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61" r:id="rId2"/>
    <p:sldId id="310" r:id="rId3"/>
    <p:sldId id="262" r:id="rId4"/>
    <p:sldId id="263" r:id="rId5"/>
    <p:sldId id="264" r:id="rId6"/>
    <p:sldId id="265" r:id="rId7"/>
    <p:sldId id="267" r:id="rId8"/>
    <p:sldId id="268" r:id="rId9"/>
    <p:sldId id="269" r:id="rId10"/>
    <p:sldId id="279" r:id="rId11"/>
    <p:sldId id="280" r:id="rId12"/>
    <p:sldId id="281" r:id="rId13"/>
    <p:sldId id="283" r:id="rId14"/>
    <p:sldId id="284" r:id="rId15"/>
    <p:sldId id="288" r:id="rId16"/>
    <p:sldId id="293" r:id="rId17"/>
    <p:sldId id="295" r:id="rId18"/>
    <p:sldId id="296" r:id="rId19"/>
    <p:sldId id="300" r:id="rId20"/>
    <p:sldId id="301" r:id="rId21"/>
    <p:sldId id="299" r:id="rId22"/>
    <p:sldId id="302" r:id="rId23"/>
    <p:sldId id="305" r:id="rId24"/>
    <p:sldId id="304" r:id="rId25"/>
    <p:sldId id="311" r:id="rId26"/>
    <p:sldId id="306" r:id="rId27"/>
    <p:sldId id="258" r:id="rId28"/>
    <p:sldId id="271" r:id="rId29"/>
    <p:sldId id="282" r:id="rId30"/>
    <p:sldId id="285" r:id="rId31"/>
    <p:sldId id="286" r:id="rId32"/>
    <p:sldId id="290" r:id="rId33"/>
    <p:sldId id="291" r:id="rId34"/>
    <p:sldId id="307" r:id="rId35"/>
    <p:sldId id="308" r:id="rId36"/>
    <p:sldId id="309" r:id="rId37"/>
    <p:sldId id="287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1B26896E-C049-4D51-B7F6-B548C23145AA}">
          <p14:sldIdLst>
            <p14:sldId id="261"/>
          </p14:sldIdLst>
        </p14:section>
        <p14:section name="Introduction" id="{A7BAC88A-4D02-4BC5-8776-6FC3F5A0E212}">
          <p14:sldIdLst>
            <p14:sldId id="310"/>
            <p14:sldId id="262"/>
            <p14:sldId id="263"/>
            <p14:sldId id="264"/>
            <p14:sldId id="265"/>
            <p14:sldId id="267"/>
            <p14:sldId id="268"/>
          </p14:sldIdLst>
        </p14:section>
        <p14:section name="Hydrodynamics" id="{005F3D5B-1392-4936-96C6-DFC228152945}">
          <p14:sldIdLst>
            <p14:sldId id="269"/>
            <p14:sldId id="279"/>
            <p14:sldId id="280"/>
            <p14:sldId id="281"/>
            <p14:sldId id="283"/>
          </p14:sldIdLst>
        </p14:section>
        <p14:section name="Equation of state" id="{E82EADA9-A986-4765-ADE7-B880713F2974}">
          <p14:sldIdLst>
            <p14:sldId id="284"/>
            <p14:sldId id="288"/>
          </p14:sldIdLst>
        </p14:section>
        <p14:section name="Obstructions" id="{D37046F0-0C7D-41D4-BC7F-F181A4E4EA62}">
          <p14:sldIdLst>
            <p14:sldId id="293"/>
            <p14:sldId id="295"/>
            <p14:sldId id="296"/>
            <p14:sldId id="300"/>
            <p14:sldId id="301"/>
            <p14:sldId id="299"/>
            <p14:sldId id="302"/>
            <p14:sldId id="305"/>
          </p14:sldIdLst>
        </p14:section>
        <p14:section name="Conclusions" id="{8742EE32-2C9C-42C8-9446-2324F9E78CF0}">
          <p14:sldIdLst>
            <p14:sldId id="304"/>
            <p14:sldId id="311"/>
          </p14:sldIdLst>
        </p14:section>
        <p14:section name="Backup" id="{6C1D2E3F-4A5B-4C6D-8E7F-9A0B1C2D3E4F}">
          <p14:sldIdLst>
            <p14:sldId id="306"/>
            <p14:sldId id="258"/>
            <p14:sldId id="271"/>
            <p14:sldId id="282"/>
            <p14:sldId id="285"/>
            <p14:sldId id="286"/>
            <p14:sldId id="290"/>
            <p14:sldId id="291"/>
            <p14:sldId id="307"/>
            <p14:sldId id="308"/>
            <p14:sldId id="309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3" autoAdjust="0"/>
  </p:normalViewPr>
  <p:slideViewPr>
    <p:cSldViewPr snapToGrid="0">
      <p:cViewPr varScale="1">
        <p:scale>
          <a:sx n="92" d="100"/>
          <a:sy n="92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09B1A-E537-43F8-810F-E866A4242EA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AF213-6C68-469C-AE8A-3CA5E00F55F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1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44625-0ADF-4414-89A2-9E135F0C84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9439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44625-0ADF-4414-89A2-9E135F0C84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3372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20AEF-BC4F-13D8-BF1C-66035C1D4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F1E44B6-9589-1D5A-2573-41A7CBC2E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76D30DE-402C-B319-6EA7-B8F96DACA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78372F-CD72-761C-AC5D-9410DD565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44625-0ADF-4414-89A2-9E135F0C84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597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44625-0ADF-4414-89A2-9E135F0C849F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42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EEEE24F-EF33-4C65-B7B5-4CD6D0EC02D8}" type="datetime1">
              <a:rPr lang="es-ES" noProof="0" smtClean="0"/>
              <a:t>20/10/2026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302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9350DA1B-FA0A-4AAA-9365-8BBFBD31DC2C}" type="datetime1">
              <a:rPr lang="es-ES" noProof="0" smtClean="0"/>
              <a:t>20/10/2026</a:t>
            </a:fld>
            <a:endParaRPr lang="es-E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69E57DC2-970A-4B3E-BB1C-7A09969E49DF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59482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5.xml"/><Relationship Id="rId7" Type="http://schemas.openxmlformats.org/officeDocument/2006/relationships/image" Target="../media/image3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9.png"/><Relationship Id="rId4" Type="http://schemas.openxmlformats.org/officeDocument/2006/relationships/tags" Target="../tags/tag6.xml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90.png"/><Relationship Id="rId5" Type="http://schemas.openxmlformats.org/officeDocument/2006/relationships/image" Target="../media/image59.png"/><Relationship Id="rId10" Type="http://schemas.openxmlformats.org/officeDocument/2006/relationships/image" Target="../media/image62.png"/><Relationship Id="rId4" Type="http://schemas.openxmlformats.org/officeDocument/2006/relationships/image" Target="../media/image58.png"/><Relationship Id="rId9" Type="http://schemas.openxmlformats.org/officeDocument/2006/relationships/image" Target="../media/image8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3.png"/><Relationship Id="rId7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5.png"/><Relationship Id="rId10" Type="http://schemas.openxmlformats.org/officeDocument/2006/relationships/image" Target="../media/image98.png"/><Relationship Id="rId4" Type="http://schemas.openxmlformats.org/officeDocument/2006/relationships/image" Target="../media/image64.png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75.pn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89.png"/><Relationship Id="rId7" Type="http://schemas.openxmlformats.org/officeDocument/2006/relationships/image" Target="../media/image9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eg"/><Relationship Id="rId5" Type="http://schemas.openxmlformats.org/officeDocument/2006/relationships/image" Target="../media/image10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42.png"/><Relationship Id="rId7" Type="http://schemas.openxmlformats.org/officeDocument/2006/relationships/image" Target="../media/image1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8.png"/><Relationship Id="rId10" Type="http://schemas.openxmlformats.org/officeDocument/2006/relationships/image" Target="../media/image114.png"/><Relationship Id="rId4" Type="http://schemas.openxmlformats.org/officeDocument/2006/relationships/image" Target="../media/image43.png"/><Relationship Id="rId9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3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5.png"/><Relationship Id="rId7" Type="http://schemas.openxmlformats.org/officeDocument/2006/relationships/image" Target="../media/image133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9.png"/><Relationship Id="rId4" Type="http://schemas.openxmlformats.org/officeDocument/2006/relationships/image" Target="../media/image136.png"/><Relationship Id="rId9" Type="http://schemas.openxmlformats.org/officeDocument/2006/relationships/image" Target="../media/image1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5F002-CC44-9C23-DD42-9816049FE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40" y="862723"/>
            <a:ext cx="9418320" cy="1807436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0" dirty="0"/>
              <a:t>Non-conformal obstructions to bubble expansion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2ED7D94-62DC-FA03-1EC6-C6ABB23452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6839" y="3076053"/>
            <a:ext cx="9418320" cy="1650010"/>
          </a:xfrm>
        </p:spPr>
        <p:txBody>
          <a:bodyPr>
            <a:normAutofit/>
          </a:bodyPr>
          <a:lstStyle/>
          <a:p>
            <a:pPr algn="ctr"/>
            <a:r>
              <a:rPr lang="es-ES" sz="1800" dirty="0"/>
              <a:t>Pedro Tarancón-Álvarez</a:t>
            </a:r>
          </a:p>
          <a:p>
            <a:pPr algn="ctr"/>
            <a:r>
              <a:rPr lang="es-ES" sz="1800" dirty="0" err="1"/>
              <a:t>institute</a:t>
            </a:r>
            <a:r>
              <a:rPr lang="es-ES" sz="1800" dirty="0"/>
              <a:t> </a:t>
            </a:r>
            <a:r>
              <a:rPr lang="es-ES" sz="1800" dirty="0" err="1"/>
              <a:t>of</a:t>
            </a:r>
            <a:r>
              <a:rPr lang="es-ES" sz="1800" dirty="0"/>
              <a:t> cosmos </a:t>
            </a:r>
            <a:r>
              <a:rPr lang="es-ES" sz="1800" dirty="0" err="1"/>
              <a:t>sciences</a:t>
            </a:r>
            <a:r>
              <a:rPr lang="es-ES" sz="1800" dirty="0"/>
              <a:t> (ICCUB), </a:t>
            </a:r>
            <a:r>
              <a:rPr lang="es-ES" sz="1800" dirty="0" err="1"/>
              <a:t>Universitat</a:t>
            </a:r>
            <a:r>
              <a:rPr lang="es-ES" sz="1800" dirty="0"/>
              <a:t> de Barcelona</a:t>
            </a:r>
          </a:p>
          <a:p>
            <a:pPr algn="ctr"/>
            <a:r>
              <a:rPr lang="es-ES" sz="1800" dirty="0"/>
              <a:t>VAST 2026 (Madrid)</a:t>
            </a:r>
          </a:p>
          <a:p>
            <a:pPr algn="ctr"/>
            <a:r>
              <a:rPr lang="es-ES" sz="1800" dirty="0"/>
              <a:t>21/10/2026</a:t>
            </a:r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581FAC4D-866F-6AE1-20C6-E68CE4864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155" y="5837616"/>
            <a:ext cx="4813005" cy="860425"/>
          </a:xfrm>
          <a:prstGeom prst="rect">
            <a:avLst/>
          </a:prstGeom>
        </p:spPr>
      </p:pic>
      <p:pic>
        <p:nvPicPr>
          <p:cNvPr id="11" name="Imagen 10" descr="Logotipo">
            <a:extLst>
              <a:ext uri="{FF2B5EF4-FFF2-40B4-BE49-F238E27FC236}">
                <a16:creationId xmlns:a16="http://schemas.microsoft.com/office/drawing/2014/main" id="{8C2568D1-B1FB-A9DF-1D71-DEDAFD41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9" y="5165298"/>
            <a:ext cx="3226917" cy="2205060"/>
          </a:xfrm>
          <a:prstGeom prst="rect">
            <a:avLst/>
          </a:prstGeom>
        </p:spPr>
      </p:pic>
      <p:pic>
        <p:nvPicPr>
          <p:cNvPr id="1028" name="Picture 4" descr="Imagen Institucional | Agencia Estatal de Investigación">
            <a:extLst>
              <a:ext uri="{FF2B5EF4-FFF2-40B4-BE49-F238E27FC236}">
                <a16:creationId xmlns:a16="http://schemas.microsoft.com/office/drawing/2014/main" id="{4F138535-D9A2-CD8D-65F7-F6155DB4C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399" y="5892252"/>
            <a:ext cx="3226917" cy="93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ítulo 2">
            <a:extLst>
              <a:ext uri="{FF2B5EF4-FFF2-40B4-BE49-F238E27FC236}">
                <a16:creationId xmlns:a16="http://schemas.microsoft.com/office/drawing/2014/main" id="{E4F010BE-560E-2F1F-2356-F38BF8840D88}"/>
              </a:ext>
            </a:extLst>
          </p:cNvPr>
          <p:cNvSpPr txBox="1">
            <a:spLocks/>
          </p:cNvSpPr>
          <p:nvPr/>
        </p:nvSpPr>
        <p:spPr>
          <a:xfrm>
            <a:off x="1386840" y="4517990"/>
            <a:ext cx="9418320" cy="477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1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8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4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200" kern="1200" cap="small">
                <a:solidFill>
                  <a:schemeClr val="tx1">
                    <a:tint val="75000"/>
                  </a:schemeClr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AD8E193-073D-2E9C-411A-85E823B44084}"/>
              </a:ext>
            </a:extLst>
          </p:cNvPr>
          <p:cNvSpPr txBox="1"/>
          <p:nvPr/>
        </p:nvSpPr>
        <p:spPr>
          <a:xfrm>
            <a:off x="2502708" y="4923884"/>
            <a:ext cx="7186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In collaboration with: David Mateos and Mikel Sanchez-</a:t>
            </a:r>
            <a:r>
              <a:rPr lang="en-US" sz="1600" dirty="0" err="1"/>
              <a:t>Garitaonandia</a:t>
            </a:r>
            <a:endParaRPr lang="en-US" sz="1600" dirty="0"/>
          </a:p>
          <a:p>
            <a:pPr algn="ctr"/>
            <a:r>
              <a:rPr lang="en-US" sz="1600" dirty="0" err="1"/>
              <a:t>Arxiv</a:t>
            </a:r>
            <a:r>
              <a:rPr lang="en-US" sz="1600" dirty="0"/>
              <a:t>: 2607.27874</a:t>
            </a:r>
          </a:p>
        </p:txBody>
      </p:sp>
    </p:spTree>
    <p:extLst>
      <p:ext uri="{BB962C8B-B14F-4D97-AF65-F5344CB8AC3E}">
        <p14:creationId xmlns:p14="http://schemas.microsoft.com/office/powerpoint/2010/main" val="222909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DCA27A-5ADF-AAF6-9085-CF7DE4D12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1/17</a:t>
            </a:r>
            <a:endParaRPr lang="es-ES" noProof="0" dirty="0"/>
          </a:p>
        </p:txBody>
      </p:sp>
      <p:sp>
        <p:nvSpPr>
          <p:cNvPr id="11" name="Title"/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pic>
        <p:nvPicPr>
          <p:cNvPr id="12" name="Diagram - axes" descr="T and mu axes of the QCD phase diagra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064" y="1691640"/>
            <a:ext cx="5312664" cy="4108704"/>
          </a:xfrm>
          <a:prstGeom prst="rect">
            <a:avLst/>
          </a:prstGeom>
        </p:spPr>
      </p:pic>
      <p:pic>
        <p:nvPicPr>
          <p:cNvPr id="50" name="Diagram - crossover (dashed)" descr="Crossover at small mu (dashed line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832" y="3246120"/>
            <a:ext cx="1929384" cy="240792"/>
          </a:xfrm>
          <a:prstGeom prst="rect">
            <a:avLst/>
          </a:prstGeom>
        </p:spPr>
      </p:pic>
      <p:pic>
        <p:nvPicPr>
          <p:cNvPr id="54" name="Diagram - crossover becomes first order (BSM)" descr="Solid line continuing the first order line to mu = 0 (BSM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832" y="3246120"/>
            <a:ext cx="1929384" cy="240792"/>
          </a:xfrm>
          <a:prstGeom prst="rect">
            <a:avLst/>
          </a:prstGeom>
        </p:spPr>
      </p:pic>
      <p:pic>
        <p:nvPicPr>
          <p:cNvPr id="51" name="Diagram - critical point" descr="Conjectured critical poin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2976" y="3429000"/>
            <a:ext cx="137160" cy="124968"/>
          </a:xfrm>
          <a:prstGeom prst="rect">
            <a:avLst/>
          </a:prstGeom>
        </p:spPr>
      </p:pic>
      <p:pic>
        <p:nvPicPr>
          <p:cNvPr id="52" name="Diagram - first order line" descr="Conjectured first order line (solid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1848" y="3486912"/>
            <a:ext cx="2261616" cy="2255520"/>
          </a:xfrm>
          <a:prstGeom prst="rect">
            <a:avLst/>
          </a:prstGeom>
        </p:spPr>
      </p:pic>
      <p:pic>
        <p:nvPicPr>
          <p:cNvPr id="13" name="Diagram - hadrons" descr="Cartoon hadrons (baryons and mesons) in the confined regi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0400" y="1508760"/>
            <a:ext cx="5852160" cy="4663440"/>
          </a:xfrm>
          <a:prstGeom prst="rect">
            <a:avLst/>
          </a:prstGeom>
        </p:spPr>
      </p:pic>
      <p:pic>
        <p:nvPicPr>
          <p:cNvPr id="14" name="Diagram - quark-gluon plasma" descr="Cartoon free quarks and gluons in the deconfined regi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0400" y="1508760"/>
            <a:ext cx="5852160" cy="4663440"/>
          </a:xfrm>
          <a:prstGeom prst="rect">
            <a:avLst/>
          </a:prstGeom>
        </p:spPr>
      </p:pic>
      <p:pic>
        <p:nvPicPr>
          <p:cNvPr id="15" name="Diagram - early Universe path" descr="Orange arrow: early Universe cooling at mu near zero, with a marker where it crosses the transition regio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00400" y="1508760"/>
            <a:ext cx="5852160" cy="4663440"/>
          </a:xfrm>
          <a:prstGeom prst="rect">
            <a:avLst/>
          </a:prstGeom>
        </p:spPr>
      </p:pic>
      <p:pic>
        <p:nvPicPr>
          <p:cNvPr id="16" name="Diagram - NS merger path" descr="Orange arrow: neutron-star merger matter compressed and heated across the conjectured first order line, with a marker at the crossi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0400" y="1508760"/>
            <a:ext cx="5852160" cy="4663440"/>
          </a:xfrm>
          <a:prstGeom prst="rect">
            <a:avLst/>
          </a:prstGeom>
        </p:spPr>
      </p:pic>
      <p:sp>
        <p:nvSpPr>
          <p:cNvPr id="18" name="T label"/>
          <p:cNvSpPr txBox="1"/>
          <p:nvPr/>
        </p:nvSpPr>
        <p:spPr>
          <a:xfrm>
            <a:off x="3198571" y="1513332"/>
            <a:ext cx="3200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i="1" cap="none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T</a:t>
            </a:r>
          </a:p>
        </p:txBody>
      </p:sp>
      <p:sp>
        <p:nvSpPr>
          <p:cNvPr id="19" name="mu label"/>
          <p:cNvSpPr txBox="1"/>
          <p:nvPr/>
        </p:nvSpPr>
        <p:spPr>
          <a:xfrm>
            <a:off x="8635594" y="5798210"/>
            <a:ext cx="36576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i="1" cap="none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μ</a:t>
            </a:r>
          </a:p>
        </p:txBody>
      </p:sp>
      <p:sp>
        <p:nvSpPr>
          <p:cNvPr id="20" name="deconfined label"/>
          <p:cNvSpPr txBox="1"/>
          <p:nvPr/>
        </p:nvSpPr>
        <p:spPr>
          <a:xfrm>
            <a:off x="6526768" y="1842196"/>
            <a:ext cx="166669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6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deconfined</a:t>
            </a:r>
          </a:p>
          <a:p>
            <a:pPr algn="l">
              <a:spcAft>
                <a:spcPts val="0"/>
              </a:spcAft>
            </a:pPr>
            <a:r>
              <a:rPr lang="en-US" sz="1200" cap="small" dirty="0">
                <a:solidFill>
                  <a:srgbClr val="A8A8A8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quark–gluon plasma</a:t>
            </a:r>
          </a:p>
        </p:txBody>
      </p:sp>
      <p:sp>
        <p:nvSpPr>
          <p:cNvPr id="21" name="confined label"/>
          <p:cNvSpPr txBox="1"/>
          <p:nvPr/>
        </p:nvSpPr>
        <p:spPr>
          <a:xfrm>
            <a:off x="5016325" y="3646947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6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confined</a:t>
            </a:r>
          </a:p>
          <a:p>
            <a:pPr algn="l">
              <a:spcAft>
                <a:spcPts val="0"/>
              </a:spcAft>
            </a:pPr>
            <a:r>
              <a:rPr lang="en-US" sz="1200" cap="small" dirty="0">
                <a:solidFill>
                  <a:srgbClr val="A8A8A8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hadrons</a:t>
            </a:r>
          </a:p>
        </p:txBody>
      </p:sp>
      <p:sp>
        <p:nvSpPr>
          <p:cNvPr id="22" name="crossover label"/>
          <p:cNvSpPr txBox="1"/>
          <p:nvPr/>
        </p:nvSpPr>
        <p:spPr>
          <a:xfrm>
            <a:off x="4041881" y="2658613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crossover</a:t>
            </a:r>
          </a:p>
        </p:txBody>
      </p:sp>
      <p:sp>
        <p:nvSpPr>
          <p:cNvPr id="23" name="CEP label"/>
          <p:cNvSpPr txBox="1"/>
          <p:nvPr/>
        </p:nvSpPr>
        <p:spPr>
          <a:xfrm>
            <a:off x="5745504" y="3025311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critical point?</a:t>
            </a:r>
          </a:p>
        </p:txBody>
      </p:sp>
      <p:sp>
        <p:nvSpPr>
          <p:cNvPr id="24" name="1st order label"/>
          <p:cNvSpPr txBox="1"/>
          <p:nvPr/>
        </p:nvSpPr>
        <p:spPr>
          <a:xfrm rot="1920000">
            <a:off x="6787189" y="3667000"/>
            <a:ext cx="146304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first order?</a:t>
            </a:r>
          </a:p>
        </p:txBody>
      </p:sp>
      <p:sp>
        <p:nvSpPr>
          <p:cNvPr id="26" name="EU label"/>
          <p:cNvSpPr txBox="1"/>
          <p:nvPr/>
        </p:nvSpPr>
        <p:spPr>
          <a:xfrm>
            <a:off x="499826" y="4093778"/>
            <a:ext cx="2651760" cy="33188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Early Universe</a:t>
            </a:r>
          </a:p>
        </p:txBody>
      </p:sp>
      <p:sp>
        <p:nvSpPr>
          <p:cNvPr id="28" name="NS label"/>
          <p:cNvSpPr txBox="1"/>
          <p:nvPr/>
        </p:nvSpPr>
        <p:spPr>
          <a:xfrm>
            <a:off x="9383910" y="3941869"/>
            <a:ext cx="2808090" cy="365125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Neutron-star mergers</a:t>
            </a:r>
          </a:p>
        </p:txBody>
      </p:sp>
      <p:cxnSp>
        <p:nvCxnSpPr>
          <p:cNvPr id="30" name="NS pointer"/>
          <p:cNvCxnSpPr>
            <a:cxnSpLocks/>
          </p:cNvCxnSpPr>
          <p:nvPr/>
        </p:nvCxnSpPr>
        <p:spPr>
          <a:xfrm flipV="1">
            <a:off x="7778226" y="3484936"/>
            <a:ext cx="1274334" cy="1531256"/>
          </a:xfrm>
          <a:prstGeom prst="line">
            <a:avLst/>
          </a:prstGeom>
          <a:ln w="22225">
            <a:solidFill>
              <a:srgbClr val="E9A039"/>
            </a:solidFill>
            <a:prstDash val="dash"/>
            <a:tailEnd type="triangle" w="med" len="med"/>
          </a:ln>
        </p:spPr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E173F602-A4F6-6FB4-22A0-7AECD11CB176}"/>
              </a:ext>
            </a:extLst>
          </p:cNvPr>
          <p:cNvSpPr txBox="1"/>
          <p:nvPr/>
        </p:nvSpPr>
        <p:spPr>
          <a:xfrm>
            <a:off x="8991606" y="134395"/>
            <a:ext cx="328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[Aoki et al., Nature 443 (2006) 675]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[Bazavov et al., PLB 795 (2019) 15]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[Borsányi et al., PRD 112 (2025) L111505]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F791895-8DDC-0BE8-96B2-3A2634343C92}"/>
              </a:ext>
            </a:extLst>
          </p:cNvPr>
          <p:cNvSpPr txBox="1"/>
          <p:nvPr/>
        </p:nvSpPr>
        <p:spPr>
          <a:xfrm>
            <a:off x="9148359" y="3621869"/>
            <a:ext cx="3084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</a:t>
            </a:r>
            <a:r>
              <a:rPr lang="en-US" sz="1200" dirty="0">
                <a:solidFill>
                  <a:schemeClr val="accent2"/>
                </a:solidFill>
              </a:rPr>
              <a:t>NASA’s Goddard Space Flight Center</a:t>
            </a:r>
            <a:r>
              <a:rPr lang="da-DK" sz="1200" dirty="0">
                <a:solidFill>
                  <a:schemeClr val="accent2"/>
                </a:solidFill>
              </a:rPr>
              <a:t>]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2B8E29F-358A-5D76-D502-3EAEC70A23ED}"/>
              </a:ext>
            </a:extLst>
          </p:cNvPr>
          <p:cNvGrpSpPr/>
          <p:nvPr/>
        </p:nvGrpSpPr>
        <p:grpSpPr>
          <a:xfrm>
            <a:off x="9321287" y="1958263"/>
            <a:ext cx="2739054" cy="1653606"/>
            <a:chOff x="9384965" y="2872674"/>
            <a:chExt cx="2739054" cy="1653606"/>
          </a:xfrm>
        </p:grpSpPr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4237D361-D7C9-4AA2-B9F4-2AFDBD89BC3B}"/>
                </a:ext>
              </a:extLst>
            </p:cNvPr>
            <p:cNvSpPr/>
            <p:nvPr/>
          </p:nvSpPr>
          <p:spPr>
            <a:xfrm>
              <a:off x="9384965" y="2872674"/>
              <a:ext cx="2739054" cy="165360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Imagen 9" descr="Gravitational Waves Throw Light on Neutron Star Mergers - AIP.ORG">
              <a:extLst>
                <a:ext uri="{FF2B5EF4-FFF2-40B4-BE49-F238E27FC236}">
                  <a16:creationId xmlns:a16="http://schemas.microsoft.com/office/drawing/2014/main" id="{902E6067-9D3F-97BD-B27F-99335336B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539377" y="2983044"/>
              <a:ext cx="2405043" cy="1416303"/>
            </a:xfrm>
            <a:prstGeom prst="rect">
              <a:avLst/>
            </a:prstGeom>
          </p:spPr>
        </p:pic>
      </p:grpSp>
      <p:cxnSp>
        <p:nvCxnSpPr>
          <p:cNvPr id="31" name="NS pointer">
            <a:extLst>
              <a:ext uri="{FF2B5EF4-FFF2-40B4-BE49-F238E27FC236}">
                <a16:creationId xmlns:a16="http://schemas.microsoft.com/office/drawing/2014/main" id="{C382A146-9BA0-1FEB-78D2-18F48061BE1A}"/>
              </a:ext>
            </a:extLst>
          </p:cNvPr>
          <p:cNvCxnSpPr>
            <a:cxnSpLocks/>
          </p:cNvCxnSpPr>
          <p:nvPr/>
        </p:nvCxnSpPr>
        <p:spPr>
          <a:xfrm flipH="1" flipV="1">
            <a:off x="3104601" y="2847036"/>
            <a:ext cx="697583" cy="423231"/>
          </a:xfrm>
          <a:prstGeom prst="line">
            <a:avLst/>
          </a:prstGeom>
          <a:ln w="22225">
            <a:solidFill>
              <a:srgbClr val="E9A039"/>
            </a:solidFill>
            <a:prstDash val="dash"/>
            <a:tailEnd type="triangle" w="med" len="med"/>
          </a:ln>
        </p:spPr>
      </p:cxnSp>
      <p:grpSp>
        <p:nvGrpSpPr>
          <p:cNvPr id="39" name="Grupo 38">
            <a:extLst>
              <a:ext uri="{FF2B5EF4-FFF2-40B4-BE49-F238E27FC236}">
                <a16:creationId xmlns:a16="http://schemas.microsoft.com/office/drawing/2014/main" id="{63B2F1DF-062C-60CC-DAD6-D24842ABE442}"/>
              </a:ext>
            </a:extLst>
          </p:cNvPr>
          <p:cNvGrpSpPr/>
          <p:nvPr/>
        </p:nvGrpSpPr>
        <p:grpSpPr>
          <a:xfrm>
            <a:off x="106614" y="1739788"/>
            <a:ext cx="2996158" cy="1907158"/>
            <a:chOff x="106614" y="1739788"/>
            <a:chExt cx="2996158" cy="1907158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6F3FC4C5-51EA-B561-1C3A-EE944F66DBC2}"/>
                </a:ext>
              </a:extLst>
            </p:cNvPr>
            <p:cNvSpPr/>
            <p:nvPr/>
          </p:nvSpPr>
          <p:spPr>
            <a:xfrm>
              <a:off x="106614" y="1739788"/>
              <a:ext cx="2996158" cy="190715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Imagen 35" descr="https://www.lisamission.org/multimedia/image/first-order-phase-transition-early-universe. Image: D.Weir, University of Helsinki">
              <a:extLst>
                <a:ext uri="{FF2B5EF4-FFF2-40B4-BE49-F238E27FC236}">
                  <a16:creationId xmlns:a16="http://schemas.microsoft.com/office/drawing/2014/main" id="{D4248AB5-3F6B-D592-64EA-22FF47DE8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6088" y="1874651"/>
              <a:ext cx="2668870" cy="1668044"/>
            </a:xfrm>
            <a:prstGeom prst="rect">
              <a:avLst/>
            </a:prstGeom>
          </p:spPr>
        </p:pic>
      </p:grpSp>
      <p:sp>
        <p:nvSpPr>
          <p:cNvPr id="53" name="Weir credit"/>
          <p:cNvSpPr txBox="1"/>
          <p:nvPr/>
        </p:nvSpPr>
        <p:spPr>
          <a:xfrm>
            <a:off x="408386" y="3656946"/>
            <a:ext cx="3084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</a:t>
            </a:r>
            <a:r>
              <a:rPr lang="en-US" sz="1200" dirty="0">
                <a:solidFill>
                  <a:schemeClr val="accent2"/>
                </a:solidFill>
              </a:rPr>
              <a:t>D. Weir, University of Helsinki</a:t>
            </a:r>
            <a:r>
              <a:rPr lang="da-DK" sz="1200" dirty="0">
                <a:solidFill>
                  <a:schemeClr val="accent2"/>
                </a:solidFill>
              </a:rPr>
              <a:t>]</a:t>
            </a:r>
          </a:p>
        </p:txBody>
      </p:sp>
      <p:sp>
        <p:nvSpPr>
          <p:cNvPr id="61" name="Physics bullets early Universe"/>
          <p:cNvSpPr txBox="1"/>
          <p:nvPr/>
        </p:nvSpPr>
        <p:spPr>
          <a:xfrm>
            <a:off x="267857" y="4522043"/>
            <a:ext cx="2971800" cy="1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71450" indent="-171450">
              <a:spcBef>
                <a:spcPts val="300"/>
              </a:spcBef>
              <a:spcAft>
                <a:spcPts val="100"/>
              </a:spcAft>
              <a:buFont typeface="Arial"/>
              <a:buChar char="•"/>
            </a:pPr>
            <a:r>
              <a:rPr lang="en-US" sz="1200" dirty="0">
                <a:solidFill>
                  <a:srgbClr val="F2F2F2"/>
                </a:solidFill>
                <a:latin typeface="+mn-lt"/>
                <a:cs typeface="+mn-cs"/>
              </a:rPr>
              <a:t>QCD is a crossover at μ ≈ 0: no first-order transition in the Standard Model</a:t>
            </a:r>
          </a:p>
          <a:p>
            <a:pPr marL="171450"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2"/>
                </a:solidFill>
                <a:latin typeface="+mn-lt"/>
                <a:cs typeface="+mn-cs"/>
              </a:rPr>
              <a:t>[Kajantie et al., PRL 77 (1996) 2887]</a:t>
            </a:r>
          </a:p>
          <a:p>
            <a:pPr marL="171450" indent="-171450">
              <a:spcBef>
                <a:spcPts val="300"/>
              </a:spcBef>
              <a:spcAft>
                <a:spcPts val="100"/>
              </a:spcAft>
              <a:buFont typeface="Arial"/>
              <a:buChar char="•"/>
            </a:pPr>
            <a:r>
              <a:rPr lang="en-US" sz="1200" dirty="0">
                <a:solidFill>
                  <a:srgbClr val="F2F2F2"/>
                </a:solidFill>
                <a:latin typeface="+mn-lt"/>
                <a:cs typeface="+mn-cs"/>
              </a:rPr>
              <a:t>A first-order transition would be a signature of BSM physics, observable through its gravitational-wave background</a:t>
            </a:r>
          </a:p>
          <a:p>
            <a:pPr marL="171450"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2"/>
                </a:solidFill>
                <a:latin typeface="+mn-lt"/>
                <a:cs typeface="+mn-cs"/>
              </a:rPr>
              <a:t>[Caprini et al., JCAP 03 (2020) 024; Athron et al., Prog. Part. Nucl. Phys. 135 (2024) 104094]</a:t>
            </a:r>
          </a:p>
        </p:txBody>
      </p:sp>
      <p:sp>
        <p:nvSpPr>
          <p:cNvPr id="60" name="Physics bullets neutron-star mergers"/>
          <p:cNvSpPr txBox="1"/>
          <p:nvPr/>
        </p:nvSpPr>
        <p:spPr>
          <a:xfrm>
            <a:off x="9383910" y="4400000"/>
            <a:ext cx="2808090" cy="20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171450" indent="-171450">
              <a:spcBef>
                <a:spcPts val="300"/>
              </a:spcBef>
              <a:spcAft>
                <a:spcPts val="100"/>
              </a:spcAft>
              <a:buFont typeface="Arial"/>
              <a:buChar char="•"/>
            </a:pPr>
            <a:r>
              <a:rPr lang="en-US" sz="1200" dirty="0">
                <a:solidFill>
                  <a:srgbClr val="F2F2F2"/>
                </a:solidFill>
                <a:latin typeface="+mn-lt"/>
                <a:cs typeface="+mn-cs"/>
              </a:rPr>
              <a:t>Probe QCD at high density</a:t>
            </a:r>
          </a:p>
          <a:p>
            <a:pPr marL="171450" indent="-171450">
              <a:spcBef>
                <a:spcPts val="300"/>
              </a:spcBef>
              <a:spcAft>
                <a:spcPts val="100"/>
              </a:spcAft>
              <a:buFont typeface="Arial"/>
              <a:buChar char="•"/>
            </a:pPr>
            <a:r>
              <a:rPr lang="en-US" sz="1200" dirty="0">
                <a:solidFill>
                  <a:srgbClr val="F2F2F2"/>
                </a:solidFill>
                <a:latin typeface="+mn-lt"/>
                <a:cs typeface="+mn-cs"/>
              </a:rPr>
              <a:t>Constrain the QCD EoS at finite μ</a:t>
            </a:r>
          </a:p>
          <a:p>
            <a:pPr marL="171450"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2"/>
                </a:solidFill>
                <a:latin typeface="+mn-lt"/>
                <a:cs typeface="+mn-cs"/>
              </a:rPr>
              <a:t>[Most et al., PRL 122 (2019) 061101; Bauswein et al., PRL 122 (2019) 061102; Blas et al., PRL 136 (2026) 101401; Bea et al., PRD 112 (2025) 114041, JHEP 04 (2026) 013]</a:t>
            </a:r>
          </a:p>
          <a:p>
            <a:pPr marL="171450" indent="-171450">
              <a:spcBef>
                <a:spcPts val="300"/>
              </a:spcBef>
              <a:spcAft>
                <a:spcPts val="100"/>
              </a:spcAft>
              <a:buFont typeface="Arial"/>
              <a:buChar char="•"/>
            </a:pPr>
            <a:r>
              <a:rPr lang="en-US" sz="1200" dirty="0">
                <a:solidFill>
                  <a:srgbClr val="F2F2F2"/>
                </a:solidFill>
              </a:rPr>
              <a:t>C</a:t>
            </a:r>
            <a:r>
              <a:rPr lang="en-US" sz="1200" dirty="0">
                <a:solidFill>
                  <a:srgbClr val="F2F2F2"/>
                </a:solidFill>
                <a:latin typeface="+mn-lt"/>
                <a:cs typeface="+mn-cs"/>
              </a:rPr>
              <a:t>ore-collapse supernovae</a:t>
            </a:r>
          </a:p>
          <a:p>
            <a:pPr marL="171450">
              <a:spcAft>
                <a:spcPts val="0"/>
              </a:spcAft>
              <a:buNone/>
            </a:pPr>
            <a:r>
              <a:rPr lang="en-US" sz="900" dirty="0">
                <a:solidFill>
                  <a:schemeClr val="accent2"/>
                </a:solidFill>
                <a:latin typeface="+mn-lt"/>
                <a:cs typeface="+mn-cs"/>
              </a:rPr>
              <a:t>[Sagert et al., PRL 102 (2009) 081101; Fischer et al., Nat. Astron. 2 (2018) 980; Bleau et al., arXiv:2603.18153]</a:t>
            </a:r>
          </a:p>
        </p:txBody>
      </p:sp>
    </p:spTree>
    <p:extLst>
      <p:ext uri="{BB962C8B-B14F-4D97-AF65-F5344CB8AC3E}">
        <p14:creationId xmlns:p14="http://schemas.microsoft.com/office/powerpoint/2010/main" val="1139270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7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6" grpId="0" build="p"/>
      <p:bldP spid="28" grpId="0"/>
      <p:bldP spid="2" grpId="0" build="p"/>
      <p:bldP spid="7" grpId="0"/>
      <p:bldP spid="53" grpId="0"/>
      <p:bldP spid="61" grpId="0" build="p"/>
      <p:bldP spid="6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BFC01-6D10-2313-2E84-46563FB4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!!high-energy phase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5B4A3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mask top"/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!!mask bottom"/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mask left"/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!!mask right"/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178861-48DA-6B04-8E1D-9283EB06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3357FCFF-EA20-D19B-C2AE-E85A679140EA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9C9CF2-D2C1-0F20-5390-6DA6622EA084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06" name="!!Hubble patch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7" name="!!H arrow"/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08" name="!!H label" descr="H^-1 (Hubble radius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09" name="!!stage"/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Hubble patch</a:t>
            </a:r>
          </a:p>
        </p:txBody>
      </p:sp>
      <p:sp>
        <p:nvSpPr>
          <p:cNvPr id="110" name="!!legend high"/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11" name="!!legend low"/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</p:spTree>
    <p:extLst>
      <p:ext uri="{BB962C8B-B14F-4D97-AF65-F5344CB8AC3E}">
        <p14:creationId xmlns:p14="http://schemas.microsoft.com/office/powerpoint/2010/main" val="260131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BFC01-6D10-2313-2E84-46563FB4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!!high-energy phase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5B4A3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!!fill00"/>
          <p:cNvSpPr/>
          <p:nvPr/>
        </p:nvSpPr>
        <p:spPr>
          <a:xfrm>
            <a:off x="3476755" y="2483444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fill01"/>
          <p:cNvSpPr/>
          <p:nvPr/>
        </p:nvSpPr>
        <p:spPr>
          <a:xfrm>
            <a:off x="3947688" y="458497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!!fill02"/>
          <p:cNvSpPr/>
          <p:nvPr/>
        </p:nvSpPr>
        <p:spPr>
          <a:xfrm>
            <a:off x="2460621" y="255743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!!fill03"/>
          <p:cNvSpPr/>
          <p:nvPr/>
        </p:nvSpPr>
        <p:spPr>
          <a:xfrm>
            <a:off x="1538392" y="2721070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!!fill04"/>
          <p:cNvSpPr/>
          <p:nvPr/>
        </p:nvSpPr>
        <p:spPr>
          <a:xfrm>
            <a:off x="4014560" y="382590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!!fill05"/>
          <p:cNvSpPr/>
          <p:nvPr/>
        </p:nvSpPr>
        <p:spPr>
          <a:xfrm>
            <a:off x="2469584" y="4418549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!!fill06"/>
          <p:cNvSpPr/>
          <p:nvPr/>
        </p:nvSpPr>
        <p:spPr>
          <a:xfrm>
            <a:off x="3099774" y="3558331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wall00"/>
          <p:cNvSpPr/>
          <p:nvPr/>
        </p:nvSpPr>
        <p:spPr>
          <a:xfrm>
            <a:off x="3476755" y="2483444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!!wall01"/>
          <p:cNvSpPr/>
          <p:nvPr/>
        </p:nvSpPr>
        <p:spPr>
          <a:xfrm>
            <a:off x="3947688" y="4584976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!!wall02"/>
          <p:cNvSpPr/>
          <p:nvPr/>
        </p:nvSpPr>
        <p:spPr>
          <a:xfrm>
            <a:off x="2460621" y="2557436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!!wall03"/>
          <p:cNvSpPr/>
          <p:nvPr/>
        </p:nvSpPr>
        <p:spPr>
          <a:xfrm>
            <a:off x="1538392" y="2721070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4" name="!!wall04"/>
          <p:cNvSpPr/>
          <p:nvPr/>
        </p:nvSpPr>
        <p:spPr>
          <a:xfrm>
            <a:off x="4014560" y="3825906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7" name="!!wall05"/>
          <p:cNvSpPr/>
          <p:nvPr/>
        </p:nvSpPr>
        <p:spPr>
          <a:xfrm>
            <a:off x="2469584" y="4418549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0" name="!!wall06"/>
          <p:cNvSpPr/>
          <p:nvPr/>
        </p:nvSpPr>
        <p:spPr>
          <a:xfrm>
            <a:off x="3099774" y="3558331"/>
            <a:ext cx="138257" cy="138257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!!cover00"/>
          <p:cNvSpPr/>
          <p:nvPr/>
        </p:nvSpPr>
        <p:spPr>
          <a:xfrm>
            <a:off x="3476755" y="2483444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!!cover01"/>
          <p:cNvSpPr/>
          <p:nvPr/>
        </p:nvSpPr>
        <p:spPr>
          <a:xfrm>
            <a:off x="3947688" y="458497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!!cover02"/>
          <p:cNvSpPr/>
          <p:nvPr/>
        </p:nvSpPr>
        <p:spPr>
          <a:xfrm>
            <a:off x="2460621" y="255743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!!cover03"/>
          <p:cNvSpPr/>
          <p:nvPr/>
        </p:nvSpPr>
        <p:spPr>
          <a:xfrm>
            <a:off x="1538392" y="2721070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!!cover04"/>
          <p:cNvSpPr/>
          <p:nvPr/>
        </p:nvSpPr>
        <p:spPr>
          <a:xfrm>
            <a:off x="4014560" y="3825906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8" name="!!cover05"/>
          <p:cNvSpPr/>
          <p:nvPr/>
        </p:nvSpPr>
        <p:spPr>
          <a:xfrm>
            <a:off x="2469584" y="4418549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!!cover06"/>
          <p:cNvSpPr/>
          <p:nvPr/>
        </p:nvSpPr>
        <p:spPr>
          <a:xfrm>
            <a:off x="3099774" y="3558331"/>
            <a:ext cx="138257" cy="138257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3" name="!!mask top"/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!!mask bottom"/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!!mask left"/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6" name="!!mask right"/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178861-48DA-6B04-8E1D-9283EB06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3357FCFF-EA20-D19B-C2AE-E85A679140EA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9C9CF2-D2C1-0F20-5390-6DA6622EA084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27" name="!!Hubble patch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28" name="!!H arrow"/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29" name="!!H label" descr="H^-1 (Hubble radius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30" name="!!stage"/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Nucleation</a:t>
            </a:r>
          </a:p>
        </p:txBody>
      </p:sp>
      <p:sp>
        <p:nvSpPr>
          <p:cNvPr id="131" name="!!legend high"/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32" name="!!legend low"/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  <p:sp>
        <p:nvSpPr>
          <p:cNvPr id="133" name="!!group eos header"/>
          <p:cNvSpPr txBox="1"/>
          <p:nvPr/>
        </p:nvSpPr>
        <p:spPr>
          <a:xfrm>
            <a:off x="63093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Equation of state</a:t>
            </a:r>
          </a:p>
        </p:txBody>
      </p:sp>
      <p:pic>
        <p:nvPicPr>
          <p:cNvPr id="134" name="!!group Tn symbol" descr="T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304061"/>
            <a:ext cx="240792" cy="202438"/>
          </a:xfrm>
          <a:prstGeom prst="rect">
            <a:avLst/>
          </a:prstGeom>
        </p:spPr>
      </p:pic>
      <p:sp>
        <p:nvSpPr>
          <p:cNvPr id="135" name="!!group Tn text"/>
          <p:cNvSpPr txBox="1"/>
          <p:nvPr/>
        </p:nvSpPr>
        <p:spPr>
          <a:xfrm>
            <a:off x="68493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temperature</a:t>
            </a:r>
          </a:p>
        </p:txBody>
      </p:sp>
      <p:sp>
        <p:nvSpPr>
          <p:cNvPr id="136" name="!!group micro header"/>
          <p:cNvSpPr txBox="1"/>
          <p:nvPr/>
        </p:nvSpPr>
        <p:spPr>
          <a:xfrm>
            <a:off x="850392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Microscopic</a:t>
            </a:r>
          </a:p>
        </p:txBody>
      </p:sp>
      <p:pic>
        <p:nvPicPr>
          <p:cNvPr id="137" name="!!group beta symbol" descr="\beta/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2285842"/>
            <a:ext cx="454520" cy="238874"/>
          </a:xfrm>
          <a:prstGeom prst="rect">
            <a:avLst/>
          </a:prstGeom>
        </p:spPr>
      </p:pic>
      <p:sp>
        <p:nvSpPr>
          <p:cNvPr id="138" name="!!group beta text"/>
          <p:cNvSpPr txBox="1"/>
          <p:nvPr/>
        </p:nvSpPr>
        <p:spPr>
          <a:xfrm>
            <a:off x="904392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transition rate</a:t>
            </a:r>
          </a:p>
        </p:txBody>
      </p:sp>
    </p:spTree>
    <p:extLst>
      <p:ext uri="{BB962C8B-B14F-4D97-AF65-F5344CB8AC3E}">
        <p14:creationId xmlns:p14="http://schemas.microsoft.com/office/powerpoint/2010/main" val="2460043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BFC01-6D10-2313-2E84-46563FB4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!!high-energy phase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5B4A3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!!fill00"/>
          <p:cNvSpPr/>
          <p:nvPr/>
        </p:nvSpPr>
        <p:spPr>
          <a:xfrm>
            <a:off x="3268572" y="2275261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fill01"/>
          <p:cNvSpPr/>
          <p:nvPr/>
        </p:nvSpPr>
        <p:spPr>
          <a:xfrm>
            <a:off x="3739505" y="437679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!!fill02"/>
          <p:cNvSpPr/>
          <p:nvPr/>
        </p:nvSpPr>
        <p:spPr>
          <a:xfrm>
            <a:off x="2252438" y="234925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!!fill03"/>
          <p:cNvSpPr/>
          <p:nvPr/>
        </p:nvSpPr>
        <p:spPr>
          <a:xfrm>
            <a:off x="1330209" y="2512887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!!fill04"/>
          <p:cNvSpPr/>
          <p:nvPr/>
        </p:nvSpPr>
        <p:spPr>
          <a:xfrm>
            <a:off x="3806377" y="361772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!!fill05"/>
          <p:cNvSpPr/>
          <p:nvPr/>
        </p:nvSpPr>
        <p:spPr>
          <a:xfrm>
            <a:off x="2261401" y="4210366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!!fill06"/>
          <p:cNvSpPr/>
          <p:nvPr/>
        </p:nvSpPr>
        <p:spPr>
          <a:xfrm>
            <a:off x="2891591" y="3350148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" name="!!fill07"/>
          <p:cNvSpPr/>
          <p:nvPr/>
        </p:nvSpPr>
        <p:spPr>
          <a:xfrm>
            <a:off x="4654854" y="2830155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!!fill08"/>
          <p:cNvSpPr/>
          <p:nvPr/>
        </p:nvSpPr>
        <p:spPr>
          <a:xfrm>
            <a:off x="3457241" y="5171588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!!fill09"/>
          <p:cNvSpPr/>
          <p:nvPr/>
        </p:nvSpPr>
        <p:spPr>
          <a:xfrm>
            <a:off x="1653259" y="3698820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!!fill10"/>
          <p:cNvSpPr/>
          <p:nvPr/>
        </p:nvSpPr>
        <p:spPr>
          <a:xfrm>
            <a:off x="1578560" y="4707316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!!fill11"/>
          <p:cNvSpPr/>
          <p:nvPr/>
        </p:nvSpPr>
        <p:spPr>
          <a:xfrm>
            <a:off x="2697309" y="5297328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wall00"/>
          <p:cNvSpPr/>
          <p:nvPr/>
        </p:nvSpPr>
        <p:spPr>
          <a:xfrm>
            <a:off x="3268572" y="2275261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!!wall01"/>
          <p:cNvSpPr/>
          <p:nvPr/>
        </p:nvSpPr>
        <p:spPr>
          <a:xfrm>
            <a:off x="3739505" y="4376793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!!wall02"/>
          <p:cNvSpPr/>
          <p:nvPr/>
        </p:nvSpPr>
        <p:spPr>
          <a:xfrm>
            <a:off x="2252438" y="2349253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!!wall03"/>
          <p:cNvSpPr/>
          <p:nvPr/>
        </p:nvSpPr>
        <p:spPr>
          <a:xfrm>
            <a:off x="1330209" y="2512887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4" name="!!wall04"/>
          <p:cNvSpPr/>
          <p:nvPr/>
        </p:nvSpPr>
        <p:spPr>
          <a:xfrm>
            <a:off x="3806377" y="3617723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7" name="!!wall05"/>
          <p:cNvSpPr/>
          <p:nvPr/>
        </p:nvSpPr>
        <p:spPr>
          <a:xfrm>
            <a:off x="2261401" y="4210366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0" name="!!wall06"/>
          <p:cNvSpPr/>
          <p:nvPr/>
        </p:nvSpPr>
        <p:spPr>
          <a:xfrm>
            <a:off x="2891591" y="3350148"/>
            <a:ext cx="554623" cy="554623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!!wall07"/>
          <p:cNvSpPr/>
          <p:nvPr/>
        </p:nvSpPr>
        <p:spPr>
          <a:xfrm>
            <a:off x="4654854" y="2830155"/>
            <a:ext cx="98755" cy="9875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6" name="!!wall08"/>
          <p:cNvSpPr/>
          <p:nvPr/>
        </p:nvSpPr>
        <p:spPr>
          <a:xfrm>
            <a:off x="3457241" y="5171588"/>
            <a:ext cx="98755" cy="9875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9" name="!!wall09"/>
          <p:cNvSpPr/>
          <p:nvPr/>
        </p:nvSpPr>
        <p:spPr>
          <a:xfrm>
            <a:off x="1653259" y="3698820"/>
            <a:ext cx="98755" cy="9875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2" name="!!wall10"/>
          <p:cNvSpPr/>
          <p:nvPr/>
        </p:nvSpPr>
        <p:spPr>
          <a:xfrm>
            <a:off x="1578560" y="4707316"/>
            <a:ext cx="98755" cy="9875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5" name="!!wall11"/>
          <p:cNvSpPr/>
          <p:nvPr/>
        </p:nvSpPr>
        <p:spPr>
          <a:xfrm>
            <a:off x="2697309" y="5297328"/>
            <a:ext cx="98755" cy="9875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!!cover00"/>
          <p:cNvSpPr/>
          <p:nvPr/>
        </p:nvSpPr>
        <p:spPr>
          <a:xfrm>
            <a:off x="3268572" y="2275261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!!cover01"/>
          <p:cNvSpPr/>
          <p:nvPr/>
        </p:nvSpPr>
        <p:spPr>
          <a:xfrm>
            <a:off x="3739505" y="437679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!!cover02"/>
          <p:cNvSpPr/>
          <p:nvPr/>
        </p:nvSpPr>
        <p:spPr>
          <a:xfrm>
            <a:off x="2252438" y="234925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!!cover03"/>
          <p:cNvSpPr/>
          <p:nvPr/>
        </p:nvSpPr>
        <p:spPr>
          <a:xfrm>
            <a:off x="1330209" y="2512887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!!cover04"/>
          <p:cNvSpPr/>
          <p:nvPr/>
        </p:nvSpPr>
        <p:spPr>
          <a:xfrm>
            <a:off x="3806377" y="3617723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8" name="!!cover05"/>
          <p:cNvSpPr/>
          <p:nvPr/>
        </p:nvSpPr>
        <p:spPr>
          <a:xfrm>
            <a:off x="2261401" y="4210366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!!cover06"/>
          <p:cNvSpPr/>
          <p:nvPr/>
        </p:nvSpPr>
        <p:spPr>
          <a:xfrm>
            <a:off x="2891591" y="3350148"/>
            <a:ext cx="554623" cy="554623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!!cover07"/>
          <p:cNvSpPr/>
          <p:nvPr/>
        </p:nvSpPr>
        <p:spPr>
          <a:xfrm>
            <a:off x="4654854" y="2830155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!!cover08"/>
          <p:cNvSpPr/>
          <p:nvPr/>
        </p:nvSpPr>
        <p:spPr>
          <a:xfrm>
            <a:off x="3457241" y="5171588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0" name="!!cover09"/>
          <p:cNvSpPr/>
          <p:nvPr/>
        </p:nvSpPr>
        <p:spPr>
          <a:xfrm>
            <a:off x="1653259" y="3698820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3" name="!!cover10"/>
          <p:cNvSpPr/>
          <p:nvPr/>
        </p:nvSpPr>
        <p:spPr>
          <a:xfrm>
            <a:off x="1578560" y="4707316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!!cover11"/>
          <p:cNvSpPr/>
          <p:nvPr/>
        </p:nvSpPr>
        <p:spPr>
          <a:xfrm>
            <a:off x="2697309" y="5297328"/>
            <a:ext cx="98755" cy="9875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8" name="!!mask top"/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!!mask bottom"/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!!mask left"/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1" name="!!mask right"/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178861-48DA-6B04-8E1D-9283EB06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3357FCFF-EA20-D19B-C2AE-E85A679140EA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9C9CF2-D2C1-0F20-5390-6DA6622EA084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42" name="!!Hubble patch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43" name="!!H arrow"/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44" name="!!H label" descr="H^-1 (Hubble radius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45" name="!!stage"/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46" name="!!legend high"/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47" name="!!legend low"/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  <p:sp>
        <p:nvSpPr>
          <p:cNvPr id="148" name="!!group eos header"/>
          <p:cNvSpPr txBox="1"/>
          <p:nvPr/>
        </p:nvSpPr>
        <p:spPr>
          <a:xfrm>
            <a:off x="63093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Equation of state</a:t>
            </a:r>
          </a:p>
        </p:txBody>
      </p:sp>
      <p:pic>
        <p:nvPicPr>
          <p:cNvPr id="149" name="!!group Tn symbol" descr="T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304061"/>
            <a:ext cx="240792" cy="202438"/>
          </a:xfrm>
          <a:prstGeom prst="rect">
            <a:avLst/>
          </a:prstGeom>
        </p:spPr>
      </p:pic>
      <p:sp>
        <p:nvSpPr>
          <p:cNvPr id="150" name="!!group Tn text"/>
          <p:cNvSpPr txBox="1"/>
          <p:nvPr/>
        </p:nvSpPr>
        <p:spPr>
          <a:xfrm>
            <a:off x="68493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temperature</a:t>
            </a:r>
          </a:p>
        </p:txBody>
      </p:sp>
      <p:pic>
        <p:nvPicPr>
          <p:cNvPr id="151" name="!!group alpha symbol" descr="\alph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713851"/>
            <a:ext cx="157797" cy="114376"/>
          </a:xfrm>
          <a:prstGeom prst="rect">
            <a:avLst/>
          </a:prstGeom>
        </p:spPr>
      </p:pic>
      <p:sp>
        <p:nvSpPr>
          <p:cNvPr id="152" name="!!group alpha text"/>
          <p:cNvSpPr txBox="1"/>
          <p:nvPr/>
        </p:nvSpPr>
        <p:spPr>
          <a:xfrm>
            <a:off x="684936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strength</a:t>
            </a:r>
          </a:p>
        </p:txBody>
      </p:sp>
      <p:pic>
        <p:nvPicPr>
          <p:cNvPr id="153" name="!!group cs symbol" descr="c_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063209"/>
            <a:ext cx="188734" cy="147180"/>
          </a:xfrm>
          <a:prstGeom prst="rect">
            <a:avLst/>
          </a:prstGeom>
        </p:spPr>
      </p:pic>
      <p:sp>
        <p:nvSpPr>
          <p:cNvPr id="154" name="!!group cs text"/>
          <p:cNvSpPr txBox="1"/>
          <p:nvPr/>
        </p:nvSpPr>
        <p:spPr>
          <a:xfrm>
            <a:off x="6849360" y="297180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speed of sound</a:t>
            </a:r>
          </a:p>
        </p:txBody>
      </p:sp>
      <p:sp>
        <p:nvSpPr>
          <p:cNvPr id="155" name="!!group micro header"/>
          <p:cNvSpPr txBox="1"/>
          <p:nvPr/>
        </p:nvSpPr>
        <p:spPr>
          <a:xfrm>
            <a:off x="850392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Microscopic</a:t>
            </a:r>
          </a:p>
        </p:txBody>
      </p:sp>
      <p:pic>
        <p:nvPicPr>
          <p:cNvPr id="156" name="!!group beta symbol" descr="\beta/H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0" y="2285842"/>
            <a:ext cx="454520" cy="238874"/>
          </a:xfrm>
          <a:prstGeom prst="rect">
            <a:avLst/>
          </a:prstGeom>
        </p:spPr>
      </p:pic>
      <p:sp>
        <p:nvSpPr>
          <p:cNvPr id="157" name="!!group beta text"/>
          <p:cNvSpPr txBox="1"/>
          <p:nvPr/>
        </p:nvSpPr>
        <p:spPr>
          <a:xfrm>
            <a:off x="904392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transition rate</a:t>
            </a:r>
          </a:p>
        </p:txBody>
      </p:sp>
      <p:pic>
        <p:nvPicPr>
          <p:cNvPr id="158" name="!!group vw symbol" descr="v_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920" y="2697449"/>
            <a:ext cx="240423" cy="147180"/>
          </a:xfrm>
          <a:prstGeom prst="rect">
            <a:avLst/>
          </a:prstGeom>
        </p:spPr>
      </p:pic>
      <p:sp>
        <p:nvSpPr>
          <p:cNvPr id="159" name="!!group vw text"/>
          <p:cNvSpPr txBox="1"/>
          <p:nvPr/>
        </p:nvSpPr>
        <p:spPr>
          <a:xfrm>
            <a:off x="904392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wall speed</a:t>
            </a:r>
          </a:p>
        </p:txBody>
      </p:sp>
    </p:spTree>
    <p:extLst>
      <p:ext uri="{BB962C8B-B14F-4D97-AF65-F5344CB8AC3E}">
        <p14:creationId xmlns:p14="http://schemas.microsoft.com/office/powerpoint/2010/main" val="820524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BFC01-6D10-2313-2E84-46563FB4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!!high-energy phase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5B4A3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!!fill00"/>
          <p:cNvSpPr/>
          <p:nvPr/>
        </p:nvSpPr>
        <p:spPr>
          <a:xfrm>
            <a:off x="3164879" y="2171568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fill01"/>
          <p:cNvSpPr/>
          <p:nvPr/>
        </p:nvSpPr>
        <p:spPr>
          <a:xfrm>
            <a:off x="3635812" y="427310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!!fill02"/>
          <p:cNvSpPr/>
          <p:nvPr/>
        </p:nvSpPr>
        <p:spPr>
          <a:xfrm>
            <a:off x="2148745" y="224556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!!fill03"/>
          <p:cNvSpPr/>
          <p:nvPr/>
        </p:nvSpPr>
        <p:spPr>
          <a:xfrm>
            <a:off x="1226516" y="2409194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!!fill04"/>
          <p:cNvSpPr/>
          <p:nvPr/>
        </p:nvSpPr>
        <p:spPr>
          <a:xfrm>
            <a:off x="3702684" y="351403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!!fill05"/>
          <p:cNvSpPr/>
          <p:nvPr/>
        </p:nvSpPr>
        <p:spPr>
          <a:xfrm>
            <a:off x="2157708" y="4106673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!!fill06"/>
          <p:cNvSpPr/>
          <p:nvPr/>
        </p:nvSpPr>
        <p:spPr>
          <a:xfrm>
            <a:off x="2787898" y="3246455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" name="!!fill07"/>
          <p:cNvSpPr/>
          <p:nvPr/>
        </p:nvSpPr>
        <p:spPr>
          <a:xfrm>
            <a:off x="4582459" y="2757760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!!fill08"/>
          <p:cNvSpPr/>
          <p:nvPr/>
        </p:nvSpPr>
        <p:spPr>
          <a:xfrm>
            <a:off x="3384846" y="5099193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!!fill09"/>
          <p:cNvSpPr/>
          <p:nvPr/>
        </p:nvSpPr>
        <p:spPr>
          <a:xfrm>
            <a:off x="1580864" y="3626425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!!fill10"/>
          <p:cNvSpPr/>
          <p:nvPr/>
        </p:nvSpPr>
        <p:spPr>
          <a:xfrm>
            <a:off x="1506165" y="4634921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!!fill11"/>
          <p:cNvSpPr/>
          <p:nvPr/>
        </p:nvSpPr>
        <p:spPr>
          <a:xfrm>
            <a:off x="2624914" y="5224933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wall00"/>
          <p:cNvSpPr/>
          <p:nvPr/>
        </p:nvSpPr>
        <p:spPr>
          <a:xfrm>
            <a:off x="3164879" y="2171568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!!wall01"/>
          <p:cNvSpPr/>
          <p:nvPr/>
        </p:nvSpPr>
        <p:spPr>
          <a:xfrm>
            <a:off x="3635812" y="4273100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!!wall02"/>
          <p:cNvSpPr/>
          <p:nvPr/>
        </p:nvSpPr>
        <p:spPr>
          <a:xfrm>
            <a:off x="2148745" y="2245560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!!wall03"/>
          <p:cNvSpPr/>
          <p:nvPr/>
        </p:nvSpPr>
        <p:spPr>
          <a:xfrm>
            <a:off x="1226516" y="2409194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4" name="!!wall04"/>
          <p:cNvSpPr/>
          <p:nvPr/>
        </p:nvSpPr>
        <p:spPr>
          <a:xfrm>
            <a:off x="3702684" y="3514030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7" name="!!wall05"/>
          <p:cNvSpPr/>
          <p:nvPr/>
        </p:nvSpPr>
        <p:spPr>
          <a:xfrm>
            <a:off x="2157708" y="4106673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0" name="!!wall06"/>
          <p:cNvSpPr/>
          <p:nvPr/>
        </p:nvSpPr>
        <p:spPr>
          <a:xfrm>
            <a:off x="2787898" y="3246455"/>
            <a:ext cx="762009" cy="762009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!!wall07"/>
          <p:cNvSpPr/>
          <p:nvPr/>
        </p:nvSpPr>
        <p:spPr>
          <a:xfrm>
            <a:off x="4582459" y="2757760"/>
            <a:ext cx="243545" cy="24354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6" name="!!wall08"/>
          <p:cNvSpPr/>
          <p:nvPr/>
        </p:nvSpPr>
        <p:spPr>
          <a:xfrm>
            <a:off x="3384846" y="5099193"/>
            <a:ext cx="243545" cy="24354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9" name="!!wall09"/>
          <p:cNvSpPr/>
          <p:nvPr/>
        </p:nvSpPr>
        <p:spPr>
          <a:xfrm>
            <a:off x="1580864" y="3626425"/>
            <a:ext cx="243545" cy="24354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2" name="!!wall10"/>
          <p:cNvSpPr/>
          <p:nvPr/>
        </p:nvSpPr>
        <p:spPr>
          <a:xfrm>
            <a:off x="1506165" y="4634921"/>
            <a:ext cx="243545" cy="24354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5" name="!!wall11"/>
          <p:cNvSpPr/>
          <p:nvPr/>
        </p:nvSpPr>
        <p:spPr>
          <a:xfrm>
            <a:off x="2624914" y="5224933"/>
            <a:ext cx="243545" cy="243545"/>
          </a:xfrm>
          <a:prstGeom prst="ellipse">
            <a:avLst/>
          </a:prstGeom>
          <a:noFill/>
          <a:ln w="3810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!!cover00"/>
          <p:cNvSpPr/>
          <p:nvPr/>
        </p:nvSpPr>
        <p:spPr>
          <a:xfrm>
            <a:off x="3164879" y="2171568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!!cover01"/>
          <p:cNvSpPr/>
          <p:nvPr/>
        </p:nvSpPr>
        <p:spPr>
          <a:xfrm>
            <a:off x="3635812" y="427310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!!cover02"/>
          <p:cNvSpPr/>
          <p:nvPr/>
        </p:nvSpPr>
        <p:spPr>
          <a:xfrm>
            <a:off x="2148745" y="224556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!!cover03"/>
          <p:cNvSpPr/>
          <p:nvPr/>
        </p:nvSpPr>
        <p:spPr>
          <a:xfrm>
            <a:off x="1226516" y="2409194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!!cover04"/>
          <p:cNvSpPr/>
          <p:nvPr/>
        </p:nvSpPr>
        <p:spPr>
          <a:xfrm>
            <a:off x="3702684" y="3514030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8" name="!!cover05"/>
          <p:cNvSpPr/>
          <p:nvPr/>
        </p:nvSpPr>
        <p:spPr>
          <a:xfrm>
            <a:off x="2157708" y="4106673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!!cover06"/>
          <p:cNvSpPr/>
          <p:nvPr/>
        </p:nvSpPr>
        <p:spPr>
          <a:xfrm>
            <a:off x="2787898" y="3246455"/>
            <a:ext cx="762009" cy="762009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!!cover07"/>
          <p:cNvSpPr/>
          <p:nvPr/>
        </p:nvSpPr>
        <p:spPr>
          <a:xfrm>
            <a:off x="4582459" y="2757760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!!cover08"/>
          <p:cNvSpPr/>
          <p:nvPr/>
        </p:nvSpPr>
        <p:spPr>
          <a:xfrm>
            <a:off x="3384846" y="5099193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0" name="!!cover09"/>
          <p:cNvSpPr/>
          <p:nvPr/>
        </p:nvSpPr>
        <p:spPr>
          <a:xfrm>
            <a:off x="1580864" y="3626425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3" name="!!cover10"/>
          <p:cNvSpPr/>
          <p:nvPr/>
        </p:nvSpPr>
        <p:spPr>
          <a:xfrm>
            <a:off x="1506165" y="4634921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!!cover11"/>
          <p:cNvSpPr/>
          <p:nvPr/>
        </p:nvSpPr>
        <p:spPr>
          <a:xfrm>
            <a:off x="2624914" y="5224933"/>
            <a:ext cx="243545" cy="243545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8" name="!!mask top"/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!!mask bottom"/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!!mask left"/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1" name="!!mask right"/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178861-48DA-6B04-8E1D-9283EB06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3357FCFF-EA20-D19B-C2AE-E85A679140EA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9C9CF2-D2C1-0F20-5390-6DA6622EA084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42" name="!!Hubble patch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43" name="!!H arrow"/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44" name="!!H label" descr="H^-1 (Hubble radius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45" name="!!stage"/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Collision</a:t>
            </a:r>
          </a:p>
        </p:txBody>
      </p:sp>
      <p:sp>
        <p:nvSpPr>
          <p:cNvPr id="146" name="!!legend high"/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47" name="!!legend low"/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  <p:cxnSp>
        <p:nvCxnSpPr>
          <p:cNvPr id="160" name="!!Rstar arrow"/>
          <p:cNvCxnSpPr/>
          <p:nvPr/>
        </p:nvCxnSpPr>
        <p:spPr>
          <a:xfrm flipV="1">
            <a:off x="4016817" y="3895035"/>
            <a:ext cx="66872" cy="759070"/>
          </a:xfrm>
          <a:prstGeom prst="line">
            <a:avLst/>
          </a:prstGeom>
          <a:ln w="22225">
            <a:solidFill>
              <a:srgbClr val="E9A039"/>
            </a:solidFill>
            <a:headEnd type="triangle" w="med" len="med"/>
            <a:tailEnd type="triangle" w="med" len="med"/>
          </a:ln>
        </p:spPr>
      </p:cxnSp>
      <p:sp>
        <p:nvSpPr>
          <p:cNvPr id="164" name="!!group eos header"/>
          <p:cNvSpPr txBox="1"/>
          <p:nvPr/>
        </p:nvSpPr>
        <p:spPr>
          <a:xfrm>
            <a:off x="63093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Equation of state</a:t>
            </a:r>
          </a:p>
        </p:txBody>
      </p:sp>
      <p:pic>
        <p:nvPicPr>
          <p:cNvPr id="165" name="!!group Tn symbol" descr="T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304061"/>
            <a:ext cx="240792" cy="202438"/>
          </a:xfrm>
          <a:prstGeom prst="rect">
            <a:avLst/>
          </a:prstGeom>
        </p:spPr>
      </p:pic>
      <p:sp>
        <p:nvSpPr>
          <p:cNvPr id="166" name="!!group Tn text"/>
          <p:cNvSpPr txBox="1"/>
          <p:nvPr/>
        </p:nvSpPr>
        <p:spPr>
          <a:xfrm>
            <a:off x="68493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temperature</a:t>
            </a:r>
          </a:p>
        </p:txBody>
      </p:sp>
      <p:pic>
        <p:nvPicPr>
          <p:cNvPr id="167" name="!!group alpha symbol" descr="\alph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713851"/>
            <a:ext cx="157797" cy="114376"/>
          </a:xfrm>
          <a:prstGeom prst="rect">
            <a:avLst/>
          </a:prstGeom>
        </p:spPr>
      </p:pic>
      <p:sp>
        <p:nvSpPr>
          <p:cNvPr id="168" name="!!group alpha text"/>
          <p:cNvSpPr txBox="1"/>
          <p:nvPr/>
        </p:nvSpPr>
        <p:spPr>
          <a:xfrm>
            <a:off x="684936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strength</a:t>
            </a:r>
          </a:p>
        </p:txBody>
      </p:sp>
      <p:pic>
        <p:nvPicPr>
          <p:cNvPr id="169" name="!!group cs symbol" descr="c_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063209"/>
            <a:ext cx="188734" cy="147180"/>
          </a:xfrm>
          <a:prstGeom prst="rect">
            <a:avLst/>
          </a:prstGeom>
        </p:spPr>
      </p:pic>
      <p:sp>
        <p:nvSpPr>
          <p:cNvPr id="170" name="!!group cs text"/>
          <p:cNvSpPr txBox="1"/>
          <p:nvPr/>
        </p:nvSpPr>
        <p:spPr>
          <a:xfrm>
            <a:off x="6849360" y="297180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speed of sound</a:t>
            </a:r>
          </a:p>
        </p:txBody>
      </p:sp>
      <p:sp>
        <p:nvSpPr>
          <p:cNvPr id="171" name="!!group micro header"/>
          <p:cNvSpPr txBox="1"/>
          <p:nvPr/>
        </p:nvSpPr>
        <p:spPr>
          <a:xfrm>
            <a:off x="850392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Microscopic</a:t>
            </a:r>
          </a:p>
        </p:txBody>
      </p:sp>
      <p:pic>
        <p:nvPicPr>
          <p:cNvPr id="172" name="!!group beta symbol" descr="\beta/H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0" y="2285842"/>
            <a:ext cx="454520" cy="238874"/>
          </a:xfrm>
          <a:prstGeom prst="rect">
            <a:avLst/>
          </a:prstGeom>
        </p:spPr>
      </p:pic>
      <p:sp>
        <p:nvSpPr>
          <p:cNvPr id="173" name="!!group beta text"/>
          <p:cNvSpPr txBox="1"/>
          <p:nvPr/>
        </p:nvSpPr>
        <p:spPr>
          <a:xfrm>
            <a:off x="904392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transition rate</a:t>
            </a:r>
          </a:p>
        </p:txBody>
      </p:sp>
      <p:pic>
        <p:nvPicPr>
          <p:cNvPr id="174" name="!!group vw symbol" descr="v_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920" y="2697449"/>
            <a:ext cx="240423" cy="147180"/>
          </a:xfrm>
          <a:prstGeom prst="rect">
            <a:avLst/>
          </a:prstGeom>
        </p:spPr>
      </p:pic>
      <p:sp>
        <p:nvSpPr>
          <p:cNvPr id="175" name="!!group vw text"/>
          <p:cNvSpPr txBox="1"/>
          <p:nvPr/>
        </p:nvSpPr>
        <p:spPr>
          <a:xfrm>
            <a:off x="904392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wall speed</a:t>
            </a:r>
          </a:p>
        </p:txBody>
      </p:sp>
      <p:pic>
        <p:nvPicPr>
          <p:cNvPr id="3902" name="!!Rstar relation" descr="R_* ~ v_w / bet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25130">
            <a:off x="3866202" y="3011237"/>
            <a:ext cx="1069661" cy="5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26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BFC01-6D10-2313-2E84-46563FB4A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!!high-energy phase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!!fill00"/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fill01"/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!!fill02"/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!!fill03"/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!!fill04"/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!!fill05"/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!!fill06"/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" name="!!fill07"/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!!fill08"/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!!fill09"/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!!fill10"/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!!fill11"/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!!fill12"/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!!fill13"/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3" name="!!fill14"/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wall00"/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!!wall01"/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!!wall02"/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!!wall03"/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4" name="!!wall04"/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7" name="!!wall05"/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0" name="!!wall06"/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!!wall07"/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6" name="!!wall08"/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9" name="!!wall09"/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2" name="!!wall10"/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5" name="!!wall11"/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8" name="!!wall12"/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1" name="!!wall13"/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4" name="!!wall14"/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!!cover00"/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!!cover01"/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!!cover02"/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!!cover03"/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!!cover04"/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8" name="!!cover05"/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!!cover06"/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!!cover07"/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!!cover08"/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0" name="!!cover09"/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3" name="!!cover10"/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!!cover11"/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!!cover12"/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2" name="!!cover13"/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5" name="!!cover14"/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6" name="!!sound0"/>
          <p:cNvSpPr/>
          <p:nvPr/>
        </p:nvSpPr>
        <p:spPr>
          <a:xfrm>
            <a:off x="1394450" y="2301446"/>
            <a:ext cx="1874539" cy="682339"/>
          </a:xfrm>
          <a:custGeom>
            <a:avLst/>
            <a:gdLst/>
            <a:ahLst/>
            <a:cxnLst/>
            <a:rect l="0" t="0" r="r" b="b"/>
            <a:pathLst>
              <a:path w="1874539" h="682339">
                <a:moveTo>
                  <a:pt x="0" y="681525"/>
                </a:moveTo>
                <a:lnTo>
                  <a:pt x="12872" y="682339"/>
                </a:lnTo>
                <a:lnTo>
                  <a:pt x="25436" y="681701"/>
                </a:lnTo>
                <a:lnTo>
                  <a:pt x="37688" y="679592"/>
                </a:lnTo>
                <a:lnTo>
                  <a:pt x="49625" y="676007"/>
                </a:lnTo>
                <a:lnTo>
                  <a:pt x="61251" y="670956"/>
                </a:lnTo>
                <a:lnTo>
                  <a:pt x="72571" y="664465"/>
                </a:lnTo>
                <a:lnTo>
                  <a:pt x="83593" y="656575"/>
                </a:lnTo>
                <a:lnTo>
                  <a:pt x="94330" y="647341"/>
                </a:lnTo>
                <a:lnTo>
                  <a:pt x="104796" y="636834"/>
                </a:lnTo>
                <a:lnTo>
                  <a:pt x="115010" y="625136"/>
                </a:lnTo>
                <a:lnTo>
                  <a:pt x="124990" y="612343"/>
                </a:lnTo>
                <a:lnTo>
                  <a:pt x="134760" y="598562"/>
                </a:lnTo>
                <a:lnTo>
                  <a:pt x="144345" y="583911"/>
                </a:lnTo>
                <a:lnTo>
                  <a:pt x="153773" y="568515"/>
                </a:lnTo>
                <a:lnTo>
                  <a:pt x="163070" y="552510"/>
                </a:lnTo>
                <a:lnTo>
                  <a:pt x="172268" y="536035"/>
                </a:lnTo>
                <a:lnTo>
                  <a:pt x="181397" y="519237"/>
                </a:lnTo>
                <a:lnTo>
                  <a:pt x="190489" y="502264"/>
                </a:lnTo>
                <a:lnTo>
                  <a:pt x="199576" y="485268"/>
                </a:lnTo>
                <a:lnTo>
                  <a:pt x="208690" y="468399"/>
                </a:lnTo>
                <a:lnTo>
                  <a:pt x="217862" y="451807"/>
                </a:lnTo>
                <a:lnTo>
                  <a:pt x="227125" y="435639"/>
                </a:lnTo>
                <a:lnTo>
                  <a:pt x="236509" y="420038"/>
                </a:lnTo>
                <a:lnTo>
                  <a:pt x="246042" y="405139"/>
                </a:lnTo>
                <a:lnTo>
                  <a:pt x="255751" y="391073"/>
                </a:lnTo>
                <a:lnTo>
                  <a:pt x="265663" y="377958"/>
                </a:lnTo>
                <a:lnTo>
                  <a:pt x="275801" y="365907"/>
                </a:lnTo>
                <a:lnTo>
                  <a:pt x="286186" y="355017"/>
                </a:lnTo>
                <a:lnTo>
                  <a:pt x="296836" y="345377"/>
                </a:lnTo>
                <a:lnTo>
                  <a:pt x="307768" y="337059"/>
                </a:lnTo>
                <a:lnTo>
                  <a:pt x="318994" y="330125"/>
                </a:lnTo>
                <a:lnTo>
                  <a:pt x="330523" y="324619"/>
                </a:lnTo>
                <a:lnTo>
                  <a:pt x="342362" y="320573"/>
                </a:lnTo>
                <a:lnTo>
                  <a:pt x="354515" y="318001"/>
                </a:lnTo>
                <a:lnTo>
                  <a:pt x="366982" y="316904"/>
                </a:lnTo>
                <a:lnTo>
                  <a:pt x="379758" y="317266"/>
                </a:lnTo>
                <a:lnTo>
                  <a:pt x="392838" y="319057"/>
                </a:lnTo>
                <a:lnTo>
                  <a:pt x="406212" y="322229"/>
                </a:lnTo>
                <a:lnTo>
                  <a:pt x="419867" y="326724"/>
                </a:lnTo>
                <a:lnTo>
                  <a:pt x="433787" y="332466"/>
                </a:lnTo>
                <a:lnTo>
                  <a:pt x="447954" y="339369"/>
                </a:lnTo>
                <a:lnTo>
                  <a:pt x="462346" y="347334"/>
                </a:lnTo>
                <a:lnTo>
                  <a:pt x="476941" y="356248"/>
                </a:lnTo>
                <a:lnTo>
                  <a:pt x="491712" y="365993"/>
                </a:lnTo>
                <a:lnTo>
                  <a:pt x="506632" y="376439"/>
                </a:lnTo>
                <a:lnTo>
                  <a:pt x="521671" y="387449"/>
                </a:lnTo>
                <a:lnTo>
                  <a:pt x="536801" y="398880"/>
                </a:lnTo>
                <a:lnTo>
                  <a:pt x="551989" y="410587"/>
                </a:lnTo>
                <a:lnTo>
                  <a:pt x="567203" y="422419"/>
                </a:lnTo>
                <a:lnTo>
                  <a:pt x="582412" y="434224"/>
                </a:lnTo>
                <a:lnTo>
                  <a:pt x="597583" y="445853"/>
                </a:lnTo>
                <a:lnTo>
                  <a:pt x="612686" y="457157"/>
                </a:lnTo>
                <a:lnTo>
                  <a:pt x="627688" y="467989"/>
                </a:lnTo>
                <a:lnTo>
                  <a:pt x="642559" y="478209"/>
                </a:lnTo>
                <a:lnTo>
                  <a:pt x="657273" y="487683"/>
                </a:lnTo>
                <a:lnTo>
                  <a:pt x="671801" y="496284"/>
                </a:lnTo>
                <a:lnTo>
                  <a:pt x="686118" y="503896"/>
                </a:lnTo>
                <a:lnTo>
                  <a:pt x="700202" y="510411"/>
                </a:lnTo>
                <a:lnTo>
                  <a:pt x="714033" y="515734"/>
                </a:lnTo>
                <a:lnTo>
                  <a:pt x="727594" y="519782"/>
                </a:lnTo>
                <a:lnTo>
                  <a:pt x="740868" y="522486"/>
                </a:lnTo>
                <a:lnTo>
                  <a:pt x="753845" y="523791"/>
                </a:lnTo>
                <a:lnTo>
                  <a:pt x="766515" y="523654"/>
                </a:lnTo>
                <a:lnTo>
                  <a:pt x="778874" y="522052"/>
                </a:lnTo>
                <a:lnTo>
                  <a:pt x="790919" y="518973"/>
                </a:lnTo>
                <a:lnTo>
                  <a:pt x="802652" y="514423"/>
                </a:lnTo>
                <a:lnTo>
                  <a:pt x="814076" y="508423"/>
                </a:lnTo>
                <a:lnTo>
                  <a:pt x="825199" y="501008"/>
                </a:lnTo>
                <a:lnTo>
                  <a:pt x="836033" y="492228"/>
                </a:lnTo>
                <a:lnTo>
                  <a:pt x="846590" y="482150"/>
                </a:lnTo>
                <a:lnTo>
                  <a:pt x="856888" y="470851"/>
                </a:lnTo>
                <a:lnTo>
                  <a:pt x="866946" y="458422"/>
                </a:lnTo>
                <a:lnTo>
                  <a:pt x="876785" y="444968"/>
                </a:lnTo>
                <a:lnTo>
                  <a:pt x="886431" y="430602"/>
                </a:lnTo>
                <a:lnTo>
                  <a:pt x="895910" y="415447"/>
                </a:lnTo>
                <a:lnTo>
                  <a:pt x="905248" y="399635"/>
                </a:lnTo>
                <a:lnTo>
                  <a:pt x="914477" y="383306"/>
                </a:lnTo>
                <a:lnTo>
                  <a:pt x="923626" y="366602"/>
                </a:lnTo>
                <a:lnTo>
                  <a:pt x="932727" y="349672"/>
                </a:lnTo>
                <a:lnTo>
                  <a:pt x="941812" y="332667"/>
                </a:lnTo>
                <a:lnTo>
                  <a:pt x="950913" y="315737"/>
                </a:lnTo>
                <a:lnTo>
                  <a:pt x="960062" y="299033"/>
                </a:lnTo>
                <a:lnTo>
                  <a:pt x="969291" y="282704"/>
                </a:lnTo>
                <a:lnTo>
                  <a:pt x="978629" y="266892"/>
                </a:lnTo>
                <a:lnTo>
                  <a:pt x="988108" y="251737"/>
                </a:lnTo>
                <a:lnTo>
                  <a:pt x="997754" y="237371"/>
                </a:lnTo>
                <a:lnTo>
                  <a:pt x="1007593" y="223917"/>
                </a:lnTo>
                <a:lnTo>
                  <a:pt x="1017651" y="211488"/>
                </a:lnTo>
                <a:lnTo>
                  <a:pt x="1027949" y="200189"/>
                </a:lnTo>
                <a:lnTo>
                  <a:pt x="1038506" y="190111"/>
                </a:lnTo>
                <a:lnTo>
                  <a:pt x="1049340" y="181331"/>
                </a:lnTo>
                <a:lnTo>
                  <a:pt x="1060463" y="173916"/>
                </a:lnTo>
                <a:lnTo>
                  <a:pt x="1071887" y="167916"/>
                </a:lnTo>
                <a:lnTo>
                  <a:pt x="1083620" y="163366"/>
                </a:lnTo>
                <a:lnTo>
                  <a:pt x="1095665" y="160287"/>
                </a:lnTo>
                <a:lnTo>
                  <a:pt x="1108024" y="158685"/>
                </a:lnTo>
                <a:lnTo>
                  <a:pt x="1120694" y="158548"/>
                </a:lnTo>
                <a:lnTo>
                  <a:pt x="1133671" y="159853"/>
                </a:lnTo>
                <a:lnTo>
                  <a:pt x="1146945" y="162557"/>
                </a:lnTo>
                <a:lnTo>
                  <a:pt x="1160506" y="166605"/>
                </a:lnTo>
                <a:lnTo>
                  <a:pt x="1174337" y="171928"/>
                </a:lnTo>
                <a:lnTo>
                  <a:pt x="1188421" y="178443"/>
                </a:lnTo>
                <a:lnTo>
                  <a:pt x="1202738" y="186055"/>
                </a:lnTo>
                <a:lnTo>
                  <a:pt x="1217266" y="194656"/>
                </a:lnTo>
                <a:lnTo>
                  <a:pt x="1231980" y="204130"/>
                </a:lnTo>
                <a:lnTo>
                  <a:pt x="1246851" y="214350"/>
                </a:lnTo>
                <a:lnTo>
                  <a:pt x="1261853" y="225182"/>
                </a:lnTo>
                <a:lnTo>
                  <a:pt x="1276956" y="236486"/>
                </a:lnTo>
                <a:lnTo>
                  <a:pt x="1292127" y="248115"/>
                </a:lnTo>
                <a:lnTo>
                  <a:pt x="1307336" y="259920"/>
                </a:lnTo>
                <a:lnTo>
                  <a:pt x="1322550" y="271752"/>
                </a:lnTo>
                <a:lnTo>
                  <a:pt x="1337738" y="283459"/>
                </a:lnTo>
                <a:lnTo>
                  <a:pt x="1352868" y="294890"/>
                </a:lnTo>
                <a:lnTo>
                  <a:pt x="1367907" y="305900"/>
                </a:lnTo>
                <a:lnTo>
                  <a:pt x="1382827" y="316346"/>
                </a:lnTo>
                <a:lnTo>
                  <a:pt x="1397598" y="326091"/>
                </a:lnTo>
                <a:lnTo>
                  <a:pt x="1412193" y="335005"/>
                </a:lnTo>
                <a:lnTo>
                  <a:pt x="1426585" y="342970"/>
                </a:lnTo>
                <a:lnTo>
                  <a:pt x="1440752" y="349873"/>
                </a:lnTo>
                <a:lnTo>
                  <a:pt x="1454672" y="355615"/>
                </a:lnTo>
                <a:lnTo>
                  <a:pt x="1468327" y="360110"/>
                </a:lnTo>
                <a:lnTo>
                  <a:pt x="1481701" y="363282"/>
                </a:lnTo>
                <a:lnTo>
                  <a:pt x="1494781" y="365073"/>
                </a:lnTo>
                <a:lnTo>
                  <a:pt x="1507557" y="365435"/>
                </a:lnTo>
                <a:lnTo>
                  <a:pt x="1520024" y="364338"/>
                </a:lnTo>
                <a:lnTo>
                  <a:pt x="1532177" y="361766"/>
                </a:lnTo>
                <a:lnTo>
                  <a:pt x="1544016" y="357720"/>
                </a:lnTo>
                <a:lnTo>
                  <a:pt x="1555545" y="352214"/>
                </a:lnTo>
                <a:lnTo>
                  <a:pt x="1566771" y="345280"/>
                </a:lnTo>
                <a:lnTo>
                  <a:pt x="1577703" y="336962"/>
                </a:lnTo>
                <a:lnTo>
                  <a:pt x="1588353" y="327322"/>
                </a:lnTo>
                <a:lnTo>
                  <a:pt x="1598738" y="316432"/>
                </a:lnTo>
                <a:lnTo>
                  <a:pt x="1608876" y="304381"/>
                </a:lnTo>
                <a:lnTo>
                  <a:pt x="1618788" y="291266"/>
                </a:lnTo>
                <a:lnTo>
                  <a:pt x="1628497" y="277200"/>
                </a:lnTo>
                <a:lnTo>
                  <a:pt x="1638030" y="262301"/>
                </a:lnTo>
                <a:lnTo>
                  <a:pt x="1647414" y="246700"/>
                </a:lnTo>
                <a:lnTo>
                  <a:pt x="1656677" y="230532"/>
                </a:lnTo>
                <a:lnTo>
                  <a:pt x="1665849" y="213940"/>
                </a:lnTo>
                <a:lnTo>
                  <a:pt x="1674963" y="197071"/>
                </a:lnTo>
                <a:lnTo>
                  <a:pt x="1684050" y="180075"/>
                </a:lnTo>
                <a:lnTo>
                  <a:pt x="1693142" y="163102"/>
                </a:lnTo>
                <a:lnTo>
                  <a:pt x="1702271" y="146304"/>
                </a:lnTo>
                <a:lnTo>
                  <a:pt x="1711469" y="129829"/>
                </a:lnTo>
                <a:lnTo>
                  <a:pt x="1720766" y="113824"/>
                </a:lnTo>
                <a:lnTo>
                  <a:pt x="1730194" y="98428"/>
                </a:lnTo>
                <a:lnTo>
                  <a:pt x="1739779" y="83777"/>
                </a:lnTo>
                <a:lnTo>
                  <a:pt x="1749549" y="69996"/>
                </a:lnTo>
                <a:lnTo>
                  <a:pt x="1759529" y="57203"/>
                </a:lnTo>
                <a:lnTo>
                  <a:pt x="1769743" y="45505"/>
                </a:lnTo>
                <a:lnTo>
                  <a:pt x="1780209" y="34998"/>
                </a:lnTo>
                <a:lnTo>
                  <a:pt x="1790946" y="25764"/>
                </a:lnTo>
                <a:lnTo>
                  <a:pt x="1801968" y="17874"/>
                </a:lnTo>
                <a:lnTo>
                  <a:pt x="1813288" y="11383"/>
                </a:lnTo>
                <a:lnTo>
                  <a:pt x="1824914" y="6332"/>
                </a:lnTo>
                <a:lnTo>
                  <a:pt x="1836851" y="2747"/>
                </a:lnTo>
                <a:lnTo>
                  <a:pt x="1849103" y="638"/>
                </a:lnTo>
                <a:lnTo>
                  <a:pt x="1861667" y="0"/>
                </a:lnTo>
                <a:lnTo>
                  <a:pt x="1874539" y="814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7" name="!!sound1"/>
          <p:cNvSpPr/>
          <p:nvPr/>
        </p:nvSpPr>
        <p:spPr>
          <a:xfrm>
            <a:off x="3287221" y="2241601"/>
            <a:ext cx="1710021" cy="637437"/>
          </a:xfrm>
          <a:custGeom>
            <a:avLst/>
            <a:gdLst/>
            <a:ahLst/>
            <a:cxnLst/>
            <a:rect l="0" t="0" r="r" b="b"/>
            <a:pathLst>
              <a:path w="1710021" h="637437">
                <a:moveTo>
                  <a:pt x="0" y="153857"/>
                </a:moveTo>
                <a:lnTo>
                  <a:pt x="13124" y="148640"/>
                </a:lnTo>
                <a:lnTo>
                  <a:pt x="26492" y="142672"/>
                </a:lnTo>
                <a:lnTo>
                  <a:pt x="40079" y="136028"/>
                </a:lnTo>
                <a:lnTo>
                  <a:pt x="53861" y="128787"/>
                </a:lnTo>
                <a:lnTo>
                  <a:pt x="67808" y="121036"/>
                </a:lnTo>
                <a:lnTo>
                  <a:pt x="81892" y="112863"/>
                </a:lnTo>
                <a:lnTo>
                  <a:pt x="96083" y="104360"/>
                </a:lnTo>
                <a:lnTo>
                  <a:pt x="110351" y="95624"/>
                </a:lnTo>
                <a:lnTo>
                  <a:pt x="124662" y="86750"/>
                </a:lnTo>
                <a:lnTo>
                  <a:pt x="138987" y="77838"/>
                </a:lnTo>
                <a:lnTo>
                  <a:pt x="153292" y="68986"/>
                </a:lnTo>
                <a:lnTo>
                  <a:pt x="167545" y="60291"/>
                </a:lnTo>
                <a:lnTo>
                  <a:pt x="181716" y="51851"/>
                </a:lnTo>
                <a:lnTo>
                  <a:pt x="195774" y="43760"/>
                </a:lnTo>
                <a:lnTo>
                  <a:pt x="209688" y="36110"/>
                </a:lnTo>
                <a:lnTo>
                  <a:pt x="223430" y="28990"/>
                </a:lnTo>
                <a:lnTo>
                  <a:pt x="236973" y="22484"/>
                </a:lnTo>
                <a:lnTo>
                  <a:pt x="250291" y="16670"/>
                </a:lnTo>
                <a:lnTo>
                  <a:pt x="263359" y="11622"/>
                </a:lnTo>
                <a:lnTo>
                  <a:pt x="276157" y="7409"/>
                </a:lnTo>
                <a:lnTo>
                  <a:pt x="288664" y="4090"/>
                </a:lnTo>
                <a:lnTo>
                  <a:pt x="300863" y="1720"/>
                </a:lnTo>
                <a:lnTo>
                  <a:pt x="312739" y="344"/>
                </a:lnTo>
                <a:lnTo>
                  <a:pt x="324279" y="0"/>
                </a:lnTo>
                <a:lnTo>
                  <a:pt x="335474" y="718"/>
                </a:lnTo>
                <a:lnTo>
                  <a:pt x="346318" y="2519"/>
                </a:lnTo>
                <a:lnTo>
                  <a:pt x="356805" y="5416"/>
                </a:lnTo>
                <a:lnTo>
                  <a:pt x="366935" y="9413"/>
                </a:lnTo>
                <a:lnTo>
                  <a:pt x="376710" y="14503"/>
                </a:lnTo>
                <a:lnTo>
                  <a:pt x="386133" y="20674"/>
                </a:lnTo>
                <a:lnTo>
                  <a:pt x="395213" y="27903"/>
                </a:lnTo>
                <a:lnTo>
                  <a:pt x="403959" y="36159"/>
                </a:lnTo>
                <a:lnTo>
                  <a:pt x="412385" y="45402"/>
                </a:lnTo>
                <a:lnTo>
                  <a:pt x="420504" y="55586"/>
                </a:lnTo>
                <a:lnTo>
                  <a:pt x="428337" y="66654"/>
                </a:lnTo>
                <a:lnTo>
                  <a:pt x="435901" y="78547"/>
                </a:lnTo>
                <a:lnTo>
                  <a:pt x="443220" y="91194"/>
                </a:lnTo>
                <a:lnTo>
                  <a:pt x="450319" y="104522"/>
                </a:lnTo>
                <a:lnTo>
                  <a:pt x="457222" y="118450"/>
                </a:lnTo>
                <a:lnTo>
                  <a:pt x="463957" y="132894"/>
                </a:lnTo>
                <a:lnTo>
                  <a:pt x="470554" y="147765"/>
                </a:lnTo>
                <a:lnTo>
                  <a:pt x="477042" y="162970"/>
                </a:lnTo>
                <a:lnTo>
                  <a:pt x="483453" y="178414"/>
                </a:lnTo>
                <a:lnTo>
                  <a:pt x="489817" y="194000"/>
                </a:lnTo>
                <a:lnTo>
                  <a:pt x="496167" y="209630"/>
                </a:lnTo>
                <a:lnTo>
                  <a:pt x="502535" y="225206"/>
                </a:lnTo>
                <a:lnTo>
                  <a:pt x="508953" y="240629"/>
                </a:lnTo>
                <a:lnTo>
                  <a:pt x="515451" y="255803"/>
                </a:lnTo>
                <a:lnTo>
                  <a:pt x="522061" y="270632"/>
                </a:lnTo>
                <a:lnTo>
                  <a:pt x="528813" y="285025"/>
                </a:lnTo>
                <a:lnTo>
                  <a:pt x="535736" y="298893"/>
                </a:lnTo>
                <a:lnTo>
                  <a:pt x="542856" y="312152"/>
                </a:lnTo>
                <a:lnTo>
                  <a:pt x="550201" y="324723"/>
                </a:lnTo>
                <a:lnTo>
                  <a:pt x="557793" y="336530"/>
                </a:lnTo>
                <a:lnTo>
                  <a:pt x="565655" y="347507"/>
                </a:lnTo>
                <a:lnTo>
                  <a:pt x="573806" y="357593"/>
                </a:lnTo>
                <a:lnTo>
                  <a:pt x="582265" y="366733"/>
                </a:lnTo>
                <a:lnTo>
                  <a:pt x="591047" y="374881"/>
                </a:lnTo>
                <a:lnTo>
                  <a:pt x="600163" y="381998"/>
                </a:lnTo>
                <a:lnTo>
                  <a:pt x="609623" y="388055"/>
                </a:lnTo>
                <a:lnTo>
                  <a:pt x="619436" y="393029"/>
                </a:lnTo>
                <a:lnTo>
                  <a:pt x="629604" y="396908"/>
                </a:lnTo>
                <a:lnTo>
                  <a:pt x="640129" y="399688"/>
                </a:lnTo>
                <a:lnTo>
                  <a:pt x="651010" y="401373"/>
                </a:lnTo>
                <a:lnTo>
                  <a:pt x="662243" y="401977"/>
                </a:lnTo>
                <a:lnTo>
                  <a:pt x="673820" y="401521"/>
                </a:lnTo>
                <a:lnTo>
                  <a:pt x="685731" y="400037"/>
                </a:lnTo>
                <a:lnTo>
                  <a:pt x="697963" y="397563"/>
                </a:lnTo>
                <a:lnTo>
                  <a:pt x="710502" y="394146"/>
                </a:lnTo>
                <a:lnTo>
                  <a:pt x="723329" y="389841"/>
                </a:lnTo>
                <a:lnTo>
                  <a:pt x="736426" y="384708"/>
                </a:lnTo>
                <a:lnTo>
                  <a:pt x="749769" y="378817"/>
                </a:lnTo>
                <a:lnTo>
                  <a:pt x="763334" y="372241"/>
                </a:lnTo>
                <a:lnTo>
                  <a:pt x="777096" y="365060"/>
                </a:lnTo>
                <a:lnTo>
                  <a:pt x="791027" y="357359"/>
                </a:lnTo>
                <a:lnTo>
                  <a:pt x="805098" y="349226"/>
                </a:lnTo>
                <a:lnTo>
                  <a:pt x="819279" y="340754"/>
                </a:lnTo>
                <a:lnTo>
                  <a:pt x="833540" y="332038"/>
                </a:lnTo>
                <a:lnTo>
                  <a:pt x="847848" y="323175"/>
                </a:lnTo>
                <a:lnTo>
                  <a:pt x="862173" y="314262"/>
                </a:lnTo>
                <a:lnTo>
                  <a:pt x="876481" y="305399"/>
                </a:lnTo>
                <a:lnTo>
                  <a:pt x="890742" y="296683"/>
                </a:lnTo>
                <a:lnTo>
                  <a:pt x="904923" y="288211"/>
                </a:lnTo>
                <a:lnTo>
                  <a:pt x="918994" y="280078"/>
                </a:lnTo>
                <a:lnTo>
                  <a:pt x="932925" y="272377"/>
                </a:lnTo>
                <a:lnTo>
                  <a:pt x="946687" y="265196"/>
                </a:lnTo>
                <a:lnTo>
                  <a:pt x="960252" y="258620"/>
                </a:lnTo>
                <a:lnTo>
                  <a:pt x="973595" y="252729"/>
                </a:lnTo>
                <a:lnTo>
                  <a:pt x="986692" y="247596"/>
                </a:lnTo>
                <a:lnTo>
                  <a:pt x="999519" y="243291"/>
                </a:lnTo>
                <a:lnTo>
                  <a:pt x="1012058" y="239874"/>
                </a:lnTo>
                <a:lnTo>
                  <a:pt x="1024290" y="237400"/>
                </a:lnTo>
                <a:lnTo>
                  <a:pt x="1036201" y="235916"/>
                </a:lnTo>
                <a:lnTo>
                  <a:pt x="1047778" y="235460"/>
                </a:lnTo>
                <a:lnTo>
                  <a:pt x="1059011" y="236064"/>
                </a:lnTo>
                <a:lnTo>
                  <a:pt x="1069892" y="237749"/>
                </a:lnTo>
                <a:lnTo>
                  <a:pt x="1080417" y="240529"/>
                </a:lnTo>
                <a:lnTo>
                  <a:pt x="1090585" y="244408"/>
                </a:lnTo>
                <a:lnTo>
                  <a:pt x="1100398" y="249382"/>
                </a:lnTo>
                <a:lnTo>
                  <a:pt x="1109858" y="255439"/>
                </a:lnTo>
                <a:lnTo>
                  <a:pt x="1118974" y="262556"/>
                </a:lnTo>
                <a:lnTo>
                  <a:pt x="1127756" y="270704"/>
                </a:lnTo>
                <a:lnTo>
                  <a:pt x="1136215" y="279844"/>
                </a:lnTo>
                <a:lnTo>
                  <a:pt x="1144366" y="289930"/>
                </a:lnTo>
                <a:lnTo>
                  <a:pt x="1152228" y="300907"/>
                </a:lnTo>
                <a:lnTo>
                  <a:pt x="1159820" y="312714"/>
                </a:lnTo>
                <a:lnTo>
                  <a:pt x="1167165" y="325285"/>
                </a:lnTo>
                <a:lnTo>
                  <a:pt x="1174285" y="338544"/>
                </a:lnTo>
                <a:lnTo>
                  <a:pt x="1181208" y="352412"/>
                </a:lnTo>
                <a:lnTo>
                  <a:pt x="1187960" y="366805"/>
                </a:lnTo>
                <a:lnTo>
                  <a:pt x="1194570" y="381634"/>
                </a:lnTo>
                <a:lnTo>
                  <a:pt x="1201068" y="396808"/>
                </a:lnTo>
                <a:lnTo>
                  <a:pt x="1207486" y="412231"/>
                </a:lnTo>
                <a:lnTo>
                  <a:pt x="1213854" y="427807"/>
                </a:lnTo>
                <a:lnTo>
                  <a:pt x="1220204" y="443437"/>
                </a:lnTo>
                <a:lnTo>
                  <a:pt x="1226568" y="459023"/>
                </a:lnTo>
                <a:lnTo>
                  <a:pt x="1232979" y="474467"/>
                </a:lnTo>
                <a:lnTo>
                  <a:pt x="1239467" y="489672"/>
                </a:lnTo>
                <a:lnTo>
                  <a:pt x="1246064" y="504543"/>
                </a:lnTo>
                <a:lnTo>
                  <a:pt x="1252799" y="518987"/>
                </a:lnTo>
                <a:lnTo>
                  <a:pt x="1259702" y="532915"/>
                </a:lnTo>
                <a:lnTo>
                  <a:pt x="1266801" y="546243"/>
                </a:lnTo>
                <a:lnTo>
                  <a:pt x="1274120" y="558890"/>
                </a:lnTo>
                <a:lnTo>
                  <a:pt x="1281684" y="570783"/>
                </a:lnTo>
                <a:lnTo>
                  <a:pt x="1289517" y="581851"/>
                </a:lnTo>
                <a:lnTo>
                  <a:pt x="1297636" y="592035"/>
                </a:lnTo>
                <a:lnTo>
                  <a:pt x="1306062" y="601278"/>
                </a:lnTo>
                <a:lnTo>
                  <a:pt x="1314808" y="609534"/>
                </a:lnTo>
                <a:lnTo>
                  <a:pt x="1323888" y="616763"/>
                </a:lnTo>
                <a:lnTo>
                  <a:pt x="1333311" y="622934"/>
                </a:lnTo>
                <a:lnTo>
                  <a:pt x="1343086" y="628024"/>
                </a:lnTo>
                <a:lnTo>
                  <a:pt x="1353216" y="632021"/>
                </a:lnTo>
                <a:lnTo>
                  <a:pt x="1363703" y="634918"/>
                </a:lnTo>
                <a:lnTo>
                  <a:pt x="1374547" y="636719"/>
                </a:lnTo>
                <a:lnTo>
                  <a:pt x="1385742" y="637437"/>
                </a:lnTo>
                <a:lnTo>
                  <a:pt x="1397282" y="637093"/>
                </a:lnTo>
                <a:lnTo>
                  <a:pt x="1409158" y="635717"/>
                </a:lnTo>
                <a:lnTo>
                  <a:pt x="1421357" y="633347"/>
                </a:lnTo>
                <a:lnTo>
                  <a:pt x="1433864" y="630028"/>
                </a:lnTo>
                <a:lnTo>
                  <a:pt x="1446662" y="625815"/>
                </a:lnTo>
                <a:lnTo>
                  <a:pt x="1459730" y="620767"/>
                </a:lnTo>
                <a:lnTo>
                  <a:pt x="1473048" y="614953"/>
                </a:lnTo>
                <a:lnTo>
                  <a:pt x="1486591" y="608447"/>
                </a:lnTo>
                <a:lnTo>
                  <a:pt x="1500333" y="601327"/>
                </a:lnTo>
                <a:lnTo>
                  <a:pt x="1514247" y="593677"/>
                </a:lnTo>
                <a:lnTo>
                  <a:pt x="1528305" y="585586"/>
                </a:lnTo>
                <a:lnTo>
                  <a:pt x="1542476" y="577146"/>
                </a:lnTo>
                <a:lnTo>
                  <a:pt x="1556729" y="568451"/>
                </a:lnTo>
                <a:lnTo>
                  <a:pt x="1571034" y="559599"/>
                </a:lnTo>
                <a:lnTo>
                  <a:pt x="1585359" y="550687"/>
                </a:lnTo>
                <a:lnTo>
                  <a:pt x="1599670" y="541813"/>
                </a:lnTo>
                <a:lnTo>
                  <a:pt x="1613938" y="533077"/>
                </a:lnTo>
                <a:lnTo>
                  <a:pt x="1628129" y="524574"/>
                </a:lnTo>
                <a:lnTo>
                  <a:pt x="1642213" y="516401"/>
                </a:lnTo>
                <a:lnTo>
                  <a:pt x="1656160" y="508650"/>
                </a:lnTo>
                <a:lnTo>
                  <a:pt x="1669942" y="501409"/>
                </a:lnTo>
                <a:lnTo>
                  <a:pt x="1683529" y="494765"/>
                </a:lnTo>
                <a:lnTo>
                  <a:pt x="1696897" y="488797"/>
                </a:lnTo>
                <a:lnTo>
                  <a:pt x="1710021" y="48358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8" name="!!sound2"/>
          <p:cNvSpPr/>
          <p:nvPr/>
        </p:nvSpPr>
        <p:spPr>
          <a:xfrm>
            <a:off x="2423193" y="3140549"/>
            <a:ext cx="1627565" cy="320869"/>
          </a:xfrm>
          <a:custGeom>
            <a:avLst/>
            <a:gdLst/>
            <a:ahLst/>
            <a:cxnLst/>
            <a:rect l="0" t="0" r="r" b="b"/>
            <a:pathLst>
              <a:path w="1627565" h="320869">
                <a:moveTo>
                  <a:pt x="0" y="301266"/>
                </a:moveTo>
                <a:lnTo>
                  <a:pt x="9353" y="289394"/>
                </a:lnTo>
                <a:lnTo>
                  <a:pt x="18668" y="277098"/>
                </a:lnTo>
                <a:lnTo>
                  <a:pt x="27954" y="264462"/>
                </a:lnTo>
                <a:lnTo>
                  <a:pt x="37217" y="251571"/>
                </a:lnTo>
                <a:lnTo>
                  <a:pt x="46466" y="238512"/>
                </a:lnTo>
                <a:lnTo>
                  <a:pt x="55708" y="225375"/>
                </a:lnTo>
                <a:lnTo>
                  <a:pt x="64951" y="212247"/>
                </a:lnTo>
                <a:lnTo>
                  <a:pt x="74202" y="199218"/>
                </a:lnTo>
                <a:lnTo>
                  <a:pt x="83470" y="186377"/>
                </a:lnTo>
                <a:lnTo>
                  <a:pt x="92761" y="173810"/>
                </a:lnTo>
                <a:lnTo>
                  <a:pt x="102085" y="161602"/>
                </a:lnTo>
                <a:lnTo>
                  <a:pt x="111446" y="149835"/>
                </a:lnTo>
                <a:lnTo>
                  <a:pt x="120854" y="138589"/>
                </a:lnTo>
                <a:lnTo>
                  <a:pt x="130313" y="127939"/>
                </a:lnTo>
                <a:lnTo>
                  <a:pt x="139831" y="117956"/>
                </a:lnTo>
                <a:lnTo>
                  <a:pt x="149413" y="108706"/>
                </a:lnTo>
                <a:lnTo>
                  <a:pt x="159064" y="100249"/>
                </a:lnTo>
                <a:lnTo>
                  <a:pt x="168790" y="92642"/>
                </a:lnTo>
                <a:lnTo>
                  <a:pt x="178594" y="85932"/>
                </a:lnTo>
                <a:lnTo>
                  <a:pt x="188481" y="80162"/>
                </a:lnTo>
                <a:lnTo>
                  <a:pt x="198453" y="75367"/>
                </a:lnTo>
                <a:lnTo>
                  <a:pt x="208512" y="71576"/>
                </a:lnTo>
                <a:lnTo>
                  <a:pt x="218661" y="68810"/>
                </a:lnTo>
                <a:lnTo>
                  <a:pt x="228901" y="67081"/>
                </a:lnTo>
                <a:lnTo>
                  <a:pt x="239233" y="66398"/>
                </a:lnTo>
                <a:lnTo>
                  <a:pt x="249655" y="66757"/>
                </a:lnTo>
                <a:lnTo>
                  <a:pt x="260168" y="68149"/>
                </a:lnTo>
                <a:lnTo>
                  <a:pt x="270770" y="70558"/>
                </a:lnTo>
                <a:lnTo>
                  <a:pt x="281459" y="73960"/>
                </a:lnTo>
                <a:lnTo>
                  <a:pt x="292232" y="78324"/>
                </a:lnTo>
                <a:lnTo>
                  <a:pt x="303086" y="83610"/>
                </a:lnTo>
                <a:lnTo>
                  <a:pt x="314017" y="89774"/>
                </a:lnTo>
                <a:lnTo>
                  <a:pt x="325020" y="96765"/>
                </a:lnTo>
                <a:lnTo>
                  <a:pt x="336090" y="104525"/>
                </a:lnTo>
                <a:lnTo>
                  <a:pt x="347222" y="112991"/>
                </a:lnTo>
                <a:lnTo>
                  <a:pt x="358409" y="122095"/>
                </a:lnTo>
                <a:lnTo>
                  <a:pt x="369646" y="131763"/>
                </a:lnTo>
                <a:lnTo>
                  <a:pt x="380926" y="141920"/>
                </a:lnTo>
                <a:lnTo>
                  <a:pt x="392242" y="152484"/>
                </a:lnTo>
                <a:lnTo>
                  <a:pt x="403585" y="163372"/>
                </a:lnTo>
                <a:lnTo>
                  <a:pt x="414950" y="174498"/>
                </a:lnTo>
                <a:lnTo>
                  <a:pt x="426328" y="185774"/>
                </a:lnTo>
                <a:lnTo>
                  <a:pt x="437711" y="197112"/>
                </a:lnTo>
                <a:lnTo>
                  <a:pt x="449092" y="208423"/>
                </a:lnTo>
                <a:lnTo>
                  <a:pt x="460463" y="219618"/>
                </a:lnTo>
                <a:lnTo>
                  <a:pt x="471815" y="230609"/>
                </a:lnTo>
                <a:lnTo>
                  <a:pt x="483143" y="241308"/>
                </a:lnTo>
                <a:lnTo>
                  <a:pt x="494437" y="251633"/>
                </a:lnTo>
                <a:lnTo>
                  <a:pt x="505692" y="261500"/>
                </a:lnTo>
                <a:lnTo>
                  <a:pt x="516899" y="270832"/>
                </a:lnTo>
                <a:lnTo>
                  <a:pt x="528054" y="279553"/>
                </a:lnTo>
                <a:lnTo>
                  <a:pt x="539148" y="287595"/>
                </a:lnTo>
                <a:lnTo>
                  <a:pt x="550178" y="294891"/>
                </a:lnTo>
                <a:lnTo>
                  <a:pt x="561137" y="301383"/>
                </a:lnTo>
                <a:lnTo>
                  <a:pt x="572021" y="307015"/>
                </a:lnTo>
                <a:lnTo>
                  <a:pt x="582826" y="311742"/>
                </a:lnTo>
                <a:lnTo>
                  <a:pt x="593548" y="315521"/>
                </a:lnTo>
                <a:lnTo>
                  <a:pt x="604184" y="318318"/>
                </a:lnTo>
                <a:lnTo>
                  <a:pt x="614732" y="320108"/>
                </a:lnTo>
                <a:lnTo>
                  <a:pt x="625190" y="320869"/>
                </a:lnTo>
                <a:lnTo>
                  <a:pt x="635556" y="320590"/>
                </a:lnTo>
                <a:lnTo>
                  <a:pt x="645832" y="319267"/>
                </a:lnTo>
                <a:lnTo>
                  <a:pt x="656016" y="316902"/>
                </a:lnTo>
                <a:lnTo>
                  <a:pt x="666110" y="313507"/>
                </a:lnTo>
                <a:lnTo>
                  <a:pt x="676116" y="309098"/>
                </a:lnTo>
                <a:lnTo>
                  <a:pt x="686035" y="303703"/>
                </a:lnTo>
                <a:lnTo>
                  <a:pt x="695871" y="297353"/>
                </a:lnTo>
                <a:lnTo>
                  <a:pt x="705626" y="290088"/>
                </a:lnTo>
                <a:lnTo>
                  <a:pt x="715306" y="281955"/>
                </a:lnTo>
                <a:lnTo>
                  <a:pt x="724914" y="273006"/>
                </a:lnTo>
                <a:lnTo>
                  <a:pt x="734456" y="263299"/>
                </a:lnTo>
                <a:lnTo>
                  <a:pt x="743938" y="252900"/>
                </a:lnTo>
                <a:lnTo>
                  <a:pt x="753365" y="241876"/>
                </a:lnTo>
                <a:lnTo>
                  <a:pt x="762743" y="230302"/>
                </a:lnTo>
                <a:lnTo>
                  <a:pt x="772081" y="218256"/>
                </a:lnTo>
                <a:lnTo>
                  <a:pt x="781384" y="205818"/>
                </a:lnTo>
                <a:lnTo>
                  <a:pt x="790660" y="193073"/>
                </a:lnTo>
                <a:lnTo>
                  <a:pt x="799917" y="180107"/>
                </a:lnTo>
                <a:lnTo>
                  <a:pt x="809162" y="167007"/>
                </a:lnTo>
                <a:lnTo>
                  <a:pt x="818403" y="153862"/>
                </a:lnTo>
                <a:lnTo>
                  <a:pt x="827648" y="140762"/>
                </a:lnTo>
                <a:lnTo>
                  <a:pt x="836905" y="127796"/>
                </a:lnTo>
                <a:lnTo>
                  <a:pt x="846181" y="115051"/>
                </a:lnTo>
                <a:lnTo>
                  <a:pt x="855484" y="102613"/>
                </a:lnTo>
                <a:lnTo>
                  <a:pt x="864822" y="90567"/>
                </a:lnTo>
                <a:lnTo>
                  <a:pt x="874200" y="78993"/>
                </a:lnTo>
                <a:lnTo>
                  <a:pt x="883627" y="67969"/>
                </a:lnTo>
                <a:lnTo>
                  <a:pt x="893109" y="57570"/>
                </a:lnTo>
                <a:lnTo>
                  <a:pt x="902651" y="47863"/>
                </a:lnTo>
                <a:lnTo>
                  <a:pt x="912259" y="38914"/>
                </a:lnTo>
                <a:lnTo>
                  <a:pt x="921939" y="30781"/>
                </a:lnTo>
                <a:lnTo>
                  <a:pt x="931694" y="23516"/>
                </a:lnTo>
                <a:lnTo>
                  <a:pt x="941530" y="17166"/>
                </a:lnTo>
                <a:lnTo>
                  <a:pt x="951449" y="11771"/>
                </a:lnTo>
                <a:lnTo>
                  <a:pt x="961455" y="7362"/>
                </a:lnTo>
                <a:lnTo>
                  <a:pt x="971549" y="3967"/>
                </a:lnTo>
                <a:lnTo>
                  <a:pt x="981733" y="1602"/>
                </a:lnTo>
                <a:lnTo>
                  <a:pt x="992009" y="279"/>
                </a:lnTo>
                <a:lnTo>
                  <a:pt x="1002375" y="0"/>
                </a:lnTo>
                <a:lnTo>
                  <a:pt x="1012833" y="761"/>
                </a:lnTo>
                <a:lnTo>
                  <a:pt x="1023381" y="2551"/>
                </a:lnTo>
                <a:lnTo>
                  <a:pt x="1034017" y="5348"/>
                </a:lnTo>
                <a:lnTo>
                  <a:pt x="1044739" y="9127"/>
                </a:lnTo>
                <a:lnTo>
                  <a:pt x="1055544" y="13854"/>
                </a:lnTo>
                <a:lnTo>
                  <a:pt x="1066428" y="19486"/>
                </a:lnTo>
                <a:lnTo>
                  <a:pt x="1077387" y="25978"/>
                </a:lnTo>
                <a:lnTo>
                  <a:pt x="1088417" y="33274"/>
                </a:lnTo>
                <a:lnTo>
                  <a:pt x="1099511" y="41316"/>
                </a:lnTo>
                <a:lnTo>
                  <a:pt x="1110666" y="50037"/>
                </a:lnTo>
                <a:lnTo>
                  <a:pt x="1121873" y="59369"/>
                </a:lnTo>
                <a:lnTo>
                  <a:pt x="1133128" y="69236"/>
                </a:lnTo>
                <a:lnTo>
                  <a:pt x="1144422" y="79561"/>
                </a:lnTo>
                <a:lnTo>
                  <a:pt x="1155750" y="90260"/>
                </a:lnTo>
                <a:lnTo>
                  <a:pt x="1167102" y="101251"/>
                </a:lnTo>
                <a:lnTo>
                  <a:pt x="1178473" y="112446"/>
                </a:lnTo>
                <a:lnTo>
                  <a:pt x="1189854" y="123757"/>
                </a:lnTo>
                <a:lnTo>
                  <a:pt x="1201237" y="135095"/>
                </a:lnTo>
                <a:lnTo>
                  <a:pt x="1212615" y="146371"/>
                </a:lnTo>
                <a:lnTo>
                  <a:pt x="1223980" y="157497"/>
                </a:lnTo>
                <a:lnTo>
                  <a:pt x="1235323" y="168385"/>
                </a:lnTo>
                <a:lnTo>
                  <a:pt x="1246639" y="178949"/>
                </a:lnTo>
                <a:lnTo>
                  <a:pt x="1257919" y="189106"/>
                </a:lnTo>
                <a:lnTo>
                  <a:pt x="1269156" y="198774"/>
                </a:lnTo>
                <a:lnTo>
                  <a:pt x="1280343" y="207878"/>
                </a:lnTo>
                <a:lnTo>
                  <a:pt x="1291475" y="216344"/>
                </a:lnTo>
                <a:lnTo>
                  <a:pt x="1302545" y="224104"/>
                </a:lnTo>
                <a:lnTo>
                  <a:pt x="1313548" y="231095"/>
                </a:lnTo>
                <a:lnTo>
                  <a:pt x="1324479" y="237259"/>
                </a:lnTo>
                <a:lnTo>
                  <a:pt x="1335333" y="242545"/>
                </a:lnTo>
                <a:lnTo>
                  <a:pt x="1346106" y="246909"/>
                </a:lnTo>
                <a:lnTo>
                  <a:pt x="1356795" y="250311"/>
                </a:lnTo>
                <a:lnTo>
                  <a:pt x="1367397" y="252720"/>
                </a:lnTo>
                <a:lnTo>
                  <a:pt x="1377910" y="254112"/>
                </a:lnTo>
                <a:lnTo>
                  <a:pt x="1388332" y="254471"/>
                </a:lnTo>
                <a:lnTo>
                  <a:pt x="1398664" y="253788"/>
                </a:lnTo>
                <a:lnTo>
                  <a:pt x="1408904" y="252059"/>
                </a:lnTo>
                <a:lnTo>
                  <a:pt x="1419053" y="249293"/>
                </a:lnTo>
                <a:lnTo>
                  <a:pt x="1429112" y="245502"/>
                </a:lnTo>
                <a:lnTo>
                  <a:pt x="1439084" y="240707"/>
                </a:lnTo>
                <a:lnTo>
                  <a:pt x="1448971" y="234937"/>
                </a:lnTo>
                <a:lnTo>
                  <a:pt x="1458775" y="228227"/>
                </a:lnTo>
                <a:lnTo>
                  <a:pt x="1468501" y="220620"/>
                </a:lnTo>
                <a:lnTo>
                  <a:pt x="1478152" y="212163"/>
                </a:lnTo>
                <a:lnTo>
                  <a:pt x="1487734" y="202913"/>
                </a:lnTo>
                <a:lnTo>
                  <a:pt x="1497252" y="192930"/>
                </a:lnTo>
                <a:lnTo>
                  <a:pt x="1506711" y="182280"/>
                </a:lnTo>
                <a:lnTo>
                  <a:pt x="1516119" y="171034"/>
                </a:lnTo>
                <a:lnTo>
                  <a:pt x="1525480" y="159267"/>
                </a:lnTo>
                <a:lnTo>
                  <a:pt x="1534804" y="147059"/>
                </a:lnTo>
                <a:lnTo>
                  <a:pt x="1544095" y="134492"/>
                </a:lnTo>
                <a:lnTo>
                  <a:pt x="1553363" y="121651"/>
                </a:lnTo>
                <a:lnTo>
                  <a:pt x="1562614" y="108622"/>
                </a:lnTo>
                <a:lnTo>
                  <a:pt x="1571857" y="95494"/>
                </a:lnTo>
                <a:lnTo>
                  <a:pt x="1581099" y="82357"/>
                </a:lnTo>
                <a:lnTo>
                  <a:pt x="1590348" y="69298"/>
                </a:lnTo>
                <a:lnTo>
                  <a:pt x="1599611" y="56407"/>
                </a:lnTo>
                <a:lnTo>
                  <a:pt x="1608897" y="43771"/>
                </a:lnTo>
                <a:lnTo>
                  <a:pt x="1618212" y="31475"/>
                </a:lnTo>
                <a:lnTo>
                  <a:pt x="1627565" y="19603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9" name="!!sound3"/>
          <p:cNvSpPr/>
          <p:nvPr/>
        </p:nvSpPr>
        <p:spPr>
          <a:xfrm>
            <a:off x="1479777" y="3051181"/>
            <a:ext cx="387149" cy="1651749"/>
          </a:xfrm>
          <a:custGeom>
            <a:avLst/>
            <a:gdLst/>
            <a:ahLst/>
            <a:cxnLst/>
            <a:rect l="0" t="0" r="r" b="b"/>
            <a:pathLst>
              <a:path w="387149" h="1651749">
                <a:moveTo>
                  <a:pt x="190955" y="1651749"/>
                </a:moveTo>
                <a:lnTo>
                  <a:pt x="180887" y="1640477"/>
                </a:lnTo>
                <a:lnTo>
                  <a:pt x="170396" y="1629168"/>
                </a:lnTo>
                <a:lnTo>
                  <a:pt x="159564" y="1617829"/>
                </a:lnTo>
                <a:lnTo>
                  <a:pt x="148477" y="1606468"/>
                </a:lnTo>
                <a:lnTo>
                  <a:pt x="137223" y="1595092"/>
                </a:lnTo>
                <a:lnTo>
                  <a:pt x="125890" y="1583709"/>
                </a:lnTo>
                <a:lnTo>
                  <a:pt x="114566" y="1572327"/>
                </a:lnTo>
                <a:lnTo>
                  <a:pt x="103342" y="1560954"/>
                </a:lnTo>
                <a:lnTo>
                  <a:pt x="92305" y="1549597"/>
                </a:lnTo>
                <a:lnTo>
                  <a:pt x="81542" y="1538264"/>
                </a:lnTo>
                <a:lnTo>
                  <a:pt x="71139" y="1526963"/>
                </a:lnTo>
                <a:lnTo>
                  <a:pt x="61177" y="1515700"/>
                </a:lnTo>
                <a:lnTo>
                  <a:pt x="51735" y="1504483"/>
                </a:lnTo>
                <a:lnTo>
                  <a:pt x="42890" y="1493317"/>
                </a:lnTo>
                <a:lnTo>
                  <a:pt x="34711" y="1482211"/>
                </a:lnTo>
                <a:lnTo>
                  <a:pt x="27265" y="1471168"/>
                </a:lnTo>
                <a:lnTo>
                  <a:pt x="20613" y="1460195"/>
                </a:lnTo>
                <a:lnTo>
                  <a:pt x="14810" y="1449296"/>
                </a:lnTo>
                <a:lnTo>
                  <a:pt x="9904" y="1438475"/>
                </a:lnTo>
                <a:lnTo>
                  <a:pt x="5939" y="1427737"/>
                </a:lnTo>
                <a:lnTo>
                  <a:pt x="2948" y="1417084"/>
                </a:lnTo>
                <a:lnTo>
                  <a:pt x="962" y="1406519"/>
                </a:lnTo>
                <a:lnTo>
                  <a:pt x="0" y="1396044"/>
                </a:lnTo>
                <a:lnTo>
                  <a:pt x="76" y="1385659"/>
                </a:lnTo>
                <a:lnTo>
                  <a:pt x="1197" y="1375366"/>
                </a:lnTo>
                <a:lnTo>
                  <a:pt x="3360" y="1365164"/>
                </a:lnTo>
                <a:lnTo>
                  <a:pt x="6557" y="1355053"/>
                </a:lnTo>
                <a:lnTo>
                  <a:pt x="10771" y="1345030"/>
                </a:lnTo>
                <a:lnTo>
                  <a:pt x="15977" y="1335094"/>
                </a:lnTo>
                <a:lnTo>
                  <a:pt x="22145" y="1325243"/>
                </a:lnTo>
                <a:lnTo>
                  <a:pt x="29236" y="1315472"/>
                </a:lnTo>
                <a:lnTo>
                  <a:pt x="37204" y="1305778"/>
                </a:lnTo>
                <a:lnTo>
                  <a:pt x="46000" y="1296156"/>
                </a:lnTo>
                <a:lnTo>
                  <a:pt x="55564" y="1286602"/>
                </a:lnTo>
                <a:lnTo>
                  <a:pt x="65834" y="1277109"/>
                </a:lnTo>
                <a:lnTo>
                  <a:pt x="76742" y="1267672"/>
                </a:lnTo>
                <a:lnTo>
                  <a:pt x="88215" y="1258284"/>
                </a:lnTo>
                <a:lnTo>
                  <a:pt x="100176" y="1248940"/>
                </a:lnTo>
                <a:lnTo>
                  <a:pt x="112545" y="1239631"/>
                </a:lnTo>
                <a:lnTo>
                  <a:pt x="125237" y="1230350"/>
                </a:lnTo>
                <a:lnTo>
                  <a:pt x="138167" y="1221090"/>
                </a:lnTo>
                <a:lnTo>
                  <a:pt x="151248" y="1211843"/>
                </a:lnTo>
                <a:lnTo>
                  <a:pt x="164391" y="1202602"/>
                </a:lnTo>
                <a:lnTo>
                  <a:pt x="177507" y="1193358"/>
                </a:lnTo>
                <a:lnTo>
                  <a:pt x="190506" y="1184104"/>
                </a:lnTo>
                <a:lnTo>
                  <a:pt x="203301" y="1174832"/>
                </a:lnTo>
                <a:lnTo>
                  <a:pt x="215805" y="1165535"/>
                </a:lnTo>
                <a:lnTo>
                  <a:pt x="227934" y="1156205"/>
                </a:lnTo>
                <a:lnTo>
                  <a:pt x="239605" y="1146834"/>
                </a:lnTo>
                <a:lnTo>
                  <a:pt x="250741" y="1137418"/>
                </a:lnTo>
                <a:lnTo>
                  <a:pt x="261267" y="1127947"/>
                </a:lnTo>
                <a:lnTo>
                  <a:pt x="271113" y="1118417"/>
                </a:lnTo>
                <a:lnTo>
                  <a:pt x="280214" y="1108822"/>
                </a:lnTo>
                <a:lnTo>
                  <a:pt x="288510" y="1099157"/>
                </a:lnTo>
                <a:lnTo>
                  <a:pt x="295947" y="1089416"/>
                </a:lnTo>
                <a:lnTo>
                  <a:pt x="302478" y="1079596"/>
                </a:lnTo>
                <a:lnTo>
                  <a:pt x="308061" y="1069694"/>
                </a:lnTo>
                <a:lnTo>
                  <a:pt x="312663" y="1059705"/>
                </a:lnTo>
                <a:lnTo>
                  <a:pt x="316257" y="1049628"/>
                </a:lnTo>
                <a:lnTo>
                  <a:pt x="318823" y="1039461"/>
                </a:lnTo>
                <a:lnTo>
                  <a:pt x="320349" y="1029204"/>
                </a:lnTo>
                <a:lnTo>
                  <a:pt x="320830" y="1018855"/>
                </a:lnTo>
                <a:lnTo>
                  <a:pt x="320269" y="1008414"/>
                </a:lnTo>
                <a:lnTo>
                  <a:pt x="318678" y="997884"/>
                </a:lnTo>
                <a:lnTo>
                  <a:pt x="316074" y="987265"/>
                </a:lnTo>
                <a:lnTo>
                  <a:pt x="312483" y="976559"/>
                </a:lnTo>
                <a:lnTo>
                  <a:pt x="307938" y="965770"/>
                </a:lnTo>
                <a:lnTo>
                  <a:pt x="302477" y="954902"/>
                </a:lnTo>
                <a:lnTo>
                  <a:pt x="296148" y="943957"/>
                </a:lnTo>
                <a:lnTo>
                  <a:pt x="289004" y="932940"/>
                </a:lnTo>
                <a:lnTo>
                  <a:pt x="281102" y="921858"/>
                </a:lnTo>
                <a:lnTo>
                  <a:pt x="272507" y="910714"/>
                </a:lnTo>
                <a:lnTo>
                  <a:pt x="263287" y="899517"/>
                </a:lnTo>
                <a:lnTo>
                  <a:pt x="253518" y="888271"/>
                </a:lnTo>
                <a:lnTo>
                  <a:pt x="243276" y="876983"/>
                </a:lnTo>
                <a:lnTo>
                  <a:pt x="232643" y="865662"/>
                </a:lnTo>
                <a:lnTo>
                  <a:pt x="221702" y="854313"/>
                </a:lnTo>
                <a:lnTo>
                  <a:pt x="210540" y="842946"/>
                </a:lnTo>
                <a:lnTo>
                  <a:pt x="199245" y="831566"/>
                </a:lnTo>
                <a:lnTo>
                  <a:pt x="187904" y="820183"/>
                </a:lnTo>
                <a:lnTo>
                  <a:pt x="176609" y="808803"/>
                </a:lnTo>
                <a:lnTo>
                  <a:pt x="165447" y="797436"/>
                </a:lnTo>
                <a:lnTo>
                  <a:pt x="154506" y="786087"/>
                </a:lnTo>
                <a:lnTo>
                  <a:pt x="143873" y="774766"/>
                </a:lnTo>
                <a:lnTo>
                  <a:pt x="133631" y="763478"/>
                </a:lnTo>
                <a:lnTo>
                  <a:pt x="123862" y="752232"/>
                </a:lnTo>
                <a:lnTo>
                  <a:pt x="114642" y="741035"/>
                </a:lnTo>
                <a:lnTo>
                  <a:pt x="106047" y="729891"/>
                </a:lnTo>
                <a:lnTo>
                  <a:pt x="98145" y="718809"/>
                </a:lnTo>
                <a:lnTo>
                  <a:pt x="91001" y="707792"/>
                </a:lnTo>
                <a:lnTo>
                  <a:pt x="84672" y="696847"/>
                </a:lnTo>
                <a:lnTo>
                  <a:pt x="79211" y="685979"/>
                </a:lnTo>
                <a:lnTo>
                  <a:pt x="74666" y="675190"/>
                </a:lnTo>
                <a:lnTo>
                  <a:pt x="71075" y="664484"/>
                </a:lnTo>
                <a:lnTo>
                  <a:pt x="68471" y="653865"/>
                </a:lnTo>
                <a:lnTo>
                  <a:pt x="66880" y="643335"/>
                </a:lnTo>
                <a:lnTo>
                  <a:pt x="66319" y="632894"/>
                </a:lnTo>
                <a:lnTo>
                  <a:pt x="66800" y="622545"/>
                </a:lnTo>
                <a:lnTo>
                  <a:pt x="68326" y="612288"/>
                </a:lnTo>
                <a:lnTo>
                  <a:pt x="70892" y="602121"/>
                </a:lnTo>
                <a:lnTo>
                  <a:pt x="74486" y="592044"/>
                </a:lnTo>
                <a:lnTo>
                  <a:pt x="79088" y="582055"/>
                </a:lnTo>
                <a:lnTo>
                  <a:pt x="84671" y="572153"/>
                </a:lnTo>
                <a:lnTo>
                  <a:pt x="91202" y="562333"/>
                </a:lnTo>
                <a:lnTo>
                  <a:pt x="98639" y="552592"/>
                </a:lnTo>
                <a:lnTo>
                  <a:pt x="106935" y="542927"/>
                </a:lnTo>
                <a:lnTo>
                  <a:pt x="116036" y="533332"/>
                </a:lnTo>
                <a:lnTo>
                  <a:pt x="125882" y="523802"/>
                </a:lnTo>
                <a:lnTo>
                  <a:pt x="136408" y="514331"/>
                </a:lnTo>
                <a:lnTo>
                  <a:pt x="147544" y="504915"/>
                </a:lnTo>
                <a:lnTo>
                  <a:pt x="159215" y="495544"/>
                </a:lnTo>
                <a:lnTo>
                  <a:pt x="171344" y="486214"/>
                </a:lnTo>
                <a:lnTo>
                  <a:pt x="183848" y="476917"/>
                </a:lnTo>
                <a:lnTo>
                  <a:pt x="196643" y="467645"/>
                </a:lnTo>
                <a:lnTo>
                  <a:pt x="209642" y="458391"/>
                </a:lnTo>
                <a:lnTo>
                  <a:pt x="222758" y="449147"/>
                </a:lnTo>
                <a:lnTo>
                  <a:pt x="235901" y="439906"/>
                </a:lnTo>
                <a:lnTo>
                  <a:pt x="248982" y="430659"/>
                </a:lnTo>
                <a:lnTo>
                  <a:pt x="261912" y="421399"/>
                </a:lnTo>
                <a:lnTo>
                  <a:pt x="274604" y="412118"/>
                </a:lnTo>
                <a:lnTo>
                  <a:pt x="286973" y="402809"/>
                </a:lnTo>
                <a:lnTo>
                  <a:pt x="298934" y="393465"/>
                </a:lnTo>
                <a:lnTo>
                  <a:pt x="310407" y="384077"/>
                </a:lnTo>
                <a:lnTo>
                  <a:pt x="321315" y="374640"/>
                </a:lnTo>
                <a:lnTo>
                  <a:pt x="331585" y="365147"/>
                </a:lnTo>
                <a:lnTo>
                  <a:pt x="341149" y="355593"/>
                </a:lnTo>
                <a:lnTo>
                  <a:pt x="349945" y="345971"/>
                </a:lnTo>
                <a:lnTo>
                  <a:pt x="357913" y="336277"/>
                </a:lnTo>
                <a:lnTo>
                  <a:pt x="365004" y="326506"/>
                </a:lnTo>
                <a:lnTo>
                  <a:pt x="371172" y="316655"/>
                </a:lnTo>
                <a:lnTo>
                  <a:pt x="376378" y="306719"/>
                </a:lnTo>
                <a:lnTo>
                  <a:pt x="380592" y="296696"/>
                </a:lnTo>
                <a:lnTo>
                  <a:pt x="383789" y="286585"/>
                </a:lnTo>
                <a:lnTo>
                  <a:pt x="385952" y="276383"/>
                </a:lnTo>
                <a:lnTo>
                  <a:pt x="387073" y="266090"/>
                </a:lnTo>
                <a:lnTo>
                  <a:pt x="387149" y="255705"/>
                </a:lnTo>
                <a:lnTo>
                  <a:pt x="386187" y="245230"/>
                </a:lnTo>
                <a:lnTo>
                  <a:pt x="384201" y="234665"/>
                </a:lnTo>
                <a:lnTo>
                  <a:pt x="381210" y="224012"/>
                </a:lnTo>
                <a:lnTo>
                  <a:pt x="377245" y="213274"/>
                </a:lnTo>
                <a:lnTo>
                  <a:pt x="372339" y="202453"/>
                </a:lnTo>
                <a:lnTo>
                  <a:pt x="366536" y="191554"/>
                </a:lnTo>
                <a:lnTo>
                  <a:pt x="359884" y="180581"/>
                </a:lnTo>
                <a:lnTo>
                  <a:pt x="352438" y="169538"/>
                </a:lnTo>
                <a:lnTo>
                  <a:pt x="344259" y="158432"/>
                </a:lnTo>
                <a:lnTo>
                  <a:pt x="335414" y="147266"/>
                </a:lnTo>
                <a:lnTo>
                  <a:pt x="325972" y="136049"/>
                </a:lnTo>
                <a:lnTo>
                  <a:pt x="316010" y="124786"/>
                </a:lnTo>
                <a:lnTo>
                  <a:pt x="305607" y="113485"/>
                </a:lnTo>
                <a:lnTo>
                  <a:pt x="294844" y="102152"/>
                </a:lnTo>
                <a:lnTo>
                  <a:pt x="283807" y="90795"/>
                </a:lnTo>
                <a:lnTo>
                  <a:pt x="272583" y="79422"/>
                </a:lnTo>
                <a:lnTo>
                  <a:pt x="261259" y="68040"/>
                </a:lnTo>
                <a:lnTo>
                  <a:pt x="249926" y="56657"/>
                </a:lnTo>
                <a:lnTo>
                  <a:pt x="238672" y="45281"/>
                </a:lnTo>
                <a:lnTo>
                  <a:pt x="227585" y="33920"/>
                </a:lnTo>
                <a:lnTo>
                  <a:pt x="216753" y="22581"/>
                </a:lnTo>
                <a:lnTo>
                  <a:pt x="206262" y="11272"/>
                </a:lnTo>
                <a:lnTo>
                  <a:pt x="196194" y="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0" name="!!sound4"/>
          <p:cNvSpPr/>
          <p:nvPr/>
        </p:nvSpPr>
        <p:spPr>
          <a:xfrm>
            <a:off x="3254838" y="4676692"/>
            <a:ext cx="1610195" cy="869607"/>
          </a:xfrm>
          <a:custGeom>
            <a:avLst/>
            <a:gdLst/>
            <a:ahLst/>
            <a:cxnLst/>
            <a:rect l="0" t="0" r="r" b="b"/>
            <a:pathLst>
              <a:path w="1610195" h="869607">
                <a:moveTo>
                  <a:pt x="0" y="869607"/>
                </a:moveTo>
                <a:lnTo>
                  <a:pt x="8745" y="860342"/>
                </a:lnTo>
                <a:lnTo>
                  <a:pt x="17106" y="850021"/>
                </a:lnTo>
                <a:lnTo>
                  <a:pt x="25104" y="838701"/>
                </a:lnTo>
                <a:lnTo>
                  <a:pt x="32761" y="826447"/>
                </a:lnTo>
                <a:lnTo>
                  <a:pt x="40106" y="813334"/>
                </a:lnTo>
                <a:lnTo>
                  <a:pt x="47168" y="799442"/>
                </a:lnTo>
                <a:lnTo>
                  <a:pt x="53978" y="784860"/>
                </a:lnTo>
                <a:lnTo>
                  <a:pt x="60571" y="769681"/>
                </a:lnTo>
                <a:lnTo>
                  <a:pt x="66983" y="754005"/>
                </a:lnTo>
                <a:lnTo>
                  <a:pt x="73252" y="737936"/>
                </a:lnTo>
                <a:lnTo>
                  <a:pt x="79417" y="721581"/>
                </a:lnTo>
                <a:lnTo>
                  <a:pt x="85518" y="705050"/>
                </a:lnTo>
                <a:lnTo>
                  <a:pt x="91595" y="688454"/>
                </a:lnTo>
                <a:lnTo>
                  <a:pt x="97689" y="671905"/>
                </a:lnTo>
                <a:lnTo>
                  <a:pt x="103841" y="655515"/>
                </a:lnTo>
                <a:lnTo>
                  <a:pt x="110091" y="639393"/>
                </a:lnTo>
                <a:lnTo>
                  <a:pt x="116478" y="623647"/>
                </a:lnTo>
                <a:lnTo>
                  <a:pt x="123039" y="608382"/>
                </a:lnTo>
                <a:lnTo>
                  <a:pt x="129812" y="593698"/>
                </a:lnTo>
                <a:lnTo>
                  <a:pt x="136831" y="579689"/>
                </a:lnTo>
                <a:lnTo>
                  <a:pt x="144129" y="566446"/>
                </a:lnTo>
                <a:lnTo>
                  <a:pt x="151735" y="554050"/>
                </a:lnTo>
                <a:lnTo>
                  <a:pt x="159676" y="542576"/>
                </a:lnTo>
                <a:lnTo>
                  <a:pt x="167978" y="532091"/>
                </a:lnTo>
                <a:lnTo>
                  <a:pt x="176660" y="522653"/>
                </a:lnTo>
                <a:lnTo>
                  <a:pt x="185742" y="514311"/>
                </a:lnTo>
                <a:lnTo>
                  <a:pt x="195236" y="507105"/>
                </a:lnTo>
                <a:lnTo>
                  <a:pt x="205155" y="501062"/>
                </a:lnTo>
                <a:lnTo>
                  <a:pt x="215503" y="496202"/>
                </a:lnTo>
                <a:lnTo>
                  <a:pt x="226286" y="492534"/>
                </a:lnTo>
                <a:lnTo>
                  <a:pt x="237502" y="490056"/>
                </a:lnTo>
                <a:lnTo>
                  <a:pt x="249146" y="488755"/>
                </a:lnTo>
                <a:lnTo>
                  <a:pt x="261210" y="488608"/>
                </a:lnTo>
                <a:lnTo>
                  <a:pt x="273682" y="489583"/>
                </a:lnTo>
                <a:lnTo>
                  <a:pt x="286547" y="491636"/>
                </a:lnTo>
                <a:lnTo>
                  <a:pt x="299786" y="494715"/>
                </a:lnTo>
                <a:lnTo>
                  <a:pt x="313375" y="498758"/>
                </a:lnTo>
                <a:lnTo>
                  <a:pt x="327290" y="503697"/>
                </a:lnTo>
                <a:lnTo>
                  <a:pt x="341502" y="509452"/>
                </a:lnTo>
                <a:lnTo>
                  <a:pt x="355981" y="515939"/>
                </a:lnTo>
                <a:lnTo>
                  <a:pt x="370693" y="523066"/>
                </a:lnTo>
                <a:lnTo>
                  <a:pt x="385602" y="530737"/>
                </a:lnTo>
                <a:lnTo>
                  <a:pt x="400673" y="538849"/>
                </a:lnTo>
                <a:lnTo>
                  <a:pt x="415865" y="547297"/>
                </a:lnTo>
                <a:lnTo>
                  <a:pt x="431140" y="555972"/>
                </a:lnTo>
                <a:lnTo>
                  <a:pt x="446457" y="564763"/>
                </a:lnTo>
                <a:lnTo>
                  <a:pt x="461776" y="573558"/>
                </a:lnTo>
                <a:lnTo>
                  <a:pt x="477056" y="582246"/>
                </a:lnTo>
                <a:lnTo>
                  <a:pt x="492257" y="590716"/>
                </a:lnTo>
                <a:lnTo>
                  <a:pt x="507338" y="598859"/>
                </a:lnTo>
                <a:lnTo>
                  <a:pt x="522262" y="606569"/>
                </a:lnTo>
                <a:lnTo>
                  <a:pt x="536991" y="613743"/>
                </a:lnTo>
                <a:lnTo>
                  <a:pt x="551489" y="620285"/>
                </a:lnTo>
                <a:lnTo>
                  <a:pt x="565724" y="626102"/>
                </a:lnTo>
                <a:lnTo>
                  <a:pt x="579664" y="631108"/>
                </a:lnTo>
                <a:lnTo>
                  <a:pt x="593281" y="635226"/>
                </a:lnTo>
                <a:lnTo>
                  <a:pt x="606548" y="638385"/>
                </a:lnTo>
                <a:lnTo>
                  <a:pt x="619443" y="640522"/>
                </a:lnTo>
                <a:lnTo>
                  <a:pt x="631948" y="641584"/>
                </a:lnTo>
                <a:lnTo>
                  <a:pt x="644045" y="641528"/>
                </a:lnTo>
                <a:lnTo>
                  <a:pt x="655723" y="640321"/>
                </a:lnTo>
                <a:lnTo>
                  <a:pt x="666973" y="637937"/>
                </a:lnTo>
                <a:lnTo>
                  <a:pt x="677791" y="634364"/>
                </a:lnTo>
                <a:lnTo>
                  <a:pt x="688174" y="629600"/>
                </a:lnTo>
                <a:lnTo>
                  <a:pt x="698127" y="623651"/>
                </a:lnTo>
                <a:lnTo>
                  <a:pt x="707655" y="616537"/>
                </a:lnTo>
                <a:lnTo>
                  <a:pt x="716769" y="608284"/>
                </a:lnTo>
                <a:lnTo>
                  <a:pt x="725482" y="598932"/>
                </a:lnTo>
                <a:lnTo>
                  <a:pt x="733814" y="588529"/>
                </a:lnTo>
                <a:lnTo>
                  <a:pt x="741783" y="577132"/>
                </a:lnTo>
                <a:lnTo>
                  <a:pt x="749415" y="564807"/>
                </a:lnTo>
                <a:lnTo>
                  <a:pt x="756736" y="551628"/>
                </a:lnTo>
                <a:lnTo>
                  <a:pt x="763776" y="537678"/>
                </a:lnTo>
                <a:lnTo>
                  <a:pt x="770567" y="523044"/>
                </a:lnTo>
                <a:lnTo>
                  <a:pt x="777145" y="507822"/>
                </a:lnTo>
                <a:lnTo>
                  <a:pt x="783544" y="492111"/>
                </a:lnTo>
                <a:lnTo>
                  <a:pt x="789803" y="476015"/>
                </a:lnTo>
                <a:lnTo>
                  <a:pt x="795962" y="459642"/>
                </a:lnTo>
                <a:lnTo>
                  <a:pt x="802059" y="443102"/>
                </a:lnTo>
                <a:lnTo>
                  <a:pt x="808136" y="426505"/>
                </a:lnTo>
                <a:lnTo>
                  <a:pt x="814233" y="409965"/>
                </a:lnTo>
                <a:lnTo>
                  <a:pt x="820392" y="393592"/>
                </a:lnTo>
                <a:lnTo>
                  <a:pt x="826651" y="377496"/>
                </a:lnTo>
                <a:lnTo>
                  <a:pt x="833050" y="361785"/>
                </a:lnTo>
                <a:lnTo>
                  <a:pt x="839628" y="346563"/>
                </a:lnTo>
                <a:lnTo>
                  <a:pt x="846419" y="331929"/>
                </a:lnTo>
                <a:lnTo>
                  <a:pt x="853459" y="317979"/>
                </a:lnTo>
                <a:lnTo>
                  <a:pt x="860780" y="304800"/>
                </a:lnTo>
                <a:lnTo>
                  <a:pt x="868412" y="292475"/>
                </a:lnTo>
                <a:lnTo>
                  <a:pt x="876381" y="281078"/>
                </a:lnTo>
                <a:lnTo>
                  <a:pt x="884713" y="270675"/>
                </a:lnTo>
                <a:lnTo>
                  <a:pt x="893426" y="261323"/>
                </a:lnTo>
                <a:lnTo>
                  <a:pt x="902540" y="253070"/>
                </a:lnTo>
                <a:lnTo>
                  <a:pt x="912068" y="245956"/>
                </a:lnTo>
                <a:lnTo>
                  <a:pt x="922021" y="240007"/>
                </a:lnTo>
                <a:lnTo>
                  <a:pt x="932404" y="235243"/>
                </a:lnTo>
                <a:lnTo>
                  <a:pt x="943222" y="231670"/>
                </a:lnTo>
                <a:lnTo>
                  <a:pt x="954472" y="229286"/>
                </a:lnTo>
                <a:lnTo>
                  <a:pt x="966150" y="228079"/>
                </a:lnTo>
                <a:lnTo>
                  <a:pt x="978247" y="228023"/>
                </a:lnTo>
                <a:lnTo>
                  <a:pt x="990752" y="229085"/>
                </a:lnTo>
                <a:lnTo>
                  <a:pt x="1003647" y="231222"/>
                </a:lnTo>
                <a:lnTo>
                  <a:pt x="1016914" y="234381"/>
                </a:lnTo>
                <a:lnTo>
                  <a:pt x="1030531" y="238499"/>
                </a:lnTo>
                <a:lnTo>
                  <a:pt x="1044471" y="243505"/>
                </a:lnTo>
                <a:lnTo>
                  <a:pt x="1058706" y="249322"/>
                </a:lnTo>
                <a:lnTo>
                  <a:pt x="1073204" y="255864"/>
                </a:lnTo>
                <a:lnTo>
                  <a:pt x="1087933" y="263038"/>
                </a:lnTo>
                <a:lnTo>
                  <a:pt x="1102857" y="270748"/>
                </a:lnTo>
                <a:lnTo>
                  <a:pt x="1117938" y="278891"/>
                </a:lnTo>
                <a:lnTo>
                  <a:pt x="1133139" y="287361"/>
                </a:lnTo>
                <a:lnTo>
                  <a:pt x="1148419" y="296049"/>
                </a:lnTo>
                <a:lnTo>
                  <a:pt x="1163738" y="304844"/>
                </a:lnTo>
                <a:lnTo>
                  <a:pt x="1179055" y="313635"/>
                </a:lnTo>
                <a:lnTo>
                  <a:pt x="1194330" y="322310"/>
                </a:lnTo>
                <a:lnTo>
                  <a:pt x="1209522" y="330758"/>
                </a:lnTo>
                <a:lnTo>
                  <a:pt x="1224593" y="338870"/>
                </a:lnTo>
                <a:lnTo>
                  <a:pt x="1239502" y="346541"/>
                </a:lnTo>
                <a:lnTo>
                  <a:pt x="1254214" y="353668"/>
                </a:lnTo>
                <a:lnTo>
                  <a:pt x="1268693" y="360155"/>
                </a:lnTo>
                <a:lnTo>
                  <a:pt x="1282905" y="365910"/>
                </a:lnTo>
                <a:lnTo>
                  <a:pt x="1296820" y="370849"/>
                </a:lnTo>
                <a:lnTo>
                  <a:pt x="1310409" y="374892"/>
                </a:lnTo>
                <a:lnTo>
                  <a:pt x="1323648" y="377971"/>
                </a:lnTo>
                <a:lnTo>
                  <a:pt x="1336513" y="380024"/>
                </a:lnTo>
                <a:lnTo>
                  <a:pt x="1348985" y="380999"/>
                </a:lnTo>
                <a:lnTo>
                  <a:pt x="1361049" y="380852"/>
                </a:lnTo>
                <a:lnTo>
                  <a:pt x="1372693" y="379551"/>
                </a:lnTo>
                <a:lnTo>
                  <a:pt x="1383909" y="377073"/>
                </a:lnTo>
                <a:lnTo>
                  <a:pt x="1394692" y="373405"/>
                </a:lnTo>
                <a:lnTo>
                  <a:pt x="1405040" y="368545"/>
                </a:lnTo>
                <a:lnTo>
                  <a:pt x="1414959" y="362502"/>
                </a:lnTo>
                <a:lnTo>
                  <a:pt x="1424453" y="355296"/>
                </a:lnTo>
                <a:lnTo>
                  <a:pt x="1433535" y="346954"/>
                </a:lnTo>
                <a:lnTo>
                  <a:pt x="1442217" y="337516"/>
                </a:lnTo>
                <a:lnTo>
                  <a:pt x="1450519" y="327031"/>
                </a:lnTo>
                <a:lnTo>
                  <a:pt x="1458460" y="315557"/>
                </a:lnTo>
                <a:lnTo>
                  <a:pt x="1466066" y="303161"/>
                </a:lnTo>
                <a:lnTo>
                  <a:pt x="1473364" y="289918"/>
                </a:lnTo>
                <a:lnTo>
                  <a:pt x="1480383" y="275909"/>
                </a:lnTo>
                <a:lnTo>
                  <a:pt x="1487156" y="261225"/>
                </a:lnTo>
                <a:lnTo>
                  <a:pt x="1493717" y="245960"/>
                </a:lnTo>
                <a:lnTo>
                  <a:pt x="1500104" y="230214"/>
                </a:lnTo>
                <a:lnTo>
                  <a:pt x="1506354" y="214092"/>
                </a:lnTo>
                <a:lnTo>
                  <a:pt x="1512506" y="197702"/>
                </a:lnTo>
                <a:lnTo>
                  <a:pt x="1518600" y="181153"/>
                </a:lnTo>
                <a:lnTo>
                  <a:pt x="1524677" y="164557"/>
                </a:lnTo>
                <a:lnTo>
                  <a:pt x="1530778" y="148026"/>
                </a:lnTo>
                <a:lnTo>
                  <a:pt x="1536943" y="131671"/>
                </a:lnTo>
                <a:lnTo>
                  <a:pt x="1543212" y="115602"/>
                </a:lnTo>
                <a:lnTo>
                  <a:pt x="1549624" y="99926"/>
                </a:lnTo>
                <a:lnTo>
                  <a:pt x="1556217" y="84747"/>
                </a:lnTo>
                <a:lnTo>
                  <a:pt x="1563027" y="70165"/>
                </a:lnTo>
                <a:lnTo>
                  <a:pt x="1570089" y="56273"/>
                </a:lnTo>
                <a:lnTo>
                  <a:pt x="1577434" y="43160"/>
                </a:lnTo>
                <a:lnTo>
                  <a:pt x="1585091" y="30906"/>
                </a:lnTo>
                <a:lnTo>
                  <a:pt x="1593089" y="19586"/>
                </a:lnTo>
                <a:lnTo>
                  <a:pt x="1601450" y="9265"/>
                </a:lnTo>
                <a:lnTo>
                  <a:pt x="1610195" y="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2" name="!!mask top"/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3" name="!!mask bottom"/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4" name="!!mask left"/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5" name="!!mask right"/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178861-48DA-6B04-8E1D-9283EB06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3357FCFF-EA20-D19B-C2AE-E85A679140EA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9C9CF2-D2C1-0F20-5390-6DA6622EA084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56" name="!!Hubble patch"/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57" name="!!H arrow"/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58" name="!!H label" descr="H^-1 (Hubble radius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59" name="!!stage"/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GW emission</a:t>
            </a:r>
          </a:p>
        </p:txBody>
      </p:sp>
      <p:sp>
        <p:nvSpPr>
          <p:cNvPr id="160" name="!!legend high"/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61" name="!!legend low"/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  <p:sp>
        <p:nvSpPr>
          <p:cNvPr id="162" name="!!group eos header"/>
          <p:cNvSpPr txBox="1"/>
          <p:nvPr/>
        </p:nvSpPr>
        <p:spPr>
          <a:xfrm>
            <a:off x="63093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Equation of state</a:t>
            </a:r>
          </a:p>
        </p:txBody>
      </p:sp>
      <p:pic>
        <p:nvPicPr>
          <p:cNvPr id="163" name="!!group Tn symbol" descr="T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304061"/>
            <a:ext cx="240792" cy="202438"/>
          </a:xfrm>
          <a:prstGeom prst="rect">
            <a:avLst/>
          </a:prstGeom>
        </p:spPr>
      </p:pic>
      <p:sp>
        <p:nvSpPr>
          <p:cNvPr id="164" name="!!group Tn text"/>
          <p:cNvSpPr txBox="1"/>
          <p:nvPr/>
        </p:nvSpPr>
        <p:spPr>
          <a:xfrm>
            <a:off x="68493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temperature</a:t>
            </a:r>
          </a:p>
        </p:txBody>
      </p:sp>
      <p:pic>
        <p:nvPicPr>
          <p:cNvPr id="165" name="!!group alpha symbol" descr="\alph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713851"/>
            <a:ext cx="157797" cy="114376"/>
          </a:xfrm>
          <a:prstGeom prst="rect">
            <a:avLst/>
          </a:prstGeom>
        </p:spPr>
      </p:pic>
      <p:sp>
        <p:nvSpPr>
          <p:cNvPr id="166" name="!!group alpha text"/>
          <p:cNvSpPr txBox="1"/>
          <p:nvPr/>
        </p:nvSpPr>
        <p:spPr>
          <a:xfrm>
            <a:off x="684936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strength</a:t>
            </a:r>
          </a:p>
        </p:txBody>
      </p:sp>
      <p:pic>
        <p:nvPicPr>
          <p:cNvPr id="167" name="!!group cs symbol" descr="c_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063209"/>
            <a:ext cx="188734" cy="147180"/>
          </a:xfrm>
          <a:prstGeom prst="rect">
            <a:avLst/>
          </a:prstGeom>
        </p:spPr>
      </p:pic>
      <p:sp>
        <p:nvSpPr>
          <p:cNvPr id="168" name="!!group cs text"/>
          <p:cNvSpPr txBox="1"/>
          <p:nvPr/>
        </p:nvSpPr>
        <p:spPr>
          <a:xfrm>
            <a:off x="6849360" y="297180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speed of sound</a:t>
            </a:r>
          </a:p>
        </p:txBody>
      </p:sp>
      <p:sp>
        <p:nvSpPr>
          <p:cNvPr id="169" name="!!group micro header"/>
          <p:cNvSpPr txBox="1"/>
          <p:nvPr/>
        </p:nvSpPr>
        <p:spPr>
          <a:xfrm>
            <a:off x="850392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Microscopic</a:t>
            </a:r>
          </a:p>
        </p:txBody>
      </p:sp>
      <p:pic>
        <p:nvPicPr>
          <p:cNvPr id="170" name="!!group beta symbol" descr="\beta/H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0" y="2285842"/>
            <a:ext cx="454520" cy="238874"/>
          </a:xfrm>
          <a:prstGeom prst="rect">
            <a:avLst/>
          </a:prstGeom>
        </p:spPr>
      </p:pic>
      <p:sp>
        <p:nvSpPr>
          <p:cNvPr id="171" name="!!group beta text"/>
          <p:cNvSpPr txBox="1"/>
          <p:nvPr/>
        </p:nvSpPr>
        <p:spPr>
          <a:xfrm>
            <a:off x="904392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transition rate</a:t>
            </a:r>
          </a:p>
        </p:txBody>
      </p:sp>
      <p:pic>
        <p:nvPicPr>
          <p:cNvPr id="172" name="!!group vw symbol" descr="v_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920" y="2697449"/>
            <a:ext cx="240423" cy="147180"/>
          </a:xfrm>
          <a:prstGeom prst="rect">
            <a:avLst/>
          </a:prstGeom>
        </p:spPr>
      </p:pic>
      <p:sp>
        <p:nvSpPr>
          <p:cNvPr id="173" name="!!group vw text"/>
          <p:cNvSpPr txBox="1"/>
          <p:nvPr/>
        </p:nvSpPr>
        <p:spPr>
          <a:xfrm>
            <a:off x="904392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wall speed</a:t>
            </a:r>
          </a:p>
        </p:txBody>
      </p:sp>
      <p:sp>
        <p:nvSpPr>
          <p:cNvPr id="174" name="!!group coll header"/>
          <p:cNvSpPr txBox="1"/>
          <p:nvPr/>
        </p:nvSpPr>
        <p:spPr>
          <a:xfrm>
            <a:off x="104241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Bubble collisions</a:t>
            </a:r>
          </a:p>
        </p:txBody>
      </p:sp>
      <p:pic>
        <p:nvPicPr>
          <p:cNvPr id="177" name="!!group K symbol" descr="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4160" y="2320457"/>
            <a:ext cx="218071" cy="169646"/>
          </a:xfrm>
          <a:prstGeom prst="rect">
            <a:avLst/>
          </a:prstGeom>
        </p:spPr>
      </p:pic>
      <p:sp>
        <p:nvSpPr>
          <p:cNvPr id="178" name="!!group K text"/>
          <p:cNvSpPr txBox="1"/>
          <p:nvPr/>
        </p:nvSpPr>
        <p:spPr>
          <a:xfrm>
            <a:off x="109641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kinetic energy</a:t>
            </a:r>
          </a:p>
        </p:txBody>
      </p:sp>
      <p:sp>
        <p:nvSpPr>
          <p:cNvPr id="179" name="!!LISA CosWG reference"/>
          <p:cNvSpPr txBox="1"/>
          <p:nvPr/>
        </p:nvSpPr>
        <p:spPr>
          <a:xfrm>
            <a:off x="6987566" y="6416040"/>
            <a:ext cx="3384809" cy="27699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</a:rPr>
              <a:t>[Auclair et al., Living Rev. Rel. 26 (2023) 5]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8B0CC9D-76E3-82EF-CA58-8BF55CC3A72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12" t="5247" r="9328" b="3294"/>
          <a:stretch>
            <a:fillRect/>
          </a:stretch>
        </p:blipFill>
        <p:spPr>
          <a:xfrm>
            <a:off x="6533190" y="3658529"/>
            <a:ext cx="4045484" cy="26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908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6419-70E8-7FC5-1AB9-999ECE631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!!high-energy phase">
            <a:extLst>
              <a:ext uri="{FF2B5EF4-FFF2-40B4-BE49-F238E27FC236}">
                <a16:creationId xmlns:a16="http://schemas.microsoft.com/office/drawing/2014/main" id="{AE661BF4-B1DD-9CC5-03C2-D054F13C63A1}"/>
              </a:ext>
            </a:extLst>
          </p:cNvPr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" name="!!fill00">
            <a:extLst>
              <a:ext uri="{FF2B5EF4-FFF2-40B4-BE49-F238E27FC236}">
                <a16:creationId xmlns:a16="http://schemas.microsoft.com/office/drawing/2014/main" id="{BFDF9E18-7D5E-D2E0-F5C5-A2D2AFF93EA5}"/>
              </a:ext>
            </a:extLst>
          </p:cNvPr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!!fill01">
            <a:extLst>
              <a:ext uri="{FF2B5EF4-FFF2-40B4-BE49-F238E27FC236}">
                <a16:creationId xmlns:a16="http://schemas.microsoft.com/office/drawing/2014/main" id="{F0A76034-14B6-C3C0-0750-6BD9793DC994}"/>
              </a:ext>
            </a:extLst>
          </p:cNvPr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7" name="!!fill02">
            <a:extLst>
              <a:ext uri="{FF2B5EF4-FFF2-40B4-BE49-F238E27FC236}">
                <a16:creationId xmlns:a16="http://schemas.microsoft.com/office/drawing/2014/main" id="{D25CC255-715D-FBB5-4B83-AC04DBE12C99}"/>
              </a:ext>
            </a:extLst>
          </p:cNvPr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!!fill03">
            <a:extLst>
              <a:ext uri="{FF2B5EF4-FFF2-40B4-BE49-F238E27FC236}">
                <a16:creationId xmlns:a16="http://schemas.microsoft.com/office/drawing/2014/main" id="{B21A42E3-E827-FBD5-AB48-555D99D46906}"/>
              </a:ext>
            </a:extLst>
          </p:cNvPr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!!fill04">
            <a:extLst>
              <a:ext uri="{FF2B5EF4-FFF2-40B4-BE49-F238E27FC236}">
                <a16:creationId xmlns:a16="http://schemas.microsoft.com/office/drawing/2014/main" id="{58298061-3C6A-CFCF-4DC1-504B62293F16}"/>
              </a:ext>
            </a:extLst>
          </p:cNvPr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!!fill05">
            <a:extLst>
              <a:ext uri="{FF2B5EF4-FFF2-40B4-BE49-F238E27FC236}">
                <a16:creationId xmlns:a16="http://schemas.microsoft.com/office/drawing/2014/main" id="{BF13802B-8AA3-8176-A535-8DA1FAC69B55}"/>
              </a:ext>
            </a:extLst>
          </p:cNvPr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!!fill06">
            <a:extLst>
              <a:ext uri="{FF2B5EF4-FFF2-40B4-BE49-F238E27FC236}">
                <a16:creationId xmlns:a16="http://schemas.microsoft.com/office/drawing/2014/main" id="{867B3285-82C7-B1E1-A541-EF603EEAAF49}"/>
              </a:ext>
            </a:extLst>
          </p:cNvPr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" name="!!fill07">
            <a:extLst>
              <a:ext uri="{FF2B5EF4-FFF2-40B4-BE49-F238E27FC236}">
                <a16:creationId xmlns:a16="http://schemas.microsoft.com/office/drawing/2014/main" id="{6348F397-4858-7738-F488-5906AB5EA3F4}"/>
              </a:ext>
            </a:extLst>
          </p:cNvPr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!!fill08">
            <a:extLst>
              <a:ext uri="{FF2B5EF4-FFF2-40B4-BE49-F238E27FC236}">
                <a16:creationId xmlns:a16="http://schemas.microsoft.com/office/drawing/2014/main" id="{7553F090-5E2F-7293-73FA-EC594B345362}"/>
              </a:ext>
            </a:extLst>
          </p:cNvPr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!!fill09">
            <a:extLst>
              <a:ext uri="{FF2B5EF4-FFF2-40B4-BE49-F238E27FC236}">
                <a16:creationId xmlns:a16="http://schemas.microsoft.com/office/drawing/2014/main" id="{E533C9DF-BBC7-9337-F532-73FF35BC0065}"/>
              </a:ext>
            </a:extLst>
          </p:cNvPr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!!fill10">
            <a:extLst>
              <a:ext uri="{FF2B5EF4-FFF2-40B4-BE49-F238E27FC236}">
                <a16:creationId xmlns:a16="http://schemas.microsoft.com/office/drawing/2014/main" id="{9BFE9D0B-6A39-C659-CD82-CD86A4154D87}"/>
              </a:ext>
            </a:extLst>
          </p:cNvPr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!!fill11">
            <a:extLst>
              <a:ext uri="{FF2B5EF4-FFF2-40B4-BE49-F238E27FC236}">
                <a16:creationId xmlns:a16="http://schemas.microsoft.com/office/drawing/2014/main" id="{8BB7517E-EC70-41FB-03D6-BA5A013B857B}"/>
              </a:ext>
            </a:extLst>
          </p:cNvPr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!!fill12">
            <a:extLst>
              <a:ext uri="{FF2B5EF4-FFF2-40B4-BE49-F238E27FC236}">
                <a16:creationId xmlns:a16="http://schemas.microsoft.com/office/drawing/2014/main" id="{44A03F2E-FBCC-B7AF-4FC5-0589FDB3A970}"/>
              </a:ext>
            </a:extLst>
          </p:cNvPr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!!fill13">
            <a:extLst>
              <a:ext uri="{FF2B5EF4-FFF2-40B4-BE49-F238E27FC236}">
                <a16:creationId xmlns:a16="http://schemas.microsoft.com/office/drawing/2014/main" id="{3610234E-2909-B4B6-8B01-01AEDE83FF48}"/>
              </a:ext>
            </a:extLst>
          </p:cNvPr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3" name="!!fill14">
            <a:extLst>
              <a:ext uri="{FF2B5EF4-FFF2-40B4-BE49-F238E27FC236}">
                <a16:creationId xmlns:a16="http://schemas.microsoft.com/office/drawing/2014/main" id="{1F7372FC-BA8B-E8A5-8D5C-BFF63A069466}"/>
              </a:ext>
            </a:extLst>
          </p:cNvPr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!!wall00">
            <a:extLst>
              <a:ext uri="{FF2B5EF4-FFF2-40B4-BE49-F238E27FC236}">
                <a16:creationId xmlns:a16="http://schemas.microsoft.com/office/drawing/2014/main" id="{CE3142C4-16F5-86CD-EFBB-5A0DF30C24BA}"/>
              </a:ext>
            </a:extLst>
          </p:cNvPr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!!wall01">
            <a:extLst>
              <a:ext uri="{FF2B5EF4-FFF2-40B4-BE49-F238E27FC236}">
                <a16:creationId xmlns:a16="http://schemas.microsoft.com/office/drawing/2014/main" id="{A9B410AF-3C0C-B5B6-BC48-740857CD5081}"/>
              </a:ext>
            </a:extLst>
          </p:cNvPr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8" name="!!wall02">
            <a:extLst>
              <a:ext uri="{FF2B5EF4-FFF2-40B4-BE49-F238E27FC236}">
                <a16:creationId xmlns:a16="http://schemas.microsoft.com/office/drawing/2014/main" id="{580F84CE-8522-7795-BC56-A4064BCC5CDE}"/>
              </a:ext>
            </a:extLst>
          </p:cNvPr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!!wall03">
            <a:extLst>
              <a:ext uri="{FF2B5EF4-FFF2-40B4-BE49-F238E27FC236}">
                <a16:creationId xmlns:a16="http://schemas.microsoft.com/office/drawing/2014/main" id="{8F8F7AA8-E291-0FF5-D42B-30E85BB5359E}"/>
              </a:ext>
            </a:extLst>
          </p:cNvPr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4" name="!!wall04">
            <a:extLst>
              <a:ext uri="{FF2B5EF4-FFF2-40B4-BE49-F238E27FC236}">
                <a16:creationId xmlns:a16="http://schemas.microsoft.com/office/drawing/2014/main" id="{24F3347B-7F89-8CB6-1ED1-466829676D6D}"/>
              </a:ext>
            </a:extLst>
          </p:cNvPr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7" name="!!wall05">
            <a:extLst>
              <a:ext uri="{FF2B5EF4-FFF2-40B4-BE49-F238E27FC236}">
                <a16:creationId xmlns:a16="http://schemas.microsoft.com/office/drawing/2014/main" id="{9B9EEBB6-9DB2-1CA2-F626-107E79CB27D0}"/>
              </a:ext>
            </a:extLst>
          </p:cNvPr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0" name="!!wall06">
            <a:extLst>
              <a:ext uri="{FF2B5EF4-FFF2-40B4-BE49-F238E27FC236}">
                <a16:creationId xmlns:a16="http://schemas.microsoft.com/office/drawing/2014/main" id="{39AF45B1-5C43-7E4B-9507-478236201FF5}"/>
              </a:ext>
            </a:extLst>
          </p:cNvPr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3" name="!!wall07">
            <a:extLst>
              <a:ext uri="{FF2B5EF4-FFF2-40B4-BE49-F238E27FC236}">
                <a16:creationId xmlns:a16="http://schemas.microsoft.com/office/drawing/2014/main" id="{D8F3568B-29DF-80C6-B80D-6EB081368CC5}"/>
              </a:ext>
            </a:extLst>
          </p:cNvPr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6" name="!!wall08">
            <a:extLst>
              <a:ext uri="{FF2B5EF4-FFF2-40B4-BE49-F238E27FC236}">
                <a16:creationId xmlns:a16="http://schemas.microsoft.com/office/drawing/2014/main" id="{5F524FA9-9643-6C89-3214-5322DB2D9B24}"/>
              </a:ext>
            </a:extLst>
          </p:cNvPr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9" name="!!wall09">
            <a:extLst>
              <a:ext uri="{FF2B5EF4-FFF2-40B4-BE49-F238E27FC236}">
                <a16:creationId xmlns:a16="http://schemas.microsoft.com/office/drawing/2014/main" id="{10EE7E7F-DA38-E17A-22CE-68A0CFF3349F}"/>
              </a:ext>
            </a:extLst>
          </p:cNvPr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2" name="!!wall10">
            <a:extLst>
              <a:ext uri="{FF2B5EF4-FFF2-40B4-BE49-F238E27FC236}">
                <a16:creationId xmlns:a16="http://schemas.microsoft.com/office/drawing/2014/main" id="{53C7A21C-C9DD-D7E4-9314-B7BCF77BF663}"/>
              </a:ext>
            </a:extLst>
          </p:cNvPr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5" name="!!wall11">
            <a:extLst>
              <a:ext uri="{FF2B5EF4-FFF2-40B4-BE49-F238E27FC236}">
                <a16:creationId xmlns:a16="http://schemas.microsoft.com/office/drawing/2014/main" id="{F18209C7-6A15-00FC-D0C4-693C2AC317A8}"/>
              </a:ext>
            </a:extLst>
          </p:cNvPr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8" name="!!wall12">
            <a:extLst>
              <a:ext uri="{FF2B5EF4-FFF2-40B4-BE49-F238E27FC236}">
                <a16:creationId xmlns:a16="http://schemas.microsoft.com/office/drawing/2014/main" id="{C92CE738-C843-1321-7D7B-2B5291B4DDC4}"/>
              </a:ext>
            </a:extLst>
          </p:cNvPr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1" name="!!wall13">
            <a:extLst>
              <a:ext uri="{FF2B5EF4-FFF2-40B4-BE49-F238E27FC236}">
                <a16:creationId xmlns:a16="http://schemas.microsoft.com/office/drawing/2014/main" id="{F7363D32-03E1-1DC0-9108-D6570F59F469}"/>
              </a:ext>
            </a:extLst>
          </p:cNvPr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4" name="!!wall14">
            <a:extLst>
              <a:ext uri="{FF2B5EF4-FFF2-40B4-BE49-F238E27FC236}">
                <a16:creationId xmlns:a16="http://schemas.microsoft.com/office/drawing/2014/main" id="{A349C56B-56CE-6663-6C4E-A4712E8E719E}"/>
              </a:ext>
            </a:extLst>
          </p:cNvPr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noFill/>
          <a:ln w="38100">
            <a:solidFill>
              <a:srgbClr val="F2F2F2">
                <a:alpha val="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!!cover00">
            <a:extLst>
              <a:ext uri="{FF2B5EF4-FFF2-40B4-BE49-F238E27FC236}">
                <a16:creationId xmlns:a16="http://schemas.microsoft.com/office/drawing/2014/main" id="{1A797DFE-7063-BE90-6D08-C43B0D36BDA0}"/>
              </a:ext>
            </a:extLst>
          </p:cNvPr>
          <p:cNvSpPr/>
          <p:nvPr/>
        </p:nvSpPr>
        <p:spPr>
          <a:xfrm>
            <a:off x="2526236" y="1532925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!!cover01">
            <a:extLst>
              <a:ext uri="{FF2B5EF4-FFF2-40B4-BE49-F238E27FC236}">
                <a16:creationId xmlns:a16="http://schemas.microsoft.com/office/drawing/2014/main" id="{8AC5D2A5-74D1-3BB9-2ADD-9BE8C3D51DEE}"/>
              </a:ext>
            </a:extLst>
          </p:cNvPr>
          <p:cNvSpPr/>
          <p:nvPr/>
        </p:nvSpPr>
        <p:spPr>
          <a:xfrm>
            <a:off x="2997169" y="363445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!!cover02">
            <a:extLst>
              <a:ext uri="{FF2B5EF4-FFF2-40B4-BE49-F238E27FC236}">
                <a16:creationId xmlns:a16="http://schemas.microsoft.com/office/drawing/2014/main" id="{C3C0C810-00B3-4070-D238-938A72948C0C}"/>
              </a:ext>
            </a:extLst>
          </p:cNvPr>
          <p:cNvSpPr/>
          <p:nvPr/>
        </p:nvSpPr>
        <p:spPr>
          <a:xfrm>
            <a:off x="1510102" y="160691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!!cover03">
            <a:extLst>
              <a:ext uri="{FF2B5EF4-FFF2-40B4-BE49-F238E27FC236}">
                <a16:creationId xmlns:a16="http://schemas.microsoft.com/office/drawing/2014/main" id="{6E1B0C02-392D-85D5-77BD-59CFD8DA7F76}"/>
              </a:ext>
            </a:extLst>
          </p:cNvPr>
          <p:cNvSpPr/>
          <p:nvPr/>
        </p:nvSpPr>
        <p:spPr>
          <a:xfrm>
            <a:off x="587873" y="1770551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5" name="!!cover04">
            <a:extLst>
              <a:ext uri="{FF2B5EF4-FFF2-40B4-BE49-F238E27FC236}">
                <a16:creationId xmlns:a16="http://schemas.microsoft.com/office/drawing/2014/main" id="{85B05871-B5F2-AB2E-5F62-D93B10F1997C}"/>
              </a:ext>
            </a:extLst>
          </p:cNvPr>
          <p:cNvSpPr/>
          <p:nvPr/>
        </p:nvSpPr>
        <p:spPr>
          <a:xfrm>
            <a:off x="3064041" y="2875387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8" name="!!cover05">
            <a:extLst>
              <a:ext uri="{FF2B5EF4-FFF2-40B4-BE49-F238E27FC236}">
                <a16:creationId xmlns:a16="http://schemas.microsoft.com/office/drawing/2014/main" id="{74480A16-0674-BFA1-3C8F-40F323EC2362}"/>
              </a:ext>
            </a:extLst>
          </p:cNvPr>
          <p:cNvSpPr/>
          <p:nvPr/>
        </p:nvSpPr>
        <p:spPr>
          <a:xfrm>
            <a:off x="1519065" y="3468030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1" name="!!cover06">
            <a:extLst>
              <a:ext uri="{FF2B5EF4-FFF2-40B4-BE49-F238E27FC236}">
                <a16:creationId xmlns:a16="http://schemas.microsoft.com/office/drawing/2014/main" id="{CAF67AF6-6F2D-03C2-AA3D-546E7C357E96}"/>
              </a:ext>
            </a:extLst>
          </p:cNvPr>
          <p:cNvSpPr/>
          <p:nvPr/>
        </p:nvSpPr>
        <p:spPr>
          <a:xfrm>
            <a:off x="2149255" y="2607812"/>
            <a:ext cx="2039294" cy="2039294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" name="!!cover07">
            <a:extLst>
              <a:ext uri="{FF2B5EF4-FFF2-40B4-BE49-F238E27FC236}">
                <a16:creationId xmlns:a16="http://schemas.microsoft.com/office/drawing/2014/main" id="{3F803031-0EA7-3E35-7218-B050A222F3B0}"/>
              </a:ext>
            </a:extLst>
          </p:cNvPr>
          <p:cNvSpPr/>
          <p:nvPr/>
        </p:nvSpPr>
        <p:spPr>
          <a:xfrm>
            <a:off x="3943816" y="2119117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!!cover08">
            <a:extLst>
              <a:ext uri="{FF2B5EF4-FFF2-40B4-BE49-F238E27FC236}">
                <a16:creationId xmlns:a16="http://schemas.microsoft.com/office/drawing/2014/main" id="{C47348E2-2964-C0D8-A37F-F7C74C7F17C4}"/>
              </a:ext>
            </a:extLst>
          </p:cNvPr>
          <p:cNvSpPr/>
          <p:nvPr/>
        </p:nvSpPr>
        <p:spPr>
          <a:xfrm>
            <a:off x="2746203" y="446055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0" name="!!cover09">
            <a:extLst>
              <a:ext uri="{FF2B5EF4-FFF2-40B4-BE49-F238E27FC236}">
                <a16:creationId xmlns:a16="http://schemas.microsoft.com/office/drawing/2014/main" id="{126EA19B-E068-DF61-4769-B3360E86C67F}"/>
              </a:ext>
            </a:extLst>
          </p:cNvPr>
          <p:cNvSpPr/>
          <p:nvPr/>
        </p:nvSpPr>
        <p:spPr>
          <a:xfrm>
            <a:off x="942221" y="2987782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3" name="!!cover10">
            <a:extLst>
              <a:ext uri="{FF2B5EF4-FFF2-40B4-BE49-F238E27FC236}">
                <a16:creationId xmlns:a16="http://schemas.microsoft.com/office/drawing/2014/main" id="{DA17F3FC-630F-D6F6-1A87-621409319187}"/>
              </a:ext>
            </a:extLst>
          </p:cNvPr>
          <p:cNvSpPr/>
          <p:nvPr/>
        </p:nvSpPr>
        <p:spPr>
          <a:xfrm>
            <a:off x="867522" y="3996278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!!cover11">
            <a:extLst>
              <a:ext uri="{FF2B5EF4-FFF2-40B4-BE49-F238E27FC236}">
                <a16:creationId xmlns:a16="http://schemas.microsoft.com/office/drawing/2014/main" id="{CE40C366-5B98-BE4F-9028-46EDD3ECE3D9}"/>
              </a:ext>
            </a:extLst>
          </p:cNvPr>
          <p:cNvSpPr/>
          <p:nvPr/>
        </p:nvSpPr>
        <p:spPr>
          <a:xfrm>
            <a:off x="1986271" y="4586290"/>
            <a:ext cx="1520830" cy="152083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9" name="!!cover12">
            <a:extLst>
              <a:ext uri="{FF2B5EF4-FFF2-40B4-BE49-F238E27FC236}">
                <a16:creationId xmlns:a16="http://schemas.microsoft.com/office/drawing/2014/main" id="{9AB78EBC-D23B-4778-C515-788E2BA44FA8}"/>
              </a:ext>
            </a:extLst>
          </p:cNvPr>
          <p:cNvSpPr/>
          <p:nvPr/>
        </p:nvSpPr>
        <p:spPr>
          <a:xfrm>
            <a:off x="4091549" y="4849564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2" name="!!cover13">
            <a:extLst>
              <a:ext uri="{FF2B5EF4-FFF2-40B4-BE49-F238E27FC236}">
                <a16:creationId xmlns:a16="http://schemas.microsoft.com/office/drawing/2014/main" id="{73F9172C-4F52-22FF-ACF7-589523AAB563}"/>
              </a:ext>
            </a:extLst>
          </p:cNvPr>
          <p:cNvSpPr/>
          <p:nvPr/>
        </p:nvSpPr>
        <p:spPr>
          <a:xfrm>
            <a:off x="2060719" y="331887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5" name="!!cover14">
            <a:extLst>
              <a:ext uri="{FF2B5EF4-FFF2-40B4-BE49-F238E27FC236}">
                <a16:creationId xmlns:a16="http://schemas.microsoft.com/office/drawing/2014/main" id="{DC241138-E3B7-110B-1174-FA7E4A537FAC}"/>
              </a:ext>
            </a:extLst>
          </p:cNvPr>
          <p:cNvSpPr/>
          <p:nvPr/>
        </p:nvSpPr>
        <p:spPr>
          <a:xfrm>
            <a:off x="3574463" y="2783507"/>
            <a:ext cx="725850" cy="725850"/>
          </a:xfrm>
          <a:prstGeom prst="ellipse">
            <a:avLst/>
          </a:prstGeom>
          <a:solidFill>
            <a:srgbClr val="2D4A6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6" name="!!sound0">
            <a:extLst>
              <a:ext uri="{FF2B5EF4-FFF2-40B4-BE49-F238E27FC236}">
                <a16:creationId xmlns:a16="http://schemas.microsoft.com/office/drawing/2014/main" id="{30391906-7747-E8CA-BF5E-9728DEC6FBEF}"/>
              </a:ext>
            </a:extLst>
          </p:cNvPr>
          <p:cNvSpPr/>
          <p:nvPr/>
        </p:nvSpPr>
        <p:spPr>
          <a:xfrm>
            <a:off x="1394450" y="2301446"/>
            <a:ext cx="1874539" cy="682339"/>
          </a:xfrm>
          <a:custGeom>
            <a:avLst/>
            <a:gdLst/>
            <a:ahLst/>
            <a:cxnLst/>
            <a:rect l="0" t="0" r="r" b="b"/>
            <a:pathLst>
              <a:path w="1874539" h="682339">
                <a:moveTo>
                  <a:pt x="0" y="681525"/>
                </a:moveTo>
                <a:lnTo>
                  <a:pt x="12872" y="682339"/>
                </a:lnTo>
                <a:lnTo>
                  <a:pt x="25436" y="681701"/>
                </a:lnTo>
                <a:lnTo>
                  <a:pt x="37688" y="679592"/>
                </a:lnTo>
                <a:lnTo>
                  <a:pt x="49625" y="676007"/>
                </a:lnTo>
                <a:lnTo>
                  <a:pt x="61251" y="670956"/>
                </a:lnTo>
                <a:lnTo>
                  <a:pt x="72571" y="664465"/>
                </a:lnTo>
                <a:lnTo>
                  <a:pt x="83593" y="656575"/>
                </a:lnTo>
                <a:lnTo>
                  <a:pt x="94330" y="647341"/>
                </a:lnTo>
                <a:lnTo>
                  <a:pt x="104796" y="636834"/>
                </a:lnTo>
                <a:lnTo>
                  <a:pt x="115010" y="625136"/>
                </a:lnTo>
                <a:lnTo>
                  <a:pt x="124990" y="612343"/>
                </a:lnTo>
                <a:lnTo>
                  <a:pt x="134760" y="598562"/>
                </a:lnTo>
                <a:lnTo>
                  <a:pt x="144345" y="583911"/>
                </a:lnTo>
                <a:lnTo>
                  <a:pt x="153773" y="568515"/>
                </a:lnTo>
                <a:lnTo>
                  <a:pt x="163070" y="552510"/>
                </a:lnTo>
                <a:lnTo>
                  <a:pt x="172268" y="536035"/>
                </a:lnTo>
                <a:lnTo>
                  <a:pt x="181397" y="519237"/>
                </a:lnTo>
                <a:lnTo>
                  <a:pt x="190489" y="502264"/>
                </a:lnTo>
                <a:lnTo>
                  <a:pt x="199576" y="485268"/>
                </a:lnTo>
                <a:lnTo>
                  <a:pt x="208690" y="468399"/>
                </a:lnTo>
                <a:lnTo>
                  <a:pt x="217862" y="451807"/>
                </a:lnTo>
                <a:lnTo>
                  <a:pt x="227125" y="435639"/>
                </a:lnTo>
                <a:lnTo>
                  <a:pt x="236509" y="420038"/>
                </a:lnTo>
                <a:lnTo>
                  <a:pt x="246042" y="405139"/>
                </a:lnTo>
                <a:lnTo>
                  <a:pt x="255751" y="391073"/>
                </a:lnTo>
                <a:lnTo>
                  <a:pt x="265663" y="377958"/>
                </a:lnTo>
                <a:lnTo>
                  <a:pt x="275801" y="365907"/>
                </a:lnTo>
                <a:lnTo>
                  <a:pt x="286186" y="355017"/>
                </a:lnTo>
                <a:lnTo>
                  <a:pt x="296836" y="345377"/>
                </a:lnTo>
                <a:lnTo>
                  <a:pt x="307768" y="337059"/>
                </a:lnTo>
                <a:lnTo>
                  <a:pt x="318994" y="330125"/>
                </a:lnTo>
                <a:lnTo>
                  <a:pt x="330523" y="324619"/>
                </a:lnTo>
                <a:lnTo>
                  <a:pt x="342362" y="320573"/>
                </a:lnTo>
                <a:lnTo>
                  <a:pt x="354515" y="318001"/>
                </a:lnTo>
                <a:lnTo>
                  <a:pt x="366982" y="316904"/>
                </a:lnTo>
                <a:lnTo>
                  <a:pt x="379758" y="317266"/>
                </a:lnTo>
                <a:lnTo>
                  <a:pt x="392838" y="319057"/>
                </a:lnTo>
                <a:lnTo>
                  <a:pt x="406212" y="322229"/>
                </a:lnTo>
                <a:lnTo>
                  <a:pt x="419867" y="326724"/>
                </a:lnTo>
                <a:lnTo>
                  <a:pt x="433787" y="332466"/>
                </a:lnTo>
                <a:lnTo>
                  <a:pt x="447954" y="339369"/>
                </a:lnTo>
                <a:lnTo>
                  <a:pt x="462346" y="347334"/>
                </a:lnTo>
                <a:lnTo>
                  <a:pt x="476941" y="356248"/>
                </a:lnTo>
                <a:lnTo>
                  <a:pt x="491712" y="365993"/>
                </a:lnTo>
                <a:lnTo>
                  <a:pt x="506632" y="376439"/>
                </a:lnTo>
                <a:lnTo>
                  <a:pt x="521671" y="387449"/>
                </a:lnTo>
                <a:lnTo>
                  <a:pt x="536801" y="398880"/>
                </a:lnTo>
                <a:lnTo>
                  <a:pt x="551989" y="410587"/>
                </a:lnTo>
                <a:lnTo>
                  <a:pt x="567203" y="422419"/>
                </a:lnTo>
                <a:lnTo>
                  <a:pt x="582412" y="434224"/>
                </a:lnTo>
                <a:lnTo>
                  <a:pt x="597583" y="445853"/>
                </a:lnTo>
                <a:lnTo>
                  <a:pt x="612686" y="457157"/>
                </a:lnTo>
                <a:lnTo>
                  <a:pt x="627688" y="467989"/>
                </a:lnTo>
                <a:lnTo>
                  <a:pt x="642559" y="478209"/>
                </a:lnTo>
                <a:lnTo>
                  <a:pt x="657273" y="487683"/>
                </a:lnTo>
                <a:lnTo>
                  <a:pt x="671801" y="496284"/>
                </a:lnTo>
                <a:lnTo>
                  <a:pt x="686118" y="503896"/>
                </a:lnTo>
                <a:lnTo>
                  <a:pt x="700202" y="510411"/>
                </a:lnTo>
                <a:lnTo>
                  <a:pt x="714033" y="515734"/>
                </a:lnTo>
                <a:lnTo>
                  <a:pt x="727594" y="519782"/>
                </a:lnTo>
                <a:lnTo>
                  <a:pt x="740868" y="522486"/>
                </a:lnTo>
                <a:lnTo>
                  <a:pt x="753845" y="523791"/>
                </a:lnTo>
                <a:lnTo>
                  <a:pt x="766515" y="523654"/>
                </a:lnTo>
                <a:lnTo>
                  <a:pt x="778874" y="522052"/>
                </a:lnTo>
                <a:lnTo>
                  <a:pt x="790919" y="518973"/>
                </a:lnTo>
                <a:lnTo>
                  <a:pt x="802652" y="514423"/>
                </a:lnTo>
                <a:lnTo>
                  <a:pt x="814076" y="508423"/>
                </a:lnTo>
                <a:lnTo>
                  <a:pt x="825199" y="501008"/>
                </a:lnTo>
                <a:lnTo>
                  <a:pt x="836033" y="492228"/>
                </a:lnTo>
                <a:lnTo>
                  <a:pt x="846590" y="482150"/>
                </a:lnTo>
                <a:lnTo>
                  <a:pt x="856888" y="470851"/>
                </a:lnTo>
                <a:lnTo>
                  <a:pt x="866946" y="458422"/>
                </a:lnTo>
                <a:lnTo>
                  <a:pt x="876785" y="444968"/>
                </a:lnTo>
                <a:lnTo>
                  <a:pt x="886431" y="430602"/>
                </a:lnTo>
                <a:lnTo>
                  <a:pt x="895910" y="415447"/>
                </a:lnTo>
                <a:lnTo>
                  <a:pt x="905248" y="399635"/>
                </a:lnTo>
                <a:lnTo>
                  <a:pt x="914477" y="383306"/>
                </a:lnTo>
                <a:lnTo>
                  <a:pt x="923626" y="366602"/>
                </a:lnTo>
                <a:lnTo>
                  <a:pt x="932727" y="349672"/>
                </a:lnTo>
                <a:lnTo>
                  <a:pt x="941812" y="332667"/>
                </a:lnTo>
                <a:lnTo>
                  <a:pt x="950913" y="315737"/>
                </a:lnTo>
                <a:lnTo>
                  <a:pt x="960062" y="299033"/>
                </a:lnTo>
                <a:lnTo>
                  <a:pt x="969291" y="282704"/>
                </a:lnTo>
                <a:lnTo>
                  <a:pt x="978629" y="266892"/>
                </a:lnTo>
                <a:lnTo>
                  <a:pt x="988108" y="251737"/>
                </a:lnTo>
                <a:lnTo>
                  <a:pt x="997754" y="237371"/>
                </a:lnTo>
                <a:lnTo>
                  <a:pt x="1007593" y="223917"/>
                </a:lnTo>
                <a:lnTo>
                  <a:pt x="1017651" y="211488"/>
                </a:lnTo>
                <a:lnTo>
                  <a:pt x="1027949" y="200189"/>
                </a:lnTo>
                <a:lnTo>
                  <a:pt x="1038506" y="190111"/>
                </a:lnTo>
                <a:lnTo>
                  <a:pt x="1049340" y="181331"/>
                </a:lnTo>
                <a:lnTo>
                  <a:pt x="1060463" y="173916"/>
                </a:lnTo>
                <a:lnTo>
                  <a:pt x="1071887" y="167916"/>
                </a:lnTo>
                <a:lnTo>
                  <a:pt x="1083620" y="163366"/>
                </a:lnTo>
                <a:lnTo>
                  <a:pt x="1095665" y="160287"/>
                </a:lnTo>
                <a:lnTo>
                  <a:pt x="1108024" y="158685"/>
                </a:lnTo>
                <a:lnTo>
                  <a:pt x="1120694" y="158548"/>
                </a:lnTo>
                <a:lnTo>
                  <a:pt x="1133671" y="159853"/>
                </a:lnTo>
                <a:lnTo>
                  <a:pt x="1146945" y="162557"/>
                </a:lnTo>
                <a:lnTo>
                  <a:pt x="1160506" y="166605"/>
                </a:lnTo>
                <a:lnTo>
                  <a:pt x="1174337" y="171928"/>
                </a:lnTo>
                <a:lnTo>
                  <a:pt x="1188421" y="178443"/>
                </a:lnTo>
                <a:lnTo>
                  <a:pt x="1202738" y="186055"/>
                </a:lnTo>
                <a:lnTo>
                  <a:pt x="1217266" y="194656"/>
                </a:lnTo>
                <a:lnTo>
                  <a:pt x="1231980" y="204130"/>
                </a:lnTo>
                <a:lnTo>
                  <a:pt x="1246851" y="214350"/>
                </a:lnTo>
                <a:lnTo>
                  <a:pt x="1261853" y="225182"/>
                </a:lnTo>
                <a:lnTo>
                  <a:pt x="1276956" y="236486"/>
                </a:lnTo>
                <a:lnTo>
                  <a:pt x="1292127" y="248115"/>
                </a:lnTo>
                <a:lnTo>
                  <a:pt x="1307336" y="259920"/>
                </a:lnTo>
                <a:lnTo>
                  <a:pt x="1322550" y="271752"/>
                </a:lnTo>
                <a:lnTo>
                  <a:pt x="1337738" y="283459"/>
                </a:lnTo>
                <a:lnTo>
                  <a:pt x="1352868" y="294890"/>
                </a:lnTo>
                <a:lnTo>
                  <a:pt x="1367907" y="305900"/>
                </a:lnTo>
                <a:lnTo>
                  <a:pt x="1382827" y="316346"/>
                </a:lnTo>
                <a:lnTo>
                  <a:pt x="1397598" y="326091"/>
                </a:lnTo>
                <a:lnTo>
                  <a:pt x="1412193" y="335005"/>
                </a:lnTo>
                <a:lnTo>
                  <a:pt x="1426585" y="342970"/>
                </a:lnTo>
                <a:lnTo>
                  <a:pt x="1440752" y="349873"/>
                </a:lnTo>
                <a:lnTo>
                  <a:pt x="1454672" y="355615"/>
                </a:lnTo>
                <a:lnTo>
                  <a:pt x="1468327" y="360110"/>
                </a:lnTo>
                <a:lnTo>
                  <a:pt x="1481701" y="363282"/>
                </a:lnTo>
                <a:lnTo>
                  <a:pt x="1494781" y="365073"/>
                </a:lnTo>
                <a:lnTo>
                  <a:pt x="1507557" y="365435"/>
                </a:lnTo>
                <a:lnTo>
                  <a:pt x="1520024" y="364338"/>
                </a:lnTo>
                <a:lnTo>
                  <a:pt x="1532177" y="361766"/>
                </a:lnTo>
                <a:lnTo>
                  <a:pt x="1544016" y="357720"/>
                </a:lnTo>
                <a:lnTo>
                  <a:pt x="1555545" y="352214"/>
                </a:lnTo>
                <a:lnTo>
                  <a:pt x="1566771" y="345280"/>
                </a:lnTo>
                <a:lnTo>
                  <a:pt x="1577703" y="336962"/>
                </a:lnTo>
                <a:lnTo>
                  <a:pt x="1588353" y="327322"/>
                </a:lnTo>
                <a:lnTo>
                  <a:pt x="1598738" y="316432"/>
                </a:lnTo>
                <a:lnTo>
                  <a:pt x="1608876" y="304381"/>
                </a:lnTo>
                <a:lnTo>
                  <a:pt x="1618788" y="291266"/>
                </a:lnTo>
                <a:lnTo>
                  <a:pt x="1628497" y="277200"/>
                </a:lnTo>
                <a:lnTo>
                  <a:pt x="1638030" y="262301"/>
                </a:lnTo>
                <a:lnTo>
                  <a:pt x="1647414" y="246700"/>
                </a:lnTo>
                <a:lnTo>
                  <a:pt x="1656677" y="230532"/>
                </a:lnTo>
                <a:lnTo>
                  <a:pt x="1665849" y="213940"/>
                </a:lnTo>
                <a:lnTo>
                  <a:pt x="1674963" y="197071"/>
                </a:lnTo>
                <a:lnTo>
                  <a:pt x="1684050" y="180075"/>
                </a:lnTo>
                <a:lnTo>
                  <a:pt x="1693142" y="163102"/>
                </a:lnTo>
                <a:lnTo>
                  <a:pt x="1702271" y="146304"/>
                </a:lnTo>
                <a:lnTo>
                  <a:pt x="1711469" y="129829"/>
                </a:lnTo>
                <a:lnTo>
                  <a:pt x="1720766" y="113824"/>
                </a:lnTo>
                <a:lnTo>
                  <a:pt x="1730194" y="98428"/>
                </a:lnTo>
                <a:lnTo>
                  <a:pt x="1739779" y="83777"/>
                </a:lnTo>
                <a:lnTo>
                  <a:pt x="1749549" y="69996"/>
                </a:lnTo>
                <a:lnTo>
                  <a:pt x="1759529" y="57203"/>
                </a:lnTo>
                <a:lnTo>
                  <a:pt x="1769743" y="45505"/>
                </a:lnTo>
                <a:lnTo>
                  <a:pt x="1780209" y="34998"/>
                </a:lnTo>
                <a:lnTo>
                  <a:pt x="1790946" y="25764"/>
                </a:lnTo>
                <a:lnTo>
                  <a:pt x="1801968" y="17874"/>
                </a:lnTo>
                <a:lnTo>
                  <a:pt x="1813288" y="11383"/>
                </a:lnTo>
                <a:lnTo>
                  <a:pt x="1824914" y="6332"/>
                </a:lnTo>
                <a:lnTo>
                  <a:pt x="1836851" y="2747"/>
                </a:lnTo>
                <a:lnTo>
                  <a:pt x="1849103" y="638"/>
                </a:lnTo>
                <a:lnTo>
                  <a:pt x="1861667" y="0"/>
                </a:lnTo>
                <a:lnTo>
                  <a:pt x="1874539" y="814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7" name="!!sound1">
            <a:extLst>
              <a:ext uri="{FF2B5EF4-FFF2-40B4-BE49-F238E27FC236}">
                <a16:creationId xmlns:a16="http://schemas.microsoft.com/office/drawing/2014/main" id="{03B1B162-2C21-054F-1B12-D2E13B644CEA}"/>
              </a:ext>
            </a:extLst>
          </p:cNvPr>
          <p:cNvSpPr/>
          <p:nvPr/>
        </p:nvSpPr>
        <p:spPr>
          <a:xfrm>
            <a:off x="3287221" y="2241601"/>
            <a:ext cx="1710021" cy="637437"/>
          </a:xfrm>
          <a:custGeom>
            <a:avLst/>
            <a:gdLst/>
            <a:ahLst/>
            <a:cxnLst/>
            <a:rect l="0" t="0" r="r" b="b"/>
            <a:pathLst>
              <a:path w="1710021" h="637437">
                <a:moveTo>
                  <a:pt x="0" y="153857"/>
                </a:moveTo>
                <a:lnTo>
                  <a:pt x="13124" y="148640"/>
                </a:lnTo>
                <a:lnTo>
                  <a:pt x="26492" y="142672"/>
                </a:lnTo>
                <a:lnTo>
                  <a:pt x="40079" y="136028"/>
                </a:lnTo>
                <a:lnTo>
                  <a:pt x="53861" y="128787"/>
                </a:lnTo>
                <a:lnTo>
                  <a:pt x="67808" y="121036"/>
                </a:lnTo>
                <a:lnTo>
                  <a:pt x="81892" y="112863"/>
                </a:lnTo>
                <a:lnTo>
                  <a:pt x="96083" y="104360"/>
                </a:lnTo>
                <a:lnTo>
                  <a:pt x="110351" y="95624"/>
                </a:lnTo>
                <a:lnTo>
                  <a:pt x="124662" y="86750"/>
                </a:lnTo>
                <a:lnTo>
                  <a:pt x="138987" y="77838"/>
                </a:lnTo>
                <a:lnTo>
                  <a:pt x="153292" y="68986"/>
                </a:lnTo>
                <a:lnTo>
                  <a:pt x="167545" y="60291"/>
                </a:lnTo>
                <a:lnTo>
                  <a:pt x="181716" y="51851"/>
                </a:lnTo>
                <a:lnTo>
                  <a:pt x="195774" y="43760"/>
                </a:lnTo>
                <a:lnTo>
                  <a:pt x="209688" y="36110"/>
                </a:lnTo>
                <a:lnTo>
                  <a:pt x="223430" y="28990"/>
                </a:lnTo>
                <a:lnTo>
                  <a:pt x="236973" y="22484"/>
                </a:lnTo>
                <a:lnTo>
                  <a:pt x="250291" y="16670"/>
                </a:lnTo>
                <a:lnTo>
                  <a:pt x="263359" y="11622"/>
                </a:lnTo>
                <a:lnTo>
                  <a:pt x="276157" y="7409"/>
                </a:lnTo>
                <a:lnTo>
                  <a:pt x="288664" y="4090"/>
                </a:lnTo>
                <a:lnTo>
                  <a:pt x="300863" y="1720"/>
                </a:lnTo>
                <a:lnTo>
                  <a:pt x="312739" y="344"/>
                </a:lnTo>
                <a:lnTo>
                  <a:pt x="324279" y="0"/>
                </a:lnTo>
                <a:lnTo>
                  <a:pt x="335474" y="718"/>
                </a:lnTo>
                <a:lnTo>
                  <a:pt x="346318" y="2519"/>
                </a:lnTo>
                <a:lnTo>
                  <a:pt x="356805" y="5416"/>
                </a:lnTo>
                <a:lnTo>
                  <a:pt x="366935" y="9413"/>
                </a:lnTo>
                <a:lnTo>
                  <a:pt x="376710" y="14503"/>
                </a:lnTo>
                <a:lnTo>
                  <a:pt x="386133" y="20674"/>
                </a:lnTo>
                <a:lnTo>
                  <a:pt x="395213" y="27903"/>
                </a:lnTo>
                <a:lnTo>
                  <a:pt x="403959" y="36159"/>
                </a:lnTo>
                <a:lnTo>
                  <a:pt x="412385" y="45402"/>
                </a:lnTo>
                <a:lnTo>
                  <a:pt x="420504" y="55586"/>
                </a:lnTo>
                <a:lnTo>
                  <a:pt x="428337" y="66654"/>
                </a:lnTo>
                <a:lnTo>
                  <a:pt x="435901" y="78547"/>
                </a:lnTo>
                <a:lnTo>
                  <a:pt x="443220" y="91194"/>
                </a:lnTo>
                <a:lnTo>
                  <a:pt x="450319" y="104522"/>
                </a:lnTo>
                <a:lnTo>
                  <a:pt x="457222" y="118450"/>
                </a:lnTo>
                <a:lnTo>
                  <a:pt x="463957" y="132894"/>
                </a:lnTo>
                <a:lnTo>
                  <a:pt x="470554" y="147765"/>
                </a:lnTo>
                <a:lnTo>
                  <a:pt x="477042" y="162970"/>
                </a:lnTo>
                <a:lnTo>
                  <a:pt x="483453" y="178414"/>
                </a:lnTo>
                <a:lnTo>
                  <a:pt x="489817" y="194000"/>
                </a:lnTo>
                <a:lnTo>
                  <a:pt x="496167" y="209630"/>
                </a:lnTo>
                <a:lnTo>
                  <a:pt x="502535" y="225206"/>
                </a:lnTo>
                <a:lnTo>
                  <a:pt x="508953" y="240629"/>
                </a:lnTo>
                <a:lnTo>
                  <a:pt x="515451" y="255803"/>
                </a:lnTo>
                <a:lnTo>
                  <a:pt x="522061" y="270632"/>
                </a:lnTo>
                <a:lnTo>
                  <a:pt x="528813" y="285025"/>
                </a:lnTo>
                <a:lnTo>
                  <a:pt x="535736" y="298893"/>
                </a:lnTo>
                <a:lnTo>
                  <a:pt x="542856" y="312152"/>
                </a:lnTo>
                <a:lnTo>
                  <a:pt x="550201" y="324723"/>
                </a:lnTo>
                <a:lnTo>
                  <a:pt x="557793" y="336530"/>
                </a:lnTo>
                <a:lnTo>
                  <a:pt x="565655" y="347507"/>
                </a:lnTo>
                <a:lnTo>
                  <a:pt x="573806" y="357593"/>
                </a:lnTo>
                <a:lnTo>
                  <a:pt x="582265" y="366733"/>
                </a:lnTo>
                <a:lnTo>
                  <a:pt x="591047" y="374881"/>
                </a:lnTo>
                <a:lnTo>
                  <a:pt x="600163" y="381998"/>
                </a:lnTo>
                <a:lnTo>
                  <a:pt x="609623" y="388055"/>
                </a:lnTo>
                <a:lnTo>
                  <a:pt x="619436" y="393029"/>
                </a:lnTo>
                <a:lnTo>
                  <a:pt x="629604" y="396908"/>
                </a:lnTo>
                <a:lnTo>
                  <a:pt x="640129" y="399688"/>
                </a:lnTo>
                <a:lnTo>
                  <a:pt x="651010" y="401373"/>
                </a:lnTo>
                <a:lnTo>
                  <a:pt x="662243" y="401977"/>
                </a:lnTo>
                <a:lnTo>
                  <a:pt x="673820" y="401521"/>
                </a:lnTo>
                <a:lnTo>
                  <a:pt x="685731" y="400037"/>
                </a:lnTo>
                <a:lnTo>
                  <a:pt x="697963" y="397563"/>
                </a:lnTo>
                <a:lnTo>
                  <a:pt x="710502" y="394146"/>
                </a:lnTo>
                <a:lnTo>
                  <a:pt x="723329" y="389841"/>
                </a:lnTo>
                <a:lnTo>
                  <a:pt x="736426" y="384708"/>
                </a:lnTo>
                <a:lnTo>
                  <a:pt x="749769" y="378817"/>
                </a:lnTo>
                <a:lnTo>
                  <a:pt x="763334" y="372241"/>
                </a:lnTo>
                <a:lnTo>
                  <a:pt x="777096" y="365060"/>
                </a:lnTo>
                <a:lnTo>
                  <a:pt x="791027" y="357359"/>
                </a:lnTo>
                <a:lnTo>
                  <a:pt x="805098" y="349226"/>
                </a:lnTo>
                <a:lnTo>
                  <a:pt x="819279" y="340754"/>
                </a:lnTo>
                <a:lnTo>
                  <a:pt x="833540" y="332038"/>
                </a:lnTo>
                <a:lnTo>
                  <a:pt x="847848" y="323175"/>
                </a:lnTo>
                <a:lnTo>
                  <a:pt x="862173" y="314262"/>
                </a:lnTo>
                <a:lnTo>
                  <a:pt x="876481" y="305399"/>
                </a:lnTo>
                <a:lnTo>
                  <a:pt x="890742" y="296683"/>
                </a:lnTo>
                <a:lnTo>
                  <a:pt x="904923" y="288211"/>
                </a:lnTo>
                <a:lnTo>
                  <a:pt x="918994" y="280078"/>
                </a:lnTo>
                <a:lnTo>
                  <a:pt x="932925" y="272377"/>
                </a:lnTo>
                <a:lnTo>
                  <a:pt x="946687" y="265196"/>
                </a:lnTo>
                <a:lnTo>
                  <a:pt x="960252" y="258620"/>
                </a:lnTo>
                <a:lnTo>
                  <a:pt x="973595" y="252729"/>
                </a:lnTo>
                <a:lnTo>
                  <a:pt x="986692" y="247596"/>
                </a:lnTo>
                <a:lnTo>
                  <a:pt x="999519" y="243291"/>
                </a:lnTo>
                <a:lnTo>
                  <a:pt x="1012058" y="239874"/>
                </a:lnTo>
                <a:lnTo>
                  <a:pt x="1024290" y="237400"/>
                </a:lnTo>
                <a:lnTo>
                  <a:pt x="1036201" y="235916"/>
                </a:lnTo>
                <a:lnTo>
                  <a:pt x="1047778" y="235460"/>
                </a:lnTo>
                <a:lnTo>
                  <a:pt x="1059011" y="236064"/>
                </a:lnTo>
                <a:lnTo>
                  <a:pt x="1069892" y="237749"/>
                </a:lnTo>
                <a:lnTo>
                  <a:pt x="1080417" y="240529"/>
                </a:lnTo>
                <a:lnTo>
                  <a:pt x="1090585" y="244408"/>
                </a:lnTo>
                <a:lnTo>
                  <a:pt x="1100398" y="249382"/>
                </a:lnTo>
                <a:lnTo>
                  <a:pt x="1109858" y="255439"/>
                </a:lnTo>
                <a:lnTo>
                  <a:pt x="1118974" y="262556"/>
                </a:lnTo>
                <a:lnTo>
                  <a:pt x="1127756" y="270704"/>
                </a:lnTo>
                <a:lnTo>
                  <a:pt x="1136215" y="279844"/>
                </a:lnTo>
                <a:lnTo>
                  <a:pt x="1144366" y="289930"/>
                </a:lnTo>
                <a:lnTo>
                  <a:pt x="1152228" y="300907"/>
                </a:lnTo>
                <a:lnTo>
                  <a:pt x="1159820" y="312714"/>
                </a:lnTo>
                <a:lnTo>
                  <a:pt x="1167165" y="325285"/>
                </a:lnTo>
                <a:lnTo>
                  <a:pt x="1174285" y="338544"/>
                </a:lnTo>
                <a:lnTo>
                  <a:pt x="1181208" y="352412"/>
                </a:lnTo>
                <a:lnTo>
                  <a:pt x="1187960" y="366805"/>
                </a:lnTo>
                <a:lnTo>
                  <a:pt x="1194570" y="381634"/>
                </a:lnTo>
                <a:lnTo>
                  <a:pt x="1201068" y="396808"/>
                </a:lnTo>
                <a:lnTo>
                  <a:pt x="1207486" y="412231"/>
                </a:lnTo>
                <a:lnTo>
                  <a:pt x="1213854" y="427807"/>
                </a:lnTo>
                <a:lnTo>
                  <a:pt x="1220204" y="443437"/>
                </a:lnTo>
                <a:lnTo>
                  <a:pt x="1226568" y="459023"/>
                </a:lnTo>
                <a:lnTo>
                  <a:pt x="1232979" y="474467"/>
                </a:lnTo>
                <a:lnTo>
                  <a:pt x="1239467" y="489672"/>
                </a:lnTo>
                <a:lnTo>
                  <a:pt x="1246064" y="504543"/>
                </a:lnTo>
                <a:lnTo>
                  <a:pt x="1252799" y="518987"/>
                </a:lnTo>
                <a:lnTo>
                  <a:pt x="1259702" y="532915"/>
                </a:lnTo>
                <a:lnTo>
                  <a:pt x="1266801" y="546243"/>
                </a:lnTo>
                <a:lnTo>
                  <a:pt x="1274120" y="558890"/>
                </a:lnTo>
                <a:lnTo>
                  <a:pt x="1281684" y="570783"/>
                </a:lnTo>
                <a:lnTo>
                  <a:pt x="1289517" y="581851"/>
                </a:lnTo>
                <a:lnTo>
                  <a:pt x="1297636" y="592035"/>
                </a:lnTo>
                <a:lnTo>
                  <a:pt x="1306062" y="601278"/>
                </a:lnTo>
                <a:lnTo>
                  <a:pt x="1314808" y="609534"/>
                </a:lnTo>
                <a:lnTo>
                  <a:pt x="1323888" y="616763"/>
                </a:lnTo>
                <a:lnTo>
                  <a:pt x="1333311" y="622934"/>
                </a:lnTo>
                <a:lnTo>
                  <a:pt x="1343086" y="628024"/>
                </a:lnTo>
                <a:lnTo>
                  <a:pt x="1353216" y="632021"/>
                </a:lnTo>
                <a:lnTo>
                  <a:pt x="1363703" y="634918"/>
                </a:lnTo>
                <a:lnTo>
                  <a:pt x="1374547" y="636719"/>
                </a:lnTo>
                <a:lnTo>
                  <a:pt x="1385742" y="637437"/>
                </a:lnTo>
                <a:lnTo>
                  <a:pt x="1397282" y="637093"/>
                </a:lnTo>
                <a:lnTo>
                  <a:pt x="1409158" y="635717"/>
                </a:lnTo>
                <a:lnTo>
                  <a:pt x="1421357" y="633347"/>
                </a:lnTo>
                <a:lnTo>
                  <a:pt x="1433864" y="630028"/>
                </a:lnTo>
                <a:lnTo>
                  <a:pt x="1446662" y="625815"/>
                </a:lnTo>
                <a:lnTo>
                  <a:pt x="1459730" y="620767"/>
                </a:lnTo>
                <a:lnTo>
                  <a:pt x="1473048" y="614953"/>
                </a:lnTo>
                <a:lnTo>
                  <a:pt x="1486591" y="608447"/>
                </a:lnTo>
                <a:lnTo>
                  <a:pt x="1500333" y="601327"/>
                </a:lnTo>
                <a:lnTo>
                  <a:pt x="1514247" y="593677"/>
                </a:lnTo>
                <a:lnTo>
                  <a:pt x="1528305" y="585586"/>
                </a:lnTo>
                <a:lnTo>
                  <a:pt x="1542476" y="577146"/>
                </a:lnTo>
                <a:lnTo>
                  <a:pt x="1556729" y="568451"/>
                </a:lnTo>
                <a:lnTo>
                  <a:pt x="1571034" y="559599"/>
                </a:lnTo>
                <a:lnTo>
                  <a:pt x="1585359" y="550687"/>
                </a:lnTo>
                <a:lnTo>
                  <a:pt x="1599670" y="541813"/>
                </a:lnTo>
                <a:lnTo>
                  <a:pt x="1613938" y="533077"/>
                </a:lnTo>
                <a:lnTo>
                  <a:pt x="1628129" y="524574"/>
                </a:lnTo>
                <a:lnTo>
                  <a:pt x="1642213" y="516401"/>
                </a:lnTo>
                <a:lnTo>
                  <a:pt x="1656160" y="508650"/>
                </a:lnTo>
                <a:lnTo>
                  <a:pt x="1669942" y="501409"/>
                </a:lnTo>
                <a:lnTo>
                  <a:pt x="1683529" y="494765"/>
                </a:lnTo>
                <a:lnTo>
                  <a:pt x="1696897" y="488797"/>
                </a:lnTo>
                <a:lnTo>
                  <a:pt x="1710021" y="48358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8" name="!!sound2">
            <a:extLst>
              <a:ext uri="{FF2B5EF4-FFF2-40B4-BE49-F238E27FC236}">
                <a16:creationId xmlns:a16="http://schemas.microsoft.com/office/drawing/2014/main" id="{6868442E-A778-6E38-B481-B4364E472D1A}"/>
              </a:ext>
            </a:extLst>
          </p:cNvPr>
          <p:cNvSpPr/>
          <p:nvPr/>
        </p:nvSpPr>
        <p:spPr>
          <a:xfrm>
            <a:off x="2423193" y="3140549"/>
            <a:ext cx="1627565" cy="320869"/>
          </a:xfrm>
          <a:custGeom>
            <a:avLst/>
            <a:gdLst/>
            <a:ahLst/>
            <a:cxnLst/>
            <a:rect l="0" t="0" r="r" b="b"/>
            <a:pathLst>
              <a:path w="1627565" h="320869">
                <a:moveTo>
                  <a:pt x="0" y="301266"/>
                </a:moveTo>
                <a:lnTo>
                  <a:pt x="9353" y="289394"/>
                </a:lnTo>
                <a:lnTo>
                  <a:pt x="18668" y="277098"/>
                </a:lnTo>
                <a:lnTo>
                  <a:pt x="27954" y="264462"/>
                </a:lnTo>
                <a:lnTo>
                  <a:pt x="37217" y="251571"/>
                </a:lnTo>
                <a:lnTo>
                  <a:pt x="46466" y="238512"/>
                </a:lnTo>
                <a:lnTo>
                  <a:pt x="55708" y="225375"/>
                </a:lnTo>
                <a:lnTo>
                  <a:pt x="64951" y="212247"/>
                </a:lnTo>
                <a:lnTo>
                  <a:pt x="74202" y="199218"/>
                </a:lnTo>
                <a:lnTo>
                  <a:pt x="83470" y="186377"/>
                </a:lnTo>
                <a:lnTo>
                  <a:pt x="92761" y="173810"/>
                </a:lnTo>
                <a:lnTo>
                  <a:pt x="102085" y="161602"/>
                </a:lnTo>
                <a:lnTo>
                  <a:pt x="111446" y="149835"/>
                </a:lnTo>
                <a:lnTo>
                  <a:pt x="120854" y="138589"/>
                </a:lnTo>
                <a:lnTo>
                  <a:pt x="130313" y="127939"/>
                </a:lnTo>
                <a:lnTo>
                  <a:pt x="139831" y="117956"/>
                </a:lnTo>
                <a:lnTo>
                  <a:pt x="149413" y="108706"/>
                </a:lnTo>
                <a:lnTo>
                  <a:pt x="159064" y="100249"/>
                </a:lnTo>
                <a:lnTo>
                  <a:pt x="168790" y="92642"/>
                </a:lnTo>
                <a:lnTo>
                  <a:pt x="178594" y="85932"/>
                </a:lnTo>
                <a:lnTo>
                  <a:pt x="188481" y="80162"/>
                </a:lnTo>
                <a:lnTo>
                  <a:pt x="198453" y="75367"/>
                </a:lnTo>
                <a:lnTo>
                  <a:pt x="208512" y="71576"/>
                </a:lnTo>
                <a:lnTo>
                  <a:pt x="218661" y="68810"/>
                </a:lnTo>
                <a:lnTo>
                  <a:pt x="228901" y="67081"/>
                </a:lnTo>
                <a:lnTo>
                  <a:pt x="239233" y="66398"/>
                </a:lnTo>
                <a:lnTo>
                  <a:pt x="249655" y="66757"/>
                </a:lnTo>
                <a:lnTo>
                  <a:pt x="260168" y="68149"/>
                </a:lnTo>
                <a:lnTo>
                  <a:pt x="270770" y="70558"/>
                </a:lnTo>
                <a:lnTo>
                  <a:pt x="281459" y="73960"/>
                </a:lnTo>
                <a:lnTo>
                  <a:pt x="292232" y="78324"/>
                </a:lnTo>
                <a:lnTo>
                  <a:pt x="303086" y="83610"/>
                </a:lnTo>
                <a:lnTo>
                  <a:pt x="314017" y="89774"/>
                </a:lnTo>
                <a:lnTo>
                  <a:pt x="325020" y="96765"/>
                </a:lnTo>
                <a:lnTo>
                  <a:pt x="336090" y="104525"/>
                </a:lnTo>
                <a:lnTo>
                  <a:pt x="347222" y="112991"/>
                </a:lnTo>
                <a:lnTo>
                  <a:pt x="358409" y="122095"/>
                </a:lnTo>
                <a:lnTo>
                  <a:pt x="369646" y="131763"/>
                </a:lnTo>
                <a:lnTo>
                  <a:pt x="380926" y="141920"/>
                </a:lnTo>
                <a:lnTo>
                  <a:pt x="392242" y="152484"/>
                </a:lnTo>
                <a:lnTo>
                  <a:pt x="403585" y="163372"/>
                </a:lnTo>
                <a:lnTo>
                  <a:pt x="414950" y="174498"/>
                </a:lnTo>
                <a:lnTo>
                  <a:pt x="426328" y="185774"/>
                </a:lnTo>
                <a:lnTo>
                  <a:pt x="437711" y="197112"/>
                </a:lnTo>
                <a:lnTo>
                  <a:pt x="449092" y="208423"/>
                </a:lnTo>
                <a:lnTo>
                  <a:pt x="460463" y="219618"/>
                </a:lnTo>
                <a:lnTo>
                  <a:pt x="471815" y="230609"/>
                </a:lnTo>
                <a:lnTo>
                  <a:pt x="483143" y="241308"/>
                </a:lnTo>
                <a:lnTo>
                  <a:pt x="494437" y="251633"/>
                </a:lnTo>
                <a:lnTo>
                  <a:pt x="505692" y="261500"/>
                </a:lnTo>
                <a:lnTo>
                  <a:pt x="516899" y="270832"/>
                </a:lnTo>
                <a:lnTo>
                  <a:pt x="528054" y="279553"/>
                </a:lnTo>
                <a:lnTo>
                  <a:pt x="539148" y="287595"/>
                </a:lnTo>
                <a:lnTo>
                  <a:pt x="550178" y="294891"/>
                </a:lnTo>
                <a:lnTo>
                  <a:pt x="561137" y="301383"/>
                </a:lnTo>
                <a:lnTo>
                  <a:pt x="572021" y="307015"/>
                </a:lnTo>
                <a:lnTo>
                  <a:pt x="582826" y="311742"/>
                </a:lnTo>
                <a:lnTo>
                  <a:pt x="593548" y="315521"/>
                </a:lnTo>
                <a:lnTo>
                  <a:pt x="604184" y="318318"/>
                </a:lnTo>
                <a:lnTo>
                  <a:pt x="614732" y="320108"/>
                </a:lnTo>
                <a:lnTo>
                  <a:pt x="625190" y="320869"/>
                </a:lnTo>
                <a:lnTo>
                  <a:pt x="635556" y="320590"/>
                </a:lnTo>
                <a:lnTo>
                  <a:pt x="645832" y="319267"/>
                </a:lnTo>
                <a:lnTo>
                  <a:pt x="656016" y="316902"/>
                </a:lnTo>
                <a:lnTo>
                  <a:pt x="666110" y="313507"/>
                </a:lnTo>
                <a:lnTo>
                  <a:pt x="676116" y="309098"/>
                </a:lnTo>
                <a:lnTo>
                  <a:pt x="686035" y="303703"/>
                </a:lnTo>
                <a:lnTo>
                  <a:pt x="695871" y="297353"/>
                </a:lnTo>
                <a:lnTo>
                  <a:pt x="705626" y="290088"/>
                </a:lnTo>
                <a:lnTo>
                  <a:pt x="715306" y="281955"/>
                </a:lnTo>
                <a:lnTo>
                  <a:pt x="724914" y="273006"/>
                </a:lnTo>
                <a:lnTo>
                  <a:pt x="734456" y="263299"/>
                </a:lnTo>
                <a:lnTo>
                  <a:pt x="743938" y="252900"/>
                </a:lnTo>
                <a:lnTo>
                  <a:pt x="753365" y="241876"/>
                </a:lnTo>
                <a:lnTo>
                  <a:pt x="762743" y="230302"/>
                </a:lnTo>
                <a:lnTo>
                  <a:pt x="772081" y="218256"/>
                </a:lnTo>
                <a:lnTo>
                  <a:pt x="781384" y="205818"/>
                </a:lnTo>
                <a:lnTo>
                  <a:pt x="790660" y="193073"/>
                </a:lnTo>
                <a:lnTo>
                  <a:pt x="799917" y="180107"/>
                </a:lnTo>
                <a:lnTo>
                  <a:pt x="809162" y="167007"/>
                </a:lnTo>
                <a:lnTo>
                  <a:pt x="818403" y="153862"/>
                </a:lnTo>
                <a:lnTo>
                  <a:pt x="827648" y="140762"/>
                </a:lnTo>
                <a:lnTo>
                  <a:pt x="836905" y="127796"/>
                </a:lnTo>
                <a:lnTo>
                  <a:pt x="846181" y="115051"/>
                </a:lnTo>
                <a:lnTo>
                  <a:pt x="855484" y="102613"/>
                </a:lnTo>
                <a:lnTo>
                  <a:pt x="864822" y="90567"/>
                </a:lnTo>
                <a:lnTo>
                  <a:pt x="874200" y="78993"/>
                </a:lnTo>
                <a:lnTo>
                  <a:pt x="883627" y="67969"/>
                </a:lnTo>
                <a:lnTo>
                  <a:pt x="893109" y="57570"/>
                </a:lnTo>
                <a:lnTo>
                  <a:pt x="902651" y="47863"/>
                </a:lnTo>
                <a:lnTo>
                  <a:pt x="912259" y="38914"/>
                </a:lnTo>
                <a:lnTo>
                  <a:pt x="921939" y="30781"/>
                </a:lnTo>
                <a:lnTo>
                  <a:pt x="931694" y="23516"/>
                </a:lnTo>
                <a:lnTo>
                  <a:pt x="941530" y="17166"/>
                </a:lnTo>
                <a:lnTo>
                  <a:pt x="951449" y="11771"/>
                </a:lnTo>
                <a:lnTo>
                  <a:pt x="961455" y="7362"/>
                </a:lnTo>
                <a:lnTo>
                  <a:pt x="971549" y="3967"/>
                </a:lnTo>
                <a:lnTo>
                  <a:pt x="981733" y="1602"/>
                </a:lnTo>
                <a:lnTo>
                  <a:pt x="992009" y="279"/>
                </a:lnTo>
                <a:lnTo>
                  <a:pt x="1002375" y="0"/>
                </a:lnTo>
                <a:lnTo>
                  <a:pt x="1012833" y="761"/>
                </a:lnTo>
                <a:lnTo>
                  <a:pt x="1023381" y="2551"/>
                </a:lnTo>
                <a:lnTo>
                  <a:pt x="1034017" y="5348"/>
                </a:lnTo>
                <a:lnTo>
                  <a:pt x="1044739" y="9127"/>
                </a:lnTo>
                <a:lnTo>
                  <a:pt x="1055544" y="13854"/>
                </a:lnTo>
                <a:lnTo>
                  <a:pt x="1066428" y="19486"/>
                </a:lnTo>
                <a:lnTo>
                  <a:pt x="1077387" y="25978"/>
                </a:lnTo>
                <a:lnTo>
                  <a:pt x="1088417" y="33274"/>
                </a:lnTo>
                <a:lnTo>
                  <a:pt x="1099511" y="41316"/>
                </a:lnTo>
                <a:lnTo>
                  <a:pt x="1110666" y="50037"/>
                </a:lnTo>
                <a:lnTo>
                  <a:pt x="1121873" y="59369"/>
                </a:lnTo>
                <a:lnTo>
                  <a:pt x="1133128" y="69236"/>
                </a:lnTo>
                <a:lnTo>
                  <a:pt x="1144422" y="79561"/>
                </a:lnTo>
                <a:lnTo>
                  <a:pt x="1155750" y="90260"/>
                </a:lnTo>
                <a:lnTo>
                  <a:pt x="1167102" y="101251"/>
                </a:lnTo>
                <a:lnTo>
                  <a:pt x="1178473" y="112446"/>
                </a:lnTo>
                <a:lnTo>
                  <a:pt x="1189854" y="123757"/>
                </a:lnTo>
                <a:lnTo>
                  <a:pt x="1201237" y="135095"/>
                </a:lnTo>
                <a:lnTo>
                  <a:pt x="1212615" y="146371"/>
                </a:lnTo>
                <a:lnTo>
                  <a:pt x="1223980" y="157497"/>
                </a:lnTo>
                <a:lnTo>
                  <a:pt x="1235323" y="168385"/>
                </a:lnTo>
                <a:lnTo>
                  <a:pt x="1246639" y="178949"/>
                </a:lnTo>
                <a:lnTo>
                  <a:pt x="1257919" y="189106"/>
                </a:lnTo>
                <a:lnTo>
                  <a:pt x="1269156" y="198774"/>
                </a:lnTo>
                <a:lnTo>
                  <a:pt x="1280343" y="207878"/>
                </a:lnTo>
                <a:lnTo>
                  <a:pt x="1291475" y="216344"/>
                </a:lnTo>
                <a:lnTo>
                  <a:pt x="1302545" y="224104"/>
                </a:lnTo>
                <a:lnTo>
                  <a:pt x="1313548" y="231095"/>
                </a:lnTo>
                <a:lnTo>
                  <a:pt x="1324479" y="237259"/>
                </a:lnTo>
                <a:lnTo>
                  <a:pt x="1335333" y="242545"/>
                </a:lnTo>
                <a:lnTo>
                  <a:pt x="1346106" y="246909"/>
                </a:lnTo>
                <a:lnTo>
                  <a:pt x="1356795" y="250311"/>
                </a:lnTo>
                <a:lnTo>
                  <a:pt x="1367397" y="252720"/>
                </a:lnTo>
                <a:lnTo>
                  <a:pt x="1377910" y="254112"/>
                </a:lnTo>
                <a:lnTo>
                  <a:pt x="1388332" y="254471"/>
                </a:lnTo>
                <a:lnTo>
                  <a:pt x="1398664" y="253788"/>
                </a:lnTo>
                <a:lnTo>
                  <a:pt x="1408904" y="252059"/>
                </a:lnTo>
                <a:lnTo>
                  <a:pt x="1419053" y="249293"/>
                </a:lnTo>
                <a:lnTo>
                  <a:pt x="1429112" y="245502"/>
                </a:lnTo>
                <a:lnTo>
                  <a:pt x="1439084" y="240707"/>
                </a:lnTo>
                <a:lnTo>
                  <a:pt x="1448971" y="234937"/>
                </a:lnTo>
                <a:lnTo>
                  <a:pt x="1458775" y="228227"/>
                </a:lnTo>
                <a:lnTo>
                  <a:pt x="1468501" y="220620"/>
                </a:lnTo>
                <a:lnTo>
                  <a:pt x="1478152" y="212163"/>
                </a:lnTo>
                <a:lnTo>
                  <a:pt x="1487734" y="202913"/>
                </a:lnTo>
                <a:lnTo>
                  <a:pt x="1497252" y="192930"/>
                </a:lnTo>
                <a:lnTo>
                  <a:pt x="1506711" y="182280"/>
                </a:lnTo>
                <a:lnTo>
                  <a:pt x="1516119" y="171034"/>
                </a:lnTo>
                <a:lnTo>
                  <a:pt x="1525480" y="159267"/>
                </a:lnTo>
                <a:lnTo>
                  <a:pt x="1534804" y="147059"/>
                </a:lnTo>
                <a:lnTo>
                  <a:pt x="1544095" y="134492"/>
                </a:lnTo>
                <a:lnTo>
                  <a:pt x="1553363" y="121651"/>
                </a:lnTo>
                <a:lnTo>
                  <a:pt x="1562614" y="108622"/>
                </a:lnTo>
                <a:lnTo>
                  <a:pt x="1571857" y="95494"/>
                </a:lnTo>
                <a:lnTo>
                  <a:pt x="1581099" y="82357"/>
                </a:lnTo>
                <a:lnTo>
                  <a:pt x="1590348" y="69298"/>
                </a:lnTo>
                <a:lnTo>
                  <a:pt x="1599611" y="56407"/>
                </a:lnTo>
                <a:lnTo>
                  <a:pt x="1608897" y="43771"/>
                </a:lnTo>
                <a:lnTo>
                  <a:pt x="1618212" y="31475"/>
                </a:lnTo>
                <a:lnTo>
                  <a:pt x="1627565" y="19603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9" name="!!sound3">
            <a:extLst>
              <a:ext uri="{FF2B5EF4-FFF2-40B4-BE49-F238E27FC236}">
                <a16:creationId xmlns:a16="http://schemas.microsoft.com/office/drawing/2014/main" id="{EB50AB40-8F39-3B91-06E7-E8D1CBF771C7}"/>
              </a:ext>
            </a:extLst>
          </p:cNvPr>
          <p:cNvSpPr/>
          <p:nvPr/>
        </p:nvSpPr>
        <p:spPr>
          <a:xfrm>
            <a:off x="1479777" y="3051181"/>
            <a:ext cx="387149" cy="1651749"/>
          </a:xfrm>
          <a:custGeom>
            <a:avLst/>
            <a:gdLst/>
            <a:ahLst/>
            <a:cxnLst/>
            <a:rect l="0" t="0" r="r" b="b"/>
            <a:pathLst>
              <a:path w="387149" h="1651749">
                <a:moveTo>
                  <a:pt x="190955" y="1651749"/>
                </a:moveTo>
                <a:lnTo>
                  <a:pt x="180887" y="1640477"/>
                </a:lnTo>
                <a:lnTo>
                  <a:pt x="170396" y="1629168"/>
                </a:lnTo>
                <a:lnTo>
                  <a:pt x="159564" y="1617829"/>
                </a:lnTo>
                <a:lnTo>
                  <a:pt x="148477" y="1606468"/>
                </a:lnTo>
                <a:lnTo>
                  <a:pt x="137223" y="1595092"/>
                </a:lnTo>
                <a:lnTo>
                  <a:pt x="125890" y="1583709"/>
                </a:lnTo>
                <a:lnTo>
                  <a:pt x="114566" y="1572327"/>
                </a:lnTo>
                <a:lnTo>
                  <a:pt x="103342" y="1560954"/>
                </a:lnTo>
                <a:lnTo>
                  <a:pt x="92305" y="1549597"/>
                </a:lnTo>
                <a:lnTo>
                  <a:pt x="81542" y="1538264"/>
                </a:lnTo>
                <a:lnTo>
                  <a:pt x="71139" y="1526963"/>
                </a:lnTo>
                <a:lnTo>
                  <a:pt x="61177" y="1515700"/>
                </a:lnTo>
                <a:lnTo>
                  <a:pt x="51735" y="1504483"/>
                </a:lnTo>
                <a:lnTo>
                  <a:pt x="42890" y="1493317"/>
                </a:lnTo>
                <a:lnTo>
                  <a:pt x="34711" y="1482211"/>
                </a:lnTo>
                <a:lnTo>
                  <a:pt x="27265" y="1471168"/>
                </a:lnTo>
                <a:lnTo>
                  <a:pt x="20613" y="1460195"/>
                </a:lnTo>
                <a:lnTo>
                  <a:pt x="14810" y="1449296"/>
                </a:lnTo>
                <a:lnTo>
                  <a:pt x="9904" y="1438475"/>
                </a:lnTo>
                <a:lnTo>
                  <a:pt x="5939" y="1427737"/>
                </a:lnTo>
                <a:lnTo>
                  <a:pt x="2948" y="1417084"/>
                </a:lnTo>
                <a:lnTo>
                  <a:pt x="962" y="1406519"/>
                </a:lnTo>
                <a:lnTo>
                  <a:pt x="0" y="1396044"/>
                </a:lnTo>
                <a:lnTo>
                  <a:pt x="76" y="1385659"/>
                </a:lnTo>
                <a:lnTo>
                  <a:pt x="1197" y="1375366"/>
                </a:lnTo>
                <a:lnTo>
                  <a:pt x="3360" y="1365164"/>
                </a:lnTo>
                <a:lnTo>
                  <a:pt x="6557" y="1355053"/>
                </a:lnTo>
                <a:lnTo>
                  <a:pt x="10771" y="1345030"/>
                </a:lnTo>
                <a:lnTo>
                  <a:pt x="15977" y="1335094"/>
                </a:lnTo>
                <a:lnTo>
                  <a:pt x="22145" y="1325243"/>
                </a:lnTo>
                <a:lnTo>
                  <a:pt x="29236" y="1315472"/>
                </a:lnTo>
                <a:lnTo>
                  <a:pt x="37204" y="1305778"/>
                </a:lnTo>
                <a:lnTo>
                  <a:pt x="46000" y="1296156"/>
                </a:lnTo>
                <a:lnTo>
                  <a:pt x="55564" y="1286602"/>
                </a:lnTo>
                <a:lnTo>
                  <a:pt x="65834" y="1277109"/>
                </a:lnTo>
                <a:lnTo>
                  <a:pt x="76742" y="1267672"/>
                </a:lnTo>
                <a:lnTo>
                  <a:pt x="88215" y="1258284"/>
                </a:lnTo>
                <a:lnTo>
                  <a:pt x="100176" y="1248940"/>
                </a:lnTo>
                <a:lnTo>
                  <a:pt x="112545" y="1239631"/>
                </a:lnTo>
                <a:lnTo>
                  <a:pt x="125237" y="1230350"/>
                </a:lnTo>
                <a:lnTo>
                  <a:pt x="138167" y="1221090"/>
                </a:lnTo>
                <a:lnTo>
                  <a:pt x="151248" y="1211843"/>
                </a:lnTo>
                <a:lnTo>
                  <a:pt x="164391" y="1202602"/>
                </a:lnTo>
                <a:lnTo>
                  <a:pt x="177507" y="1193358"/>
                </a:lnTo>
                <a:lnTo>
                  <a:pt x="190506" y="1184104"/>
                </a:lnTo>
                <a:lnTo>
                  <a:pt x="203301" y="1174832"/>
                </a:lnTo>
                <a:lnTo>
                  <a:pt x="215805" y="1165535"/>
                </a:lnTo>
                <a:lnTo>
                  <a:pt x="227934" y="1156205"/>
                </a:lnTo>
                <a:lnTo>
                  <a:pt x="239605" y="1146834"/>
                </a:lnTo>
                <a:lnTo>
                  <a:pt x="250741" y="1137418"/>
                </a:lnTo>
                <a:lnTo>
                  <a:pt x="261267" y="1127947"/>
                </a:lnTo>
                <a:lnTo>
                  <a:pt x="271113" y="1118417"/>
                </a:lnTo>
                <a:lnTo>
                  <a:pt x="280214" y="1108822"/>
                </a:lnTo>
                <a:lnTo>
                  <a:pt x="288510" y="1099157"/>
                </a:lnTo>
                <a:lnTo>
                  <a:pt x="295947" y="1089416"/>
                </a:lnTo>
                <a:lnTo>
                  <a:pt x="302478" y="1079596"/>
                </a:lnTo>
                <a:lnTo>
                  <a:pt x="308061" y="1069694"/>
                </a:lnTo>
                <a:lnTo>
                  <a:pt x="312663" y="1059705"/>
                </a:lnTo>
                <a:lnTo>
                  <a:pt x="316257" y="1049628"/>
                </a:lnTo>
                <a:lnTo>
                  <a:pt x="318823" y="1039461"/>
                </a:lnTo>
                <a:lnTo>
                  <a:pt x="320349" y="1029204"/>
                </a:lnTo>
                <a:lnTo>
                  <a:pt x="320830" y="1018855"/>
                </a:lnTo>
                <a:lnTo>
                  <a:pt x="320269" y="1008414"/>
                </a:lnTo>
                <a:lnTo>
                  <a:pt x="318678" y="997884"/>
                </a:lnTo>
                <a:lnTo>
                  <a:pt x="316074" y="987265"/>
                </a:lnTo>
                <a:lnTo>
                  <a:pt x="312483" y="976559"/>
                </a:lnTo>
                <a:lnTo>
                  <a:pt x="307938" y="965770"/>
                </a:lnTo>
                <a:lnTo>
                  <a:pt x="302477" y="954902"/>
                </a:lnTo>
                <a:lnTo>
                  <a:pt x="296148" y="943957"/>
                </a:lnTo>
                <a:lnTo>
                  <a:pt x="289004" y="932940"/>
                </a:lnTo>
                <a:lnTo>
                  <a:pt x="281102" y="921858"/>
                </a:lnTo>
                <a:lnTo>
                  <a:pt x="272507" y="910714"/>
                </a:lnTo>
                <a:lnTo>
                  <a:pt x="263287" y="899517"/>
                </a:lnTo>
                <a:lnTo>
                  <a:pt x="253518" y="888271"/>
                </a:lnTo>
                <a:lnTo>
                  <a:pt x="243276" y="876983"/>
                </a:lnTo>
                <a:lnTo>
                  <a:pt x="232643" y="865662"/>
                </a:lnTo>
                <a:lnTo>
                  <a:pt x="221702" y="854313"/>
                </a:lnTo>
                <a:lnTo>
                  <a:pt x="210540" y="842946"/>
                </a:lnTo>
                <a:lnTo>
                  <a:pt x="199245" y="831566"/>
                </a:lnTo>
                <a:lnTo>
                  <a:pt x="187904" y="820183"/>
                </a:lnTo>
                <a:lnTo>
                  <a:pt x="176609" y="808803"/>
                </a:lnTo>
                <a:lnTo>
                  <a:pt x="165447" y="797436"/>
                </a:lnTo>
                <a:lnTo>
                  <a:pt x="154506" y="786087"/>
                </a:lnTo>
                <a:lnTo>
                  <a:pt x="143873" y="774766"/>
                </a:lnTo>
                <a:lnTo>
                  <a:pt x="133631" y="763478"/>
                </a:lnTo>
                <a:lnTo>
                  <a:pt x="123862" y="752232"/>
                </a:lnTo>
                <a:lnTo>
                  <a:pt x="114642" y="741035"/>
                </a:lnTo>
                <a:lnTo>
                  <a:pt x="106047" y="729891"/>
                </a:lnTo>
                <a:lnTo>
                  <a:pt x="98145" y="718809"/>
                </a:lnTo>
                <a:lnTo>
                  <a:pt x="91001" y="707792"/>
                </a:lnTo>
                <a:lnTo>
                  <a:pt x="84672" y="696847"/>
                </a:lnTo>
                <a:lnTo>
                  <a:pt x="79211" y="685979"/>
                </a:lnTo>
                <a:lnTo>
                  <a:pt x="74666" y="675190"/>
                </a:lnTo>
                <a:lnTo>
                  <a:pt x="71075" y="664484"/>
                </a:lnTo>
                <a:lnTo>
                  <a:pt x="68471" y="653865"/>
                </a:lnTo>
                <a:lnTo>
                  <a:pt x="66880" y="643335"/>
                </a:lnTo>
                <a:lnTo>
                  <a:pt x="66319" y="632894"/>
                </a:lnTo>
                <a:lnTo>
                  <a:pt x="66800" y="622545"/>
                </a:lnTo>
                <a:lnTo>
                  <a:pt x="68326" y="612288"/>
                </a:lnTo>
                <a:lnTo>
                  <a:pt x="70892" y="602121"/>
                </a:lnTo>
                <a:lnTo>
                  <a:pt x="74486" y="592044"/>
                </a:lnTo>
                <a:lnTo>
                  <a:pt x="79088" y="582055"/>
                </a:lnTo>
                <a:lnTo>
                  <a:pt x="84671" y="572153"/>
                </a:lnTo>
                <a:lnTo>
                  <a:pt x="91202" y="562333"/>
                </a:lnTo>
                <a:lnTo>
                  <a:pt x="98639" y="552592"/>
                </a:lnTo>
                <a:lnTo>
                  <a:pt x="106935" y="542927"/>
                </a:lnTo>
                <a:lnTo>
                  <a:pt x="116036" y="533332"/>
                </a:lnTo>
                <a:lnTo>
                  <a:pt x="125882" y="523802"/>
                </a:lnTo>
                <a:lnTo>
                  <a:pt x="136408" y="514331"/>
                </a:lnTo>
                <a:lnTo>
                  <a:pt x="147544" y="504915"/>
                </a:lnTo>
                <a:lnTo>
                  <a:pt x="159215" y="495544"/>
                </a:lnTo>
                <a:lnTo>
                  <a:pt x="171344" y="486214"/>
                </a:lnTo>
                <a:lnTo>
                  <a:pt x="183848" y="476917"/>
                </a:lnTo>
                <a:lnTo>
                  <a:pt x="196643" y="467645"/>
                </a:lnTo>
                <a:lnTo>
                  <a:pt x="209642" y="458391"/>
                </a:lnTo>
                <a:lnTo>
                  <a:pt x="222758" y="449147"/>
                </a:lnTo>
                <a:lnTo>
                  <a:pt x="235901" y="439906"/>
                </a:lnTo>
                <a:lnTo>
                  <a:pt x="248982" y="430659"/>
                </a:lnTo>
                <a:lnTo>
                  <a:pt x="261912" y="421399"/>
                </a:lnTo>
                <a:lnTo>
                  <a:pt x="274604" y="412118"/>
                </a:lnTo>
                <a:lnTo>
                  <a:pt x="286973" y="402809"/>
                </a:lnTo>
                <a:lnTo>
                  <a:pt x="298934" y="393465"/>
                </a:lnTo>
                <a:lnTo>
                  <a:pt x="310407" y="384077"/>
                </a:lnTo>
                <a:lnTo>
                  <a:pt x="321315" y="374640"/>
                </a:lnTo>
                <a:lnTo>
                  <a:pt x="331585" y="365147"/>
                </a:lnTo>
                <a:lnTo>
                  <a:pt x="341149" y="355593"/>
                </a:lnTo>
                <a:lnTo>
                  <a:pt x="349945" y="345971"/>
                </a:lnTo>
                <a:lnTo>
                  <a:pt x="357913" y="336277"/>
                </a:lnTo>
                <a:lnTo>
                  <a:pt x="365004" y="326506"/>
                </a:lnTo>
                <a:lnTo>
                  <a:pt x="371172" y="316655"/>
                </a:lnTo>
                <a:lnTo>
                  <a:pt x="376378" y="306719"/>
                </a:lnTo>
                <a:lnTo>
                  <a:pt x="380592" y="296696"/>
                </a:lnTo>
                <a:lnTo>
                  <a:pt x="383789" y="286585"/>
                </a:lnTo>
                <a:lnTo>
                  <a:pt x="385952" y="276383"/>
                </a:lnTo>
                <a:lnTo>
                  <a:pt x="387073" y="266090"/>
                </a:lnTo>
                <a:lnTo>
                  <a:pt x="387149" y="255705"/>
                </a:lnTo>
                <a:lnTo>
                  <a:pt x="386187" y="245230"/>
                </a:lnTo>
                <a:lnTo>
                  <a:pt x="384201" y="234665"/>
                </a:lnTo>
                <a:lnTo>
                  <a:pt x="381210" y="224012"/>
                </a:lnTo>
                <a:lnTo>
                  <a:pt x="377245" y="213274"/>
                </a:lnTo>
                <a:lnTo>
                  <a:pt x="372339" y="202453"/>
                </a:lnTo>
                <a:lnTo>
                  <a:pt x="366536" y="191554"/>
                </a:lnTo>
                <a:lnTo>
                  <a:pt x="359884" y="180581"/>
                </a:lnTo>
                <a:lnTo>
                  <a:pt x="352438" y="169538"/>
                </a:lnTo>
                <a:lnTo>
                  <a:pt x="344259" y="158432"/>
                </a:lnTo>
                <a:lnTo>
                  <a:pt x="335414" y="147266"/>
                </a:lnTo>
                <a:lnTo>
                  <a:pt x="325972" y="136049"/>
                </a:lnTo>
                <a:lnTo>
                  <a:pt x="316010" y="124786"/>
                </a:lnTo>
                <a:lnTo>
                  <a:pt x="305607" y="113485"/>
                </a:lnTo>
                <a:lnTo>
                  <a:pt x="294844" y="102152"/>
                </a:lnTo>
                <a:lnTo>
                  <a:pt x="283807" y="90795"/>
                </a:lnTo>
                <a:lnTo>
                  <a:pt x="272583" y="79422"/>
                </a:lnTo>
                <a:lnTo>
                  <a:pt x="261259" y="68040"/>
                </a:lnTo>
                <a:lnTo>
                  <a:pt x="249926" y="56657"/>
                </a:lnTo>
                <a:lnTo>
                  <a:pt x="238672" y="45281"/>
                </a:lnTo>
                <a:lnTo>
                  <a:pt x="227585" y="33920"/>
                </a:lnTo>
                <a:lnTo>
                  <a:pt x="216753" y="22581"/>
                </a:lnTo>
                <a:lnTo>
                  <a:pt x="206262" y="11272"/>
                </a:lnTo>
                <a:lnTo>
                  <a:pt x="196194" y="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0" name="!!sound4">
            <a:extLst>
              <a:ext uri="{FF2B5EF4-FFF2-40B4-BE49-F238E27FC236}">
                <a16:creationId xmlns:a16="http://schemas.microsoft.com/office/drawing/2014/main" id="{748CE6D6-5AF4-EDE2-C699-BE5538FE6C6B}"/>
              </a:ext>
            </a:extLst>
          </p:cNvPr>
          <p:cNvSpPr/>
          <p:nvPr/>
        </p:nvSpPr>
        <p:spPr>
          <a:xfrm>
            <a:off x="3254838" y="4676692"/>
            <a:ext cx="1610195" cy="869607"/>
          </a:xfrm>
          <a:custGeom>
            <a:avLst/>
            <a:gdLst/>
            <a:ahLst/>
            <a:cxnLst/>
            <a:rect l="0" t="0" r="r" b="b"/>
            <a:pathLst>
              <a:path w="1610195" h="869607">
                <a:moveTo>
                  <a:pt x="0" y="869607"/>
                </a:moveTo>
                <a:lnTo>
                  <a:pt x="8745" y="860342"/>
                </a:lnTo>
                <a:lnTo>
                  <a:pt x="17106" y="850021"/>
                </a:lnTo>
                <a:lnTo>
                  <a:pt x="25104" y="838701"/>
                </a:lnTo>
                <a:lnTo>
                  <a:pt x="32761" y="826447"/>
                </a:lnTo>
                <a:lnTo>
                  <a:pt x="40106" y="813334"/>
                </a:lnTo>
                <a:lnTo>
                  <a:pt x="47168" y="799442"/>
                </a:lnTo>
                <a:lnTo>
                  <a:pt x="53978" y="784860"/>
                </a:lnTo>
                <a:lnTo>
                  <a:pt x="60571" y="769681"/>
                </a:lnTo>
                <a:lnTo>
                  <a:pt x="66983" y="754005"/>
                </a:lnTo>
                <a:lnTo>
                  <a:pt x="73252" y="737936"/>
                </a:lnTo>
                <a:lnTo>
                  <a:pt x="79417" y="721581"/>
                </a:lnTo>
                <a:lnTo>
                  <a:pt x="85518" y="705050"/>
                </a:lnTo>
                <a:lnTo>
                  <a:pt x="91595" y="688454"/>
                </a:lnTo>
                <a:lnTo>
                  <a:pt x="97689" y="671905"/>
                </a:lnTo>
                <a:lnTo>
                  <a:pt x="103841" y="655515"/>
                </a:lnTo>
                <a:lnTo>
                  <a:pt x="110091" y="639393"/>
                </a:lnTo>
                <a:lnTo>
                  <a:pt x="116478" y="623647"/>
                </a:lnTo>
                <a:lnTo>
                  <a:pt x="123039" y="608382"/>
                </a:lnTo>
                <a:lnTo>
                  <a:pt x="129812" y="593698"/>
                </a:lnTo>
                <a:lnTo>
                  <a:pt x="136831" y="579689"/>
                </a:lnTo>
                <a:lnTo>
                  <a:pt x="144129" y="566446"/>
                </a:lnTo>
                <a:lnTo>
                  <a:pt x="151735" y="554050"/>
                </a:lnTo>
                <a:lnTo>
                  <a:pt x="159676" y="542576"/>
                </a:lnTo>
                <a:lnTo>
                  <a:pt x="167978" y="532091"/>
                </a:lnTo>
                <a:lnTo>
                  <a:pt x="176660" y="522653"/>
                </a:lnTo>
                <a:lnTo>
                  <a:pt x="185742" y="514311"/>
                </a:lnTo>
                <a:lnTo>
                  <a:pt x="195236" y="507105"/>
                </a:lnTo>
                <a:lnTo>
                  <a:pt x="205155" y="501062"/>
                </a:lnTo>
                <a:lnTo>
                  <a:pt x="215503" y="496202"/>
                </a:lnTo>
                <a:lnTo>
                  <a:pt x="226286" y="492534"/>
                </a:lnTo>
                <a:lnTo>
                  <a:pt x="237502" y="490056"/>
                </a:lnTo>
                <a:lnTo>
                  <a:pt x="249146" y="488755"/>
                </a:lnTo>
                <a:lnTo>
                  <a:pt x="261210" y="488608"/>
                </a:lnTo>
                <a:lnTo>
                  <a:pt x="273682" y="489583"/>
                </a:lnTo>
                <a:lnTo>
                  <a:pt x="286547" y="491636"/>
                </a:lnTo>
                <a:lnTo>
                  <a:pt x="299786" y="494715"/>
                </a:lnTo>
                <a:lnTo>
                  <a:pt x="313375" y="498758"/>
                </a:lnTo>
                <a:lnTo>
                  <a:pt x="327290" y="503697"/>
                </a:lnTo>
                <a:lnTo>
                  <a:pt x="341502" y="509452"/>
                </a:lnTo>
                <a:lnTo>
                  <a:pt x="355981" y="515939"/>
                </a:lnTo>
                <a:lnTo>
                  <a:pt x="370693" y="523066"/>
                </a:lnTo>
                <a:lnTo>
                  <a:pt x="385602" y="530737"/>
                </a:lnTo>
                <a:lnTo>
                  <a:pt x="400673" y="538849"/>
                </a:lnTo>
                <a:lnTo>
                  <a:pt x="415865" y="547297"/>
                </a:lnTo>
                <a:lnTo>
                  <a:pt x="431140" y="555972"/>
                </a:lnTo>
                <a:lnTo>
                  <a:pt x="446457" y="564763"/>
                </a:lnTo>
                <a:lnTo>
                  <a:pt x="461776" y="573558"/>
                </a:lnTo>
                <a:lnTo>
                  <a:pt x="477056" y="582246"/>
                </a:lnTo>
                <a:lnTo>
                  <a:pt x="492257" y="590716"/>
                </a:lnTo>
                <a:lnTo>
                  <a:pt x="507338" y="598859"/>
                </a:lnTo>
                <a:lnTo>
                  <a:pt x="522262" y="606569"/>
                </a:lnTo>
                <a:lnTo>
                  <a:pt x="536991" y="613743"/>
                </a:lnTo>
                <a:lnTo>
                  <a:pt x="551489" y="620285"/>
                </a:lnTo>
                <a:lnTo>
                  <a:pt x="565724" y="626102"/>
                </a:lnTo>
                <a:lnTo>
                  <a:pt x="579664" y="631108"/>
                </a:lnTo>
                <a:lnTo>
                  <a:pt x="593281" y="635226"/>
                </a:lnTo>
                <a:lnTo>
                  <a:pt x="606548" y="638385"/>
                </a:lnTo>
                <a:lnTo>
                  <a:pt x="619443" y="640522"/>
                </a:lnTo>
                <a:lnTo>
                  <a:pt x="631948" y="641584"/>
                </a:lnTo>
                <a:lnTo>
                  <a:pt x="644045" y="641528"/>
                </a:lnTo>
                <a:lnTo>
                  <a:pt x="655723" y="640321"/>
                </a:lnTo>
                <a:lnTo>
                  <a:pt x="666973" y="637937"/>
                </a:lnTo>
                <a:lnTo>
                  <a:pt x="677791" y="634364"/>
                </a:lnTo>
                <a:lnTo>
                  <a:pt x="688174" y="629600"/>
                </a:lnTo>
                <a:lnTo>
                  <a:pt x="698127" y="623651"/>
                </a:lnTo>
                <a:lnTo>
                  <a:pt x="707655" y="616537"/>
                </a:lnTo>
                <a:lnTo>
                  <a:pt x="716769" y="608284"/>
                </a:lnTo>
                <a:lnTo>
                  <a:pt x="725482" y="598932"/>
                </a:lnTo>
                <a:lnTo>
                  <a:pt x="733814" y="588529"/>
                </a:lnTo>
                <a:lnTo>
                  <a:pt x="741783" y="577132"/>
                </a:lnTo>
                <a:lnTo>
                  <a:pt x="749415" y="564807"/>
                </a:lnTo>
                <a:lnTo>
                  <a:pt x="756736" y="551628"/>
                </a:lnTo>
                <a:lnTo>
                  <a:pt x="763776" y="537678"/>
                </a:lnTo>
                <a:lnTo>
                  <a:pt x="770567" y="523044"/>
                </a:lnTo>
                <a:lnTo>
                  <a:pt x="777145" y="507822"/>
                </a:lnTo>
                <a:lnTo>
                  <a:pt x="783544" y="492111"/>
                </a:lnTo>
                <a:lnTo>
                  <a:pt x="789803" y="476015"/>
                </a:lnTo>
                <a:lnTo>
                  <a:pt x="795962" y="459642"/>
                </a:lnTo>
                <a:lnTo>
                  <a:pt x="802059" y="443102"/>
                </a:lnTo>
                <a:lnTo>
                  <a:pt x="808136" y="426505"/>
                </a:lnTo>
                <a:lnTo>
                  <a:pt x="814233" y="409965"/>
                </a:lnTo>
                <a:lnTo>
                  <a:pt x="820392" y="393592"/>
                </a:lnTo>
                <a:lnTo>
                  <a:pt x="826651" y="377496"/>
                </a:lnTo>
                <a:lnTo>
                  <a:pt x="833050" y="361785"/>
                </a:lnTo>
                <a:lnTo>
                  <a:pt x="839628" y="346563"/>
                </a:lnTo>
                <a:lnTo>
                  <a:pt x="846419" y="331929"/>
                </a:lnTo>
                <a:lnTo>
                  <a:pt x="853459" y="317979"/>
                </a:lnTo>
                <a:lnTo>
                  <a:pt x="860780" y="304800"/>
                </a:lnTo>
                <a:lnTo>
                  <a:pt x="868412" y="292475"/>
                </a:lnTo>
                <a:lnTo>
                  <a:pt x="876381" y="281078"/>
                </a:lnTo>
                <a:lnTo>
                  <a:pt x="884713" y="270675"/>
                </a:lnTo>
                <a:lnTo>
                  <a:pt x="893426" y="261323"/>
                </a:lnTo>
                <a:lnTo>
                  <a:pt x="902540" y="253070"/>
                </a:lnTo>
                <a:lnTo>
                  <a:pt x="912068" y="245956"/>
                </a:lnTo>
                <a:lnTo>
                  <a:pt x="922021" y="240007"/>
                </a:lnTo>
                <a:lnTo>
                  <a:pt x="932404" y="235243"/>
                </a:lnTo>
                <a:lnTo>
                  <a:pt x="943222" y="231670"/>
                </a:lnTo>
                <a:lnTo>
                  <a:pt x="954472" y="229286"/>
                </a:lnTo>
                <a:lnTo>
                  <a:pt x="966150" y="228079"/>
                </a:lnTo>
                <a:lnTo>
                  <a:pt x="978247" y="228023"/>
                </a:lnTo>
                <a:lnTo>
                  <a:pt x="990752" y="229085"/>
                </a:lnTo>
                <a:lnTo>
                  <a:pt x="1003647" y="231222"/>
                </a:lnTo>
                <a:lnTo>
                  <a:pt x="1016914" y="234381"/>
                </a:lnTo>
                <a:lnTo>
                  <a:pt x="1030531" y="238499"/>
                </a:lnTo>
                <a:lnTo>
                  <a:pt x="1044471" y="243505"/>
                </a:lnTo>
                <a:lnTo>
                  <a:pt x="1058706" y="249322"/>
                </a:lnTo>
                <a:lnTo>
                  <a:pt x="1073204" y="255864"/>
                </a:lnTo>
                <a:lnTo>
                  <a:pt x="1087933" y="263038"/>
                </a:lnTo>
                <a:lnTo>
                  <a:pt x="1102857" y="270748"/>
                </a:lnTo>
                <a:lnTo>
                  <a:pt x="1117938" y="278891"/>
                </a:lnTo>
                <a:lnTo>
                  <a:pt x="1133139" y="287361"/>
                </a:lnTo>
                <a:lnTo>
                  <a:pt x="1148419" y="296049"/>
                </a:lnTo>
                <a:lnTo>
                  <a:pt x="1163738" y="304844"/>
                </a:lnTo>
                <a:lnTo>
                  <a:pt x="1179055" y="313635"/>
                </a:lnTo>
                <a:lnTo>
                  <a:pt x="1194330" y="322310"/>
                </a:lnTo>
                <a:lnTo>
                  <a:pt x="1209522" y="330758"/>
                </a:lnTo>
                <a:lnTo>
                  <a:pt x="1224593" y="338870"/>
                </a:lnTo>
                <a:lnTo>
                  <a:pt x="1239502" y="346541"/>
                </a:lnTo>
                <a:lnTo>
                  <a:pt x="1254214" y="353668"/>
                </a:lnTo>
                <a:lnTo>
                  <a:pt x="1268693" y="360155"/>
                </a:lnTo>
                <a:lnTo>
                  <a:pt x="1282905" y="365910"/>
                </a:lnTo>
                <a:lnTo>
                  <a:pt x="1296820" y="370849"/>
                </a:lnTo>
                <a:lnTo>
                  <a:pt x="1310409" y="374892"/>
                </a:lnTo>
                <a:lnTo>
                  <a:pt x="1323648" y="377971"/>
                </a:lnTo>
                <a:lnTo>
                  <a:pt x="1336513" y="380024"/>
                </a:lnTo>
                <a:lnTo>
                  <a:pt x="1348985" y="380999"/>
                </a:lnTo>
                <a:lnTo>
                  <a:pt x="1361049" y="380852"/>
                </a:lnTo>
                <a:lnTo>
                  <a:pt x="1372693" y="379551"/>
                </a:lnTo>
                <a:lnTo>
                  <a:pt x="1383909" y="377073"/>
                </a:lnTo>
                <a:lnTo>
                  <a:pt x="1394692" y="373405"/>
                </a:lnTo>
                <a:lnTo>
                  <a:pt x="1405040" y="368545"/>
                </a:lnTo>
                <a:lnTo>
                  <a:pt x="1414959" y="362502"/>
                </a:lnTo>
                <a:lnTo>
                  <a:pt x="1424453" y="355296"/>
                </a:lnTo>
                <a:lnTo>
                  <a:pt x="1433535" y="346954"/>
                </a:lnTo>
                <a:lnTo>
                  <a:pt x="1442217" y="337516"/>
                </a:lnTo>
                <a:lnTo>
                  <a:pt x="1450519" y="327031"/>
                </a:lnTo>
                <a:lnTo>
                  <a:pt x="1458460" y="315557"/>
                </a:lnTo>
                <a:lnTo>
                  <a:pt x="1466066" y="303161"/>
                </a:lnTo>
                <a:lnTo>
                  <a:pt x="1473364" y="289918"/>
                </a:lnTo>
                <a:lnTo>
                  <a:pt x="1480383" y="275909"/>
                </a:lnTo>
                <a:lnTo>
                  <a:pt x="1487156" y="261225"/>
                </a:lnTo>
                <a:lnTo>
                  <a:pt x="1493717" y="245960"/>
                </a:lnTo>
                <a:lnTo>
                  <a:pt x="1500104" y="230214"/>
                </a:lnTo>
                <a:lnTo>
                  <a:pt x="1506354" y="214092"/>
                </a:lnTo>
                <a:lnTo>
                  <a:pt x="1512506" y="197702"/>
                </a:lnTo>
                <a:lnTo>
                  <a:pt x="1518600" y="181153"/>
                </a:lnTo>
                <a:lnTo>
                  <a:pt x="1524677" y="164557"/>
                </a:lnTo>
                <a:lnTo>
                  <a:pt x="1530778" y="148026"/>
                </a:lnTo>
                <a:lnTo>
                  <a:pt x="1536943" y="131671"/>
                </a:lnTo>
                <a:lnTo>
                  <a:pt x="1543212" y="115602"/>
                </a:lnTo>
                <a:lnTo>
                  <a:pt x="1549624" y="99926"/>
                </a:lnTo>
                <a:lnTo>
                  <a:pt x="1556217" y="84747"/>
                </a:lnTo>
                <a:lnTo>
                  <a:pt x="1563027" y="70165"/>
                </a:lnTo>
                <a:lnTo>
                  <a:pt x="1570089" y="56273"/>
                </a:lnTo>
                <a:lnTo>
                  <a:pt x="1577434" y="43160"/>
                </a:lnTo>
                <a:lnTo>
                  <a:pt x="1585091" y="30906"/>
                </a:lnTo>
                <a:lnTo>
                  <a:pt x="1593089" y="19586"/>
                </a:lnTo>
                <a:lnTo>
                  <a:pt x="1601450" y="9265"/>
                </a:lnTo>
                <a:lnTo>
                  <a:pt x="1610195" y="0"/>
                </a:lnTo>
              </a:path>
            </a:pathLst>
          </a:custGeom>
          <a:noFill/>
          <a:ln w="22225" cap="rnd">
            <a:solidFill>
              <a:srgbClr val="E9A039">
                <a:alpha val="75000"/>
              </a:srgbClr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2" name="!!mask top">
            <a:extLst>
              <a:ext uri="{FF2B5EF4-FFF2-40B4-BE49-F238E27FC236}">
                <a16:creationId xmlns:a16="http://schemas.microsoft.com/office/drawing/2014/main" id="{BC30301C-F5BD-0490-B3B7-AAE481B6BF15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3" name="!!mask bottom">
            <a:extLst>
              <a:ext uri="{FF2B5EF4-FFF2-40B4-BE49-F238E27FC236}">
                <a16:creationId xmlns:a16="http://schemas.microsoft.com/office/drawing/2014/main" id="{E0FAFDC8-B190-4C06-D4DF-0FE59F3B404D}"/>
              </a:ext>
            </a:extLst>
          </p:cNvPr>
          <p:cNvSpPr/>
          <p:nvPr/>
        </p:nvSpPr>
        <p:spPr>
          <a:xfrm>
            <a:off x="0" y="5852160"/>
            <a:ext cx="6000000" cy="100584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4" name="!!mask left">
            <a:extLst>
              <a:ext uri="{FF2B5EF4-FFF2-40B4-BE49-F238E27FC236}">
                <a16:creationId xmlns:a16="http://schemas.microsoft.com/office/drawing/2014/main" id="{7615982D-B7CE-FAF1-8B99-AA2B0879208F}"/>
              </a:ext>
            </a:extLst>
          </p:cNvPr>
          <p:cNvSpPr/>
          <p:nvPr/>
        </p:nvSpPr>
        <p:spPr>
          <a:xfrm>
            <a:off x="0" y="1737360"/>
            <a:ext cx="109728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5" name="!!mask right">
            <a:extLst>
              <a:ext uri="{FF2B5EF4-FFF2-40B4-BE49-F238E27FC236}">
                <a16:creationId xmlns:a16="http://schemas.microsoft.com/office/drawing/2014/main" id="{F75138E4-C6D3-36C5-7BFD-3CE2258ECCE2}"/>
              </a:ext>
            </a:extLst>
          </p:cNvPr>
          <p:cNvSpPr/>
          <p:nvPr/>
        </p:nvSpPr>
        <p:spPr>
          <a:xfrm>
            <a:off x="5212080" y="1737360"/>
            <a:ext cx="787920" cy="4114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6AB0B7-26DA-D205-8289-B4B2FEB2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9EB6F1CA-8B78-6A41-43A2-467D4CEEECB1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21F0D2-4CA5-7126-5C9B-65ADC6DB9FFF}"/>
              </a:ext>
            </a:extLst>
          </p:cNvPr>
          <p:cNvSpPr txBox="1"/>
          <p:nvPr/>
        </p:nvSpPr>
        <p:spPr>
          <a:xfrm>
            <a:off x="7813963" y="115623"/>
            <a:ext cx="432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accent2"/>
                </a:solidFill>
              </a:rPr>
              <a:t>[Athron et al., Prog. Part. Nucl. Phys. 135 (2024) 104094]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[Caprini et al., JCAP 03 (2020) 024]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[Ai et al., JCAP 07 (2023) 002]</a:t>
            </a:r>
          </a:p>
          <a:p>
            <a:r>
              <a:rPr lang="da-DK" sz="1200" dirty="0">
                <a:solidFill>
                  <a:schemeClr val="accent2"/>
                </a:solidFill>
              </a:rPr>
              <a:t>[Giese et al., JCAP 07 (2020) 057]</a:t>
            </a:r>
          </a:p>
          <a:p>
            <a:r>
              <a:rPr lang="fr-FR" sz="1200" dirty="0">
                <a:solidFill>
                  <a:schemeClr val="accent2"/>
                </a:solidFill>
              </a:rPr>
              <a:t>[Hindmarsh et al., </a:t>
            </a:r>
            <a:r>
              <a:rPr lang="fr-FR" sz="1200" dirty="0" err="1">
                <a:solidFill>
                  <a:schemeClr val="accent2"/>
                </a:solidFill>
              </a:rPr>
              <a:t>SciPost</a:t>
            </a:r>
            <a:r>
              <a:rPr lang="fr-FR" sz="1200" dirty="0">
                <a:solidFill>
                  <a:schemeClr val="accent2"/>
                </a:solidFill>
              </a:rPr>
              <a:t> Phys. Lect. Notes 24 (2021) 1]</a:t>
            </a:r>
            <a:endParaRPr lang="da-DK" sz="1200" dirty="0">
              <a:solidFill>
                <a:schemeClr val="accent2"/>
              </a:solidFill>
            </a:endParaRPr>
          </a:p>
          <a:p>
            <a:r>
              <a:rPr lang="da-DK" sz="1200" dirty="0">
                <a:solidFill>
                  <a:schemeClr val="accent2"/>
                </a:solidFill>
              </a:rPr>
              <a:t>[Espinosa et al., JCAP 06 (2010) 028]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56" name="!!Hubble patch">
            <a:extLst>
              <a:ext uri="{FF2B5EF4-FFF2-40B4-BE49-F238E27FC236}">
                <a16:creationId xmlns:a16="http://schemas.microsoft.com/office/drawing/2014/main" id="{52D88C91-2922-DD36-2812-3E481CE4CB36}"/>
              </a:ext>
            </a:extLst>
          </p:cNvPr>
          <p:cNvSpPr/>
          <p:nvPr/>
        </p:nvSpPr>
        <p:spPr>
          <a:xfrm>
            <a:off x="1097280" y="1737360"/>
            <a:ext cx="4114800" cy="4114800"/>
          </a:xfrm>
          <a:prstGeom prst="rect">
            <a:avLst/>
          </a:prstGeom>
          <a:noFill/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57" name="!!H arrow">
            <a:extLst>
              <a:ext uri="{FF2B5EF4-FFF2-40B4-BE49-F238E27FC236}">
                <a16:creationId xmlns:a16="http://schemas.microsoft.com/office/drawing/2014/main" id="{8CD92310-76BF-69AE-D77A-235576C96D83}"/>
              </a:ext>
            </a:extLst>
          </p:cNvPr>
          <p:cNvCxnSpPr/>
          <p:nvPr/>
        </p:nvCxnSpPr>
        <p:spPr>
          <a:xfrm>
            <a:off x="1097280" y="6082160"/>
            <a:ext cx="4114800" cy="0"/>
          </a:xfrm>
          <a:prstGeom prst="line">
            <a:avLst/>
          </a:prstGeom>
          <a:ln w="12700">
            <a:solidFill>
              <a:srgbClr val="A8A8A8"/>
            </a:solidFill>
            <a:headEnd type="triangle" w="med" len="med"/>
            <a:tailEnd type="triangle" w="med" len="med"/>
          </a:ln>
        </p:spPr>
      </p:cxnSp>
      <p:pic>
        <p:nvPicPr>
          <p:cNvPr id="158" name="!!H label" descr="H^-1 (Hubble radius)">
            <a:extLst>
              <a:ext uri="{FF2B5EF4-FFF2-40B4-BE49-F238E27FC236}">
                <a16:creationId xmlns:a16="http://schemas.microsoft.com/office/drawing/2014/main" id="{5AF17659-A938-550A-79AB-8D0EDF7EB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60" y="6162160"/>
            <a:ext cx="490639" cy="232892"/>
          </a:xfrm>
          <a:prstGeom prst="rect">
            <a:avLst/>
          </a:prstGeom>
        </p:spPr>
      </p:pic>
      <p:sp>
        <p:nvSpPr>
          <p:cNvPr id="159" name="!!stage">
            <a:extLst>
              <a:ext uri="{FF2B5EF4-FFF2-40B4-BE49-F238E27FC236}">
                <a16:creationId xmlns:a16="http://schemas.microsoft.com/office/drawing/2014/main" id="{8BCA8656-F0CE-5824-968E-384EC40A07AE}"/>
              </a:ext>
            </a:extLst>
          </p:cNvPr>
          <p:cNvSpPr txBox="1"/>
          <p:nvPr/>
        </p:nvSpPr>
        <p:spPr>
          <a:xfrm>
            <a:off x="1097280" y="1307360"/>
            <a:ext cx="4114800" cy="38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2000" cap="small" dirty="0">
                <a:solidFill>
                  <a:srgbClr val="E9A039"/>
                </a:solidFill>
                <a:latin typeface="+mn-lt"/>
                <a:cs typeface="+mn-cs"/>
              </a:rPr>
              <a:t>GW emission</a:t>
            </a:r>
          </a:p>
        </p:txBody>
      </p:sp>
      <p:sp>
        <p:nvSpPr>
          <p:cNvPr id="160" name="!!legend high">
            <a:extLst>
              <a:ext uri="{FF2B5EF4-FFF2-40B4-BE49-F238E27FC236}">
                <a16:creationId xmlns:a16="http://schemas.microsoft.com/office/drawing/2014/main" id="{206B38B8-B18B-89EB-747A-99E0240235FF}"/>
              </a:ext>
            </a:extLst>
          </p:cNvPr>
          <p:cNvSpPr txBox="1"/>
          <p:nvPr/>
        </p:nvSpPr>
        <p:spPr>
          <a:xfrm>
            <a:off x="10972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400" dirty="0">
                <a:solidFill>
                  <a:srgbClr val="5B4A3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high-energy phase</a:t>
            </a:r>
          </a:p>
        </p:txBody>
      </p:sp>
      <p:sp>
        <p:nvSpPr>
          <p:cNvPr id="161" name="!!legend low">
            <a:extLst>
              <a:ext uri="{FF2B5EF4-FFF2-40B4-BE49-F238E27FC236}">
                <a16:creationId xmlns:a16="http://schemas.microsoft.com/office/drawing/2014/main" id="{DE4E9E21-3FF3-4610-A6C4-B0F1EFFDA1C4}"/>
              </a:ext>
            </a:extLst>
          </p:cNvPr>
          <p:cNvSpPr txBox="1"/>
          <p:nvPr/>
        </p:nvSpPr>
        <p:spPr>
          <a:xfrm>
            <a:off x="3612080" y="6192160"/>
            <a:ext cx="1600000" cy="300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lang="en-US" sz="1400" dirty="0">
                <a:solidFill>
                  <a:srgbClr val="2D4A66"/>
                </a:solidFill>
                <a:latin typeface="+mn-lt"/>
                <a:cs typeface="+mn-cs"/>
              </a:rPr>
              <a:t>■ </a:t>
            </a:r>
            <a:r>
              <a:rPr lang="en-US" sz="1100" cap="small" dirty="0">
                <a:solidFill>
                  <a:srgbClr val="C8C8C8"/>
                </a:solidFill>
                <a:latin typeface="+mn-lt"/>
                <a:cs typeface="+mn-cs"/>
              </a:rPr>
              <a:t>low-energy phase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5B133442-08E4-DE85-BC40-3AE4F332AE23}"/>
              </a:ext>
            </a:extLst>
          </p:cNvPr>
          <p:cNvSpPr/>
          <p:nvPr/>
        </p:nvSpPr>
        <p:spPr>
          <a:xfrm>
            <a:off x="5952695" y="1532250"/>
            <a:ext cx="2240978" cy="218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64F0761-96B0-9F61-3C75-CC6555C961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12" t="5247" r="9328" b="3294"/>
          <a:stretch>
            <a:fillRect/>
          </a:stretch>
        </p:blipFill>
        <p:spPr>
          <a:xfrm>
            <a:off x="6533190" y="3658529"/>
            <a:ext cx="4045484" cy="2674174"/>
          </a:xfrm>
          <a:prstGeom prst="rect">
            <a:avLst/>
          </a:prstGeom>
        </p:spPr>
      </p:pic>
      <p:sp>
        <p:nvSpPr>
          <p:cNvPr id="162" name="!!group eos header"/>
          <p:cNvSpPr txBox="1"/>
          <p:nvPr/>
        </p:nvSpPr>
        <p:spPr>
          <a:xfrm>
            <a:off x="63093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Equation of state</a:t>
            </a:r>
          </a:p>
        </p:txBody>
      </p:sp>
      <p:pic>
        <p:nvPicPr>
          <p:cNvPr id="163" name="!!group Tn symbol" descr="T_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304061"/>
            <a:ext cx="240792" cy="202438"/>
          </a:xfrm>
          <a:prstGeom prst="rect">
            <a:avLst/>
          </a:prstGeom>
        </p:spPr>
      </p:pic>
      <p:sp>
        <p:nvSpPr>
          <p:cNvPr id="164" name="!!group Tn text"/>
          <p:cNvSpPr txBox="1"/>
          <p:nvPr/>
        </p:nvSpPr>
        <p:spPr>
          <a:xfrm>
            <a:off x="68493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temperature</a:t>
            </a:r>
          </a:p>
        </p:txBody>
      </p:sp>
      <p:pic>
        <p:nvPicPr>
          <p:cNvPr id="165" name="!!group alpha symbol" descr="\alph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2713851"/>
            <a:ext cx="157797" cy="114376"/>
          </a:xfrm>
          <a:prstGeom prst="rect">
            <a:avLst/>
          </a:prstGeom>
        </p:spPr>
      </p:pic>
      <p:sp>
        <p:nvSpPr>
          <p:cNvPr id="166" name="!!group alpha text"/>
          <p:cNvSpPr txBox="1"/>
          <p:nvPr/>
        </p:nvSpPr>
        <p:spPr>
          <a:xfrm>
            <a:off x="684936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strength</a:t>
            </a:r>
          </a:p>
        </p:txBody>
      </p:sp>
      <p:pic>
        <p:nvPicPr>
          <p:cNvPr id="167" name="!!group cs symbol" descr="c_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0" y="3063209"/>
            <a:ext cx="188734" cy="147180"/>
          </a:xfrm>
          <a:prstGeom prst="rect">
            <a:avLst/>
          </a:prstGeom>
        </p:spPr>
      </p:pic>
      <p:sp>
        <p:nvSpPr>
          <p:cNvPr id="168" name="!!group cs text"/>
          <p:cNvSpPr txBox="1"/>
          <p:nvPr/>
        </p:nvSpPr>
        <p:spPr>
          <a:xfrm>
            <a:off x="6849360" y="297180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speed of sound</a:t>
            </a:r>
          </a:p>
        </p:txBody>
      </p:sp>
      <p:sp>
        <p:nvSpPr>
          <p:cNvPr id="169" name="!!group micro header"/>
          <p:cNvSpPr txBox="1"/>
          <p:nvPr/>
        </p:nvSpPr>
        <p:spPr>
          <a:xfrm>
            <a:off x="850392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Microscopic</a:t>
            </a:r>
          </a:p>
        </p:txBody>
      </p:sp>
      <p:pic>
        <p:nvPicPr>
          <p:cNvPr id="170" name="!!group beta symbol" descr="\beta/H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920" y="2285842"/>
            <a:ext cx="454520" cy="238874"/>
          </a:xfrm>
          <a:prstGeom prst="rect">
            <a:avLst/>
          </a:prstGeom>
        </p:spPr>
      </p:pic>
      <p:sp>
        <p:nvSpPr>
          <p:cNvPr id="171" name="!!group beta text"/>
          <p:cNvSpPr txBox="1"/>
          <p:nvPr/>
        </p:nvSpPr>
        <p:spPr>
          <a:xfrm>
            <a:off x="904392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transition rate</a:t>
            </a:r>
          </a:p>
        </p:txBody>
      </p:sp>
      <p:pic>
        <p:nvPicPr>
          <p:cNvPr id="172" name="!!group vw symbol" descr="v_w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3920" y="2697449"/>
            <a:ext cx="240423" cy="147180"/>
          </a:xfrm>
          <a:prstGeom prst="rect">
            <a:avLst/>
          </a:prstGeom>
        </p:spPr>
      </p:pic>
      <p:sp>
        <p:nvSpPr>
          <p:cNvPr id="173" name="!!group vw text"/>
          <p:cNvSpPr txBox="1"/>
          <p:nvPr/>
        </p:nvSpPr>
        <p:spPr>
          <a:xfrm>
            <a:off x="9043920" y="260604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wall speed</a:t>
            </a:r>
          </a:p>
        </p:txBody>
      </p:sp>
      <p:sp>
        <p:nvSpPr>
          <p:cNvPr id="174" name="!!group coll header"/>
          <p:cNvSpPr txBox="1"/>
          <p:nvPr/>
        </p:nvSpPr>
        <p:spPr>
          <a:xfrm>
            <a:off x="10424160" y="1783080"/>
            <a:ext cx="1828800" cy="30000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l"/>
            <a:r>
              <a:rPr lang="en-US" sz="1500" cap="small" dirty="0">
                <a:solidFill>
                  <a:srgbClr val="E9A039"/>
                </a:solidFill>
                <a:latin typeface="+mn-lt"/>
                <a:cs typeface="+mn-cs"/>
              </a:rPr>
              <a:t>Bubble collisions</a:t>
            </a:r>
          </a:p>
        </p:txBody>
      </p:sp>
      <p:pic>
        <p:nvPicPr>
          <p:cNvPr id="177" name="!!group K symbol" descr="K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4160" y="2320457"/>
            <a:ext cx="218071" cy="169646"/>
          </a:xfrm>
          <a:prstGeom prst="rect">
            <a:avLst/>
          </a:prstGeom>
        </p:spPr>
      </p:pic>
      <p:sp>
        <p:nvSpPr>
          <p:cNvPr id="178" name="!!group K text"/>
          <p:cNvSpPr txBox="1"/>
          <p:nvPr/>
        </p:nvSpPr>
        <p:spPr>
          <a:xfrm>
            <a:off x="10964160" y="2240280"/>
            <a:ext cx="1400000" cy="33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en-US" sz="1300" cap="small" dirty="0">
                <a:solidFill>
                  <a:srgbClr val="F2F2F2"/>
                </a:solidFill>
                <a:latin typeface="+mn-lt"/>
                <a:cs typeface="+mn-cs"/>
              </a:rPr>
              <a:t>kinetic energy</a:t>
            </a:r>
          </a:p>
        </p:txBody>
      </p:sp>
      <p:sp>
        <p:nvSpPr>
          <p:cNvPr id="179" name="!!LISA CosWG reference"/>
          <p:cNvSpPr txBox="1"/>
          <p:nvPr/>
        </p:nvSpPr>
        <p:spPr>
          <a:xfrm>
            <a:off x="6987566" y="6416040"/>
            <a:ext cx="3384809" cy="27699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/>
            <a:r>
              <a:rPr lang="en-US" sz="1200" dirty="0">
                <a:solidFill>
                  <a:schemeClr val="accent2"/>
                </a:solidFill>
              </a:rPr>
              <a:t>[Auclair et al., Living Rev. Rel. 26 (2023) 5]</a:t>
            </a:r>
          </a:p>
        </p:txBody>
      </p:sp>
    </p:spTree>
    <p:extLst>
      <p:ext uri="{BB962C8B-B14F-4D97-AF65-F5344CB8AC3E}">
        <p14:creationId xmlns:p14="http://schemas.microsoft.com/office/powerpoint/2010/main" val="702157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Outlook</a:t>
            </a:r>
          </a:p>
        </p:txBody>
      </p:sp>
      <p:sp>
        <p:nvSpPr>
          <p:cNvPr id="241" name="Outlook path"/>
          <p:cNvSpPr/>
          <p:nvPr/>
        </p:nvSpPr>
        <p:spPr>
          <a:xfrm>
            <a:off x="563270" y="1677009"/>
            <a:ext cx="8916314" cy="3839565"/>
          </a:xfrm>
          <a:custGeom>
            <a:avLst/>
            <a:gdLst/>
            <a:ahLst/>
            <a:cxnLst/>
            <a:rect l="0" t="0" r="r" b="b"/>
            <a:pathLst>
              <a:path w="8916314" h="3839565">
                <a:moveTo>
                  <a:pt x="0" y="0"/>
                </a:moveTo>
                <a:cubicBezTo>
                  <a:pt x="73761" y="93878"/>
                  <a:pt x="33527" y="42672"/>
                  <a:pt x="442569" y="563270"/>
                </a:cubicBezTo>
                <a:cubicBezTo>
                  <a:pt x="851611" y="1083868"/>
                  <a:pt x="1478889" y="3070250"/>
                  <a:pt x="2454249" y="3123590"/>
                </a:cubicBezTo>
                <a:cubicBezTo>
                  <a:pt x="3429609" y="3176930"/>
                  <a:pt x="5296509" y="852830"/>
                  <a:pt x="6294729" y="883310"/>
                </a:cubicBezTo>
                <a:cubicBezTo>
                  <a:pt x="7292949" y="913790"/>
                  <a:pt x="8006638" y="2813761"/>
                  <a:pt x="8443569" y="3306470"/>
                </a:cubicBezTo>
                <a:cubicBezTo>
                  <a:pt x="8880500" y="3799179"/>
                  <a:pt x="8837523" y="3750716"/>
                  <a:pt x="8916314" y="3839565"/>
                </a:cubicBezTo>
              </a:path>
            </a:pathLst>
          </a:custGeom>
          <a:noFill/>
          <a:ln w="15875" cap="rnd">
            <a:solidFill>
              <a:srgbClr val="A8A8A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42" name="!!bubble 1"/>
          <p:cNvSpPr/>
          <p:nvPr/>
        </p:nvSpPr>
        <p:spPr>
          <a:xfrm>
            <a:off x="725840" y="1960280"/>
            <a:ext cx="560000" cy="560000"/>
          </a:xfrm>
          <a:prstGeom prst="ellipse">
            <a:avLst/>
          </a:prstGeom>
          <a:solidFill>
            <a:srgbClr val="2D4A66"/>
          </a:solidFill>
          <a:ln w="19050">
            <a:solidFill>
              <a:srgbClr val="F2F2F2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24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1</a:t>
            </a:r>
          </a:p>
        </p:txBody>
      </p:sp>
      <p:sp>
        <p:nvSpPr>
          <p:cNvPr id="243" name="Outlook 1"/>
          <p:cNvSpPr txBox="1"/>
          <p:nvPr/>
        </p:nvSpPr>
        <p:spPr>
          <a:xfrm>
            <a:off x="1515840" y="182028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Hydrodynamics of expanding bubbles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bubbles in a conformal EoS</a:t>
            </a:r>
          </a:p>
        </p:txBody>
      </p:sp>
      <p:sp>
        <p:nvSpPr>
          <p:cNvPr id="244" name="Outlook bubble 2"/>
          <p:cNvSpPr/>
          <p:nvPr/>
        </p:nvSpPr>
        <p:spPr>
          <a:xfrm>
            <a:off x="2637520" y="4420600"/>
            <a:ext cx="760000" cy="760000"/>
          </a:xfrm>
          <a:prstGeom prst="ellipse">
            <a:avLst/>
          </a:prstGeom>
          <a:solidFill>
            <a:srgbClr val="2D4A66"/>
          </a:solidFill>
          <a:ln w="19050">
            <a:solidFill>
              <a:srgbClr val="F2F2F2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28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2</a:t>
            </a:r>
          </a:p>
        </p:txBody>
      </p:sp>
      <p:sp>
        <p:nvSpPr>
          <p:cNvPr id="245" name="Outlook 2"/>
          <p:cNvSpPr txBox="1"/>
          <p:nvPr/>
        </p:nvSpPr>
        <p:spPr>
          <a:xfrm>
            <a:off x="3627520" y="438060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Non-conformal equations of state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from bag model to QCD-like</a:t>
            </a:r>
          </a:p>
        </p:txBody>
      </p:sp>
      <p:sp>
        <p:nvSpPr>
          <p:cNvPr id="246" name="Outlook bubble 3"/>
          <p:cNvSpPr/>
          <p:nvPr/>
        </p:nvSpPr>
        <p:spPr>
          <a:xfrm>
            <a:off x="6378000" y="2080320"/>
            <a:ext cx="960000" cy="960000"/>
          </a:xfrm>
          <a:prstGeom prst="ellipse">
            <a:avLst/>
          </a:prstGeom>
          <a:solidFill>
            <a:srgbClr val="2D4A66"/>
          </a:solidFill>
          <a:ln w="19050">
            <a:solidFill>
              <a:srgbClr val="F2F2F2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32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3</a:t>
            </a:r>
          </a:p>
        </p:txBody>
      </p:sp>
      <p:sp>
        <p:nvSpPr>
          <p:cNvPr id="247" name="Outlook 3"/>
          <p:cNvSpPr txBox="1"/>
          <p:nvPr/>
        </p:nvSpPr>
        <p:spPr>
          <a:xfrm>
            <a:off x="7568000" y="191032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Non-conformal obstructions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at the wall and along the flow</a:t>
            </a:r>
          </a:p>
        </p:txBody>
      </p:sp>
      <p:sp>
        <p:nvSpPr>
          <p:cNvPr id="248" name="Outlook bubble 4"/>
          <p:cNvSpPr/>
          <p:nvPr/>
        </p:nvSpPr>
        <p:spPr>
          <a:xfrm>
            <a:off x="8426840" y="4403480"/>
            <a:ext cx="1160000" cy="1160000"/>
          </a:xfrm>
          <a:prstGeom prst="ellipse">
            <a:avLst/>
          </a:prstGeom>
          <a:solidFill>
            <a:srgbClr val="2D4A66"/>
          </a:solidFill>
          <a:ln w="19050">
            <a:solidFill>
              <a:srgbClr val="F2F2F2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36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4</a:t>
            </a:r>
          </a:p>
        </p:txBody>
      </p:sp>
      <p:sp>
        <p:nvSpPr>
          <p:cNvPr id="249" name="Outlook 4"/>
          <p:cNvSpPr txBox="1"/>
          <p:nvPr/>
        </p:nvSpPr>
        <p:spPr>
          <a:xfrm>
            <a:off x="9816840" y="4763480"/>
            <a:ext cx="4300000" cy="4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28385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3/17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Expansion of a single bubble</a:t>
            </a:r>
          </a:p>
        </p:txBody>
      </p:sp>
      <p:sp>
        <p:nvSpPr>
          <p:cNvPr id="400" name="!!single high-energy region"/>
          <p:cNvSpPr/>
          <p:nvPr/>
        </p:nvSpPr>
        <p:spPr>
          <a:xfrm>
            <a:off x="6924792" y="1631630"/>
            <a:ext cx="4480560" cy="4480560"/>
          </a:xfrm>
          <a:prstGeom prst="rect">
            <a:avLst/>
          </a:prstGeom>
          <a:solidFill>
            <a:srgbClr val="5B4A36"/>
          </a:solidFill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01" name="Single bubble fluid shell"/>
          <p:cNvSpPr/>
          <p:nvPr/>
        </p:nvSpPr>
        <p:spPr>
          <a:xfrm>
            <a:off x="7772400" y="2468880"/>
            <a:ext cx="2834640" cy="2834640"/>
          </a:xfrm>
          <a:prstGeom prst="ellipse">
            <a:avLst/>
          </a:prstGeom>
          <a:solidFill>
            <a:srgbClr val="E9A039">
              <a:alpha val="35000"/>
            </a:srgbClr>
          </a:solidFill>
          <a:ln w="12700">
            <a:solidFill>
              <a:srgbClr val="E9A039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42" name="!!bubble 1"/>
          <p:cNvSpPr/>
          <p:nvPr/>
        </p:nvSpPr>
        <p:spPr>
          <a:xfrm>
            <a:off x="8183880" y="2880360"/>
            <a:ext cx="2011680" cy="2011680"/>
          </a:xfrm>
          <a:prstGeom prst="ellipse">
            <a:avLst/>
          </a:prstGeom>
          <a:solidFill>
            <a:srgbClr val="2D4A66"/>
          </a:solidFill>
          <a:ln w="28575">
            <a:solidFill>
              <a:srgbClr val="F2F2F2"/>
            </a:solidFill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601" name="Single bubble heated region"/>
          <p:cNvSpPr/>
          <p:nvPr/>
        </p:nvSpPr>
        <p:spPr>
          <a:xfrm>
            <a:off x="8198880" y="2895360"/>
            <a:ext cx="1981680" cy="1981680"/>
          </a:xfrm>
          <a:prstGeom prst="ellipse">
            <a:avLst/>
          </a:prstGeom>
          <a:solidFill>
            <a:srgbClr val="467B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2" name="Single bubble core"/>
          <p:cNvSpPr/>
          <p:nvPr/>
        </p:nvSpPr>
        <p:spPr>
          <a:xfrm>
            <a:off x="8485632" y="3182112"/>
            <a:ext cx="1408176" cy="1408176"/>
          </a:xfrm>
          <a:prstGeom prst="ellipse">
            <a:avLst/>
          </a:prstGeom>
          <a:solidFill>
            <a:srgbClr val="2D4A66"/>
          </a:solidFill>
          <a:ln w="12700">
            <a:solidFill>
              <a:srgbClr val="A9C6E3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1" name="Single bubble bullets"/>
              <p:cNvSpPr txBox="1"/>
              <p:nvPr/>
            </p:nvSpPr>
            <p:spPr>
              <a:xfrm>
                <a:off x="459156" y="1775920"/>
                <a:ext cx="5940000" cy="483319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Determines the allowed expansion modes: already constrains the wall velocity and kin. </a:t>
                </a: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</a:rPr>
                  <a:t>energy fraction.</a:t>
                </a:r>
              </a:p>
              <a:p>
                <a:pPr marL="285750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</a:rPr>
                  <a:t>We assume</a:t>
                </a:r>
              </a:p>
              <a:p>
                <a:pPr marL="742950" lvl="1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</a:rPr>
                  <a:t>Fast transition: flat, static spacetime</a:t>
                </a:r>
              </a:p>
              <a:p>
                <a:pPr marL="742950" lvl="1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Macroscopic,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F2F2F2"/>
                        </a:solidFill>
                        <a:effectLst>
                          <a:glow rad="38100">
                            <a:schemeClr val="bg1">
                              <a:lumMod val="50000"/>
                              <a:lumOff val="50000"/>
                              <a:alpha val="20000"/>
                            </a:schemeClr>
                          </a:glow>
                          <a:outerShdw blurRad="44450" dist="12700" dir="13860000" algn="tl" rotWithShape="0">
                            <a:srgbClr val="000000">
                              <a:alpha val="2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700" i="0" dirty="0">
                        <a:solidFill>
                          <a:srgbClr val="F2F2F2"/>
                        </a:solidFill>
                        <a:effectLst>
                          <a:glow rad="38100">
                            <a:schemeClr val="bg1">
                              <a:lumMod val="50000"/>
                              <a:lumOff val="50000"/>
                              <a:alpha val="20000"/>
                            </a:schemeClr>
                          </a:glow>
                          <a:outerShdw blurRad="44450" dist="12700" dir="13860000" algn="tl" rotWithShape="0">
                            <a:srgbClr val="000000">
                              <a:alpha val="20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≫</m:t>
                    </m:r>
                    <m:sSup>
                      <m:sSup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700" i="0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: ideal fluid + discontinuities</a:t>
                </a:r>
              </a:p>
              <a:p>
                <a:pPr marL="742950" lvl="1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No characteristic scale: self-similar</a:t>
                </a:r>
              </a:p>
              <a:p>
                <a:pPr marL="285750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Each hydro solution is characterized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1700" i="1" dirty="0">
                            <a:solidFill>
                              <a:srgbClr val="F2F2F2"/>
                            </a:solidFill>
                            <a:effectLst>
                              <a:glow rad="38100">
                                <a:schemeClr val="bg1">
                                  <a:lumMod val="50000"/>
                                  <a:lumOff val="50000"/>
                                  <a:alpha val="20000"/>
                                </a:schemeClr>
                              </a:glow>
                              <a:outerShdw blurRad="44450" dist="12700" dir="13860000" algn="tl" rotWithShape="0">
                                <a:srgbClr val="000000">
                                  <a:alpha val="20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sz="1700" dirty="0">
                  <a:solidFill>
                    <a:srgbClr val="F2F2F2"/>
                  </a:solidFill>
                  <a:effectLst>
                    <a:glow rad="38100">
                      <a:schemeClr val="bg1">
                        <a:lumMod val="50000"/>
                        <a:lumOff val="50000"/>
                        <a:alpha val="20000"/>
                      </a:schemeClr>
                    </a:glow>
                    <a:outerShdw blurRad="44450" dist="12700" dir="13860000" algn="tl" rotWithShape="0">
                      <a:srgbClr val="000000">
                        <a:alpha val="20000"/>
                      </a:srgbClr>
                    </a:outerShdw>
                  </a:effectLst>
                </a:endParaRPr>
              </a:p>
              <a:p>
                <a:pPr marL="285750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Microscopically, they are not independent</a:t>
                </a:r>
              </a:p>
              <a:p>
                <a:pPr marL="285750" indent="-285750">
                  <a:spcAft>
                    <a:spcPts val="1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effectLst>
                      <a:glow rad="38100">
                        <a:schemeClr val="bg1">
                          <a:lumMod val="50000"/>
                          <a:lumOff val="50000"/>
                          <a:alpha val="20000"/>
                        </a:schemeClr>
                      </a:glow>
                      <a:outerShdw blurRad="44450" dist="12700" dir="13860000" algn="tl" rotWithShape="0">
                        <a:srgbClr val="000000">
                          <a:alpha val="20000"/>
                        </a:srgbClr>
                      </a:outerShdw>
                    </a:effectLst>
                    <a:latin typeface="+mn-lt"/>
                    <a:cs typeface="+mn-cs"/>
                  </a:rPr>
                  <a:t>Key input: the EoS, which encodes the microphysics</a:t>
                </a:r>
              </a:p>
            </p:txBody>
          </p:sp>
        </mc:Choice>
        <mc:Fallback xmlns="">
          <p:sp>
            <p:nvSpPr>
              <p:cNvPr id="401" name="Single bubble bulle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56" y="1775920"/>
                <a:ext cx="5940000" cy="4833190"/>
              </a:xfrm>
              <a:prstGeom prst="rect">
                <a:avLst/>
              </a:prstGeom>
              <a:blipFill>
                <a:blip r:embed="rId4"/>
                <a:stretch>
                  <a:fillRect l="-2667" t="-2018" r="-1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2" name="Single bubble arrow up"/>
          <p:cNvCxnSpPr/>
          <p:nvPr/>
        </p:nvCxnSpPr>
        <p:spPr>
          <a:xfrm flipV="1">
            <a:off x="9189720" y="2168880"/>
            <a:ext cx="0" cy="68148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503" name="Single bubble arrow down"/>
          <p:cNvCxnSpPr/>
          <p:nvPr/>
        </p:nvCxnSpPr>
        <p:spPr>
          <a:xfrm>
            <a:off x="9189720" y="4922040"/>
            <a:ext cx="0" cy="68148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504" name="Single bubble arrow left"/>
          <p:cNvCxnSpPr/>
          <p:nvPr/>
        </p:nvCxnSpPr>
        <p:spPr>
          <a:xfrm flipH="1">
            <a:off x="7472400" y="3886200"/>
            <a:ext cx="681480" cy="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505" name="Single bubble arrow right"/>
          <p:cNvCxnSpPr/>
          <p:nvPr/>
        </p:nvCxnSpPr>
        <p:spPr>
          <a:xfrm>
            <a:off x="10225560" y="3886200"/>
            <a:ext cx="681480" cy="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506" name="Single bubble radius"/>
          <p:cNvCxnSpPr>
            <a:cxnSpLocks/>
          </p:cNvCxnSpPr>
          <p:nvPr/>
        </p:nvCxnSpPr>
        <p:spPr>
          <a:xfrm flipV="1">
            <a:off x="9189720" y="2496110"/>
            <a:ext cx="1164050" cy="1390089"/>
          </a:xfrm>
          <a:prstGeom prst="line">
            <a:avLst/>
          </a:prstGeom>
          <a:ln w="19050">
            <a:solidFill>
              <a:srgbClr val="F2F2F2"/>
            </a:solidFill>
            <a:tailEnd type="triangle" w="med" len="med"/>
          </a:ln>
        </p:spPr>
      </p:cxnSp>
      <p:pic>
        <p:nvPicPr>
          <p:cNvPr id="508" name="Single bubble xi" descr="Single bubble xi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4459" y="2552323"/>
            <a:ext cx="789017" cy="273182"/>
          </a:xfrm>
          <a:prstGeom prst="rect">
            <a:avLst/>
          </a:prstGeom>
        </p:spPr>
      </p:pic>
      <p:pic>
        <p:nvPicPr>
          <p:cNvPr id="509" name="Single bubble v0 in" descr="Single bubble v0 i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4367" y="4056200"/>
            <a:ext cx="510705" cy="161175"/>
          </a:xfrm>
          <a:prstGeom prst="rect">
            <a:avLst/>
          </a:prstGeom>
        </p:spPr>
      </p:pic>
      <p:pic>
        <p:nvPicPr>
          <p:cNvPr id="510" name="Single bubble v0 out" descr="Single bubble v0 ou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9294" y="1775920"/>
            <a:ext cx="510705" cy="161175"/>
          </a:xfrm>
          <a:prstGeom prst="rect">
            <a:avLst/>
          </a:prstGeom>
        </p:spPr>
      </p:pic>
      <p:pic>
        <p:nvPicPr>
          <p:cNvPr id="512" name="Single bubble minus" descr="Single bubble minu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0991" y="4399854"/>
            <a:ext cx="381878" cy="333124"/>
          </a:xfrm>
          <a:prstGeom prst="rect">
            <a:avLst/>
          </a:prstGeom>
        </p:spPr>
      </p:pic>
      <p:pic>
        <p:nvPicPr>
          <p:cNvPr id="513" name="Single bubble plus" descr="Single bubble plu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0211" y="4612504"/>
            <a:ext cx="393019" cy="348084"/>
          </a:xfrm>
          <a:prstGeom prst="rect">
            <a:avLst/>
          </a:prstGeom>
        </p:spPr>
      </p:pic>
      <p:pic>
        <p:nvPicPr>
          <p:cNvPr id="514" name="Single bubble junction" descr="Single bubble juncti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908359">
            <a:off x="7480406" y="2245934"/>
            <a:ext cx="1479899" cy="346528"/>
          </a:xfrm>
          <a:prstGeom prst="rect">
            <a:avLst/>
          </a:prstGeom>
        </p:spPr>
      </p:pic>
      <p:pic>
        <p:nvPicPr>
          <p:cNvPr id="515" name="Single bubble bulk" descr="Single bubble bulk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9501" y="5529154"/>
            <a:ext cx="1203440" cy="277806"/>
          </a:xfrm>
          <a:prstGeom prst="rect">
            <a:avLst/>
          </a:prstGeom>
        </p:spPr>
      </p:pic>
      <p:pic>
        <p:nvPicPr>
          <p:cNvPr id="516" name="Single bubble Tmunu" descr="Single bubble Tmunu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9440" y="1337414"/>
            <a:ext cx="2402014" cy="238506"/>
          </a:xfrm>
          <a:prstGeom prst="rect">
            <a:avLst/>
          </a:prstGeom>
        </p:spPr>
      </p:pic>
      <p:pic>
        <p:nvPicPr>
          <p:cNvPr id="517" name="!!EoS" descr="p = p(e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1954" y="1337414"/>
            <a:ext cx="768045" cy="2385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E3156A8-46E1-E013-781F-C2CF7FBF842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993" y="1833525"/>
            <a:ext cx="430744" cy="23193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1D5513C-FE09-4E2D-0933-9D04DDEFF5E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355" y="4530914"/>
            <a:ext cx="339350" cy="316164"/>
          </a:xfrm>
          <a:prstGeom prst="rect">
            <a:avLst/>
          </a:prstGeom>
        </p:spPr>
      </p:pic>
      <p:sp>
        <p:nvSpPr>
          <p:cNvPr id="701" name="Single bubble link junction-shock"/>
          <p:cNvSpPr/>
          <p:nvPr/>
        </p:nvSpPr>
        <p:spPr>
          <a:xfrm>
            <a:off x="8805712" y="2338789"/>
            <a:ext cx="211279" cy="140655"/>
          </a:xfrm>
          <a:custGeom>
            <a:avLst/>
            <a:gdLst/>
            <a:ahLst/>
            <a:cxnLst/>
            <a:rect l="0" t="0" r="r" b="b"/>
            <a:pathLst>
              <a:path w="211279" h="140655" fill="none">
                <a:moveTo>
                  <a:pt x="0" y="7240"/>
                </a:moveTo>
                <a:quadBezTo>
                  <a:pt x="152334" y="0"/>
                  <a:pt x="211279" y="140655"/>
                </a:quadBezTo>
              </a:path>
            </a:pathLst>
          </a:custGeom>
          <a:noFill/>
          <a:ln w="9525">
            <a:solidFill>
              <a:srgbClr val="F2F2F2"/>
            </a:solidFill>
            <a:prstDash val="sysDash"/>
            <a:tailEnd type="oval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2" name="Single bubble link junction-wall"/>
          <p:cNvSpPr/>
          <p:nvPr/>
        </p:nvSpPr>
        <p:spPr>
          <a:xfrm>
            <a:off x="7890352" y="3009765"/>
            <a:ext cx="411263" cy="404220"/>
          </a:xfrm>
          <a:custGeom>
            <a:avLst/>
            <a:gdLst/>
            <a:ahLst/>
            <a:cxnLst/>
            <a:rect l="0" t="0" r="r" b="b"/>
            <a:pathLst>
              <a:path w="411263" h="404220" fill="none">
                <a:moveTo>
                  <a:pt x="0" y="0"/>
                </a:moveTo>
                <a:quadBezTo>
                  <a:pt x="84365" y="325489"/>
                  <a:pt x="411263" y="404220"/>
                </a:quadBezTo>
              </a:path>
            </a:pathLst>
          </a:custGeom>
          <a:noFill/>
          <a:ln w="9525">
            <a:solidFill>
              <a:srgbClr val="F2F2F2"/>
            </a:solidFill>
            <a:prstDash val="sysDash"/>
            <a:tailEnd type="oval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4" name="Single bubble link bulk-out"/>
          <p:cNvSpPr/>
          <p:nvPr/>
        </p:nvSpPr>
        <p:spPr>
          <a:xfrm rot="1877358">
            <a:off x="7569963" y="4217332"/>
            <a:ext cx="287622" cy="1237185"/>
          </a:xfrm>
          <a:custGeom>
            <a:avLst/>
            <a:gdLst/>
            <a:ahLst/>
            <a:cxnLst/>
            <a:rect l="0" t="0" r="r" b="b"/>
            <a:pathLst>
              <a:path w="287622" h="1291894" fill="none">
                <a:moveTo>
                  <a:pt x="287622" y="1291894"/>
                </a:moveTo>
                <a:quadBezTo>
                  <a:pt x="0" y="665776"/>
                  <a:pt x="177460" y="0"/>
                </a:quadBezTo>
              </a:path>
            </a:pathLst>
          </a:custGeom>
          <a:noFill/>
          <a:ln w="9525">
            <a:solidFill>
              <a:srgbClr val="F2F2F2"/>
            </a:solidFill>
            <a:prstDash val="sysDash"/>
            <a:tailEnd type="oval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05" name="Single bubble link bulk-in"/>
          <p:cNvSpPr/>
          <p:nvPr/>
        </p:nvSpPr>
        <p:spPr>
          <a:xfrm>
            <a:off x="8402254" y="4645997"/>
            <a:ext cx="457452" cy="843155"/>
          </a:xfrm>
          <a:custGeom>
            <a:avLst/>
            <a:gdLst/>
            <a:ahLst/>
            <a:cxnLst/>
            <a:rect l="0" t="0" r="r" b="b"/>
            <a:pathLst>
              <a:path w="700135" h="1107674" fill="none">
                <a:moveTo>
                  <a:pt x="0" y="1107674"/>
                </a:moveTo>
                <a:quadBezTo>
                  <a:pt x="183916" y="448816"/>
                  <a:pt x="700135" y="0"/>
                </a:quadBezTo>
              </a:path>
            </a:pathLst>
          </a:custGeom>
          <a:noFill/>
          <a:ln w="9525">
            <a:solidFill>
              <a:srgbClr val="F2F2F2"/>
            </a:solidFill>
            <a:prstDash val="sysDash"/>
            <a:tailEnd type="oval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20" name="!!EoS ring"/>
          <p:cNvSpPr/>
          <p:nvPr/>
        </p:nvSpPr>
        <p:spPr>
          <a:xfrm>
            <a:off x="10539067" y="1265863"/>
            <a:ext cx="1013819" cy="381609"/>
          </a:xfrm>
          <a:prstGeom prst="ellipse">
            <a:avLst/>
          </a:prstGeom>
          <a:noFill/>
          <a:ln w="25400">
            <a:solidFill>
              <a:srgbClr val="E9A039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95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4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4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4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4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4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4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4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4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4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4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4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4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4/17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The bag-model</a:t>
            </a:r>
          </a:p>
        </p:txBody>
      </p:sp>
      <p:pic>
        <p:nvPicPr>
          <p:cNvPr id="803" name="Bag EoS vs N figure" descr="Energy density and speed of sound versus N: high and low branches approach the bag model as N grow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869" y="1734090"/>
            <a:ext cx="5950000" cy="3389820"/>
          </a:xfrm>
          <a:prstGeom prst="rect">
            <a:avLst/>
          </a:prstGeom>
        </p:spPr>
      </p:pic>
      <p:sp>
        <p:nvSpPr>
          <p:cNvPr id="804" name="Bag figure reference"/>
          <p:cNvSpPr txBox="1"/>
          <p:nvPr/>
        </p:nvSpPr>
        <p:spPr>
          <a:xfrm>
            <a:off x="5662879" y="5339528"/>
            <a:ext cx="595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 (2026)]</a:t>
            </a:r>
          </a:p>
        </p:txBody>
      </p:sp>
      <p:pic>
        <p:nvPicPr>
          <p:cNvPr id="3" name="!!EoS" descr="p = p(e)">
            <a:extLst>
              <a:ext uri="{FF2B5EF4-FFF2-40B4-BE49-F238E27FC236}">
                <a16:creationId xmlns:a16="http://schemas.microsoft.com/office/drawing/2014/main" id="{699E05DD-0A7B-CC4D-2621-2D763CD822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59" y="548403"/>
            <a:ext cx="1363648" cy="423463"/>
          </a:xfrm>
          <a:prstGeom prst="rect">
            <a:avLst/>
          </a:prstGeom>
        </p:spPr>
      </p:pic>
      <p:sp>
        <p:nvSpPr>
          <p:cNvPr id="6" name="Single bubble bullets">
            <a:extLst>
              <a:ext uri="{FF2B5EF4-FFF2-40B4-BE49-F238E27FC236}">
                <a16:creationId xmlns:a16="http://schemas.microsoft.com/office/drawing/2014/main" id="{7631C250-BA6E-9A01-0946-428AEDDA27DC}"/>
              </a:ext>
            </a:extLst>
          </p:cNvPr>
          <p:cNvSpPr txBox="1"/>
          <p:nvPr/>
        </p:nvSpPr>
        <p:spPr>
          <a:xfrm>
            <a:off x="548640" y="1241473"/>
            <a:ext cx="5219610" cy="24638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14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700" dirty="0">
                <a:solidFill>
                  <a:srgbClr val="F2F2F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Simple model of FOPT with radiation-type </a:t>
            </a:r>
            <a:r>
              <a:rPr lang="en-US" sz="1700" dirty="0" err="1">
                <a:solidFill>
                  <a:srgbClr val="F2F2F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eos</a:t>
            </a:r>
            <a:endParaRPr lang="en-US" sz="1700" dirty="0">
              <a:solidFill>
                <a:srgbClr val="F2F2F2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9924E0A-03B0-9646-7A1F-9D186F18A8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58" y="1903896"/>
            <a:ext cx="5329069" cy="36727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1DC0B36-E09C-AFEC-62BE-1C28B53375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87" y="3008058"/>
            <a:ext cx="4191972" cy="367272"/>
          </a:xfrm>
          <a:prstGeom prst="rect">
            <a:avLst/>
          </a:prstGeom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6F5903CF-ED27-A760-D4C0-0F57CC656478}"/>
              </a:ext>
            </a:extLst>
          </p:cNvPr>
          <p:cNvCxnSpPr/>
          <p:nvPr/>
        </p:nvCxnSpPr>
        <p:spPr>
          <a:xfrm>
            <a:off x="3307743" y="2345635"/>
            <a:ext cx="0" cy="587956"/>
          </a:xfrm>
          <a:prstGeom prst="straightConnector1">
            <a:avLst/>
          </a:prstGeom>
          <a:ln w="127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ingle bubble bullets">
            <a:extLst>
              <a:ext uri="{FF2B5EF4-FFF2-40B4-BE49-F238E27FC236}">
                <a16:creationId xmlns:a16="http://schemas.microsoft.com/office/drawing/2014/main" id="{C0ABE648-E586-E8DD-6DD4-E44B1ECE2B2A}"/>
              </a:ext>
            </a:extLst>
          </p:cNvPr>
          <p:cNvSpPr txBox="1"/>
          <p:nvPr/>
        </p:nvSpPr>
        <p:spPr>
          <a:xfrm>
            <a:off x="443269" y="3556628"/>
            <a:ext cx="5219610" cy="12380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14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700" dirty="0">
                <a:solidFill>
                  <a:srgbClr val="F2F2F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The speed of sound is constant</a:t>
            </a:r>
            <a:endParaRPr lang="en-US" sz="1700" dirty="0">
              <a:solidFill>
                <a:srgbClr val="F2F2F2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E4F59DD-7F46-6E1A-3A75-DD815B67092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114" y="4132899"/>
            <a:ext cx="1861258" cy="469664"/>
          </a:xfrm>
          <a:prstGeom prst="rect">
            <a:avLst/>
          </a:prstGeom>
        </p:spPr>
      </p:pic>
      <p:sp>
        <p:nvSpPr>
          <p:cNvPr id="21" name="Single bubble bullets">
            <a:extLst>
              <a:ext uri="{FF2B5EF4-FFF2-40B4-BE49-F238E27FC236}">
                <a16:creationId xmlns:a16="http://schemas.microsoft.com/office/drawing/2014/main" id="{8D2E0DD0-DC0C-2CCE-B715-8EFA4B5D38FA}"/>
              </a:ext>
            </a:extLst>
          </p:cNvPr>
          <p:cNvSpPr txBox="1"/>
          <p:nvPr/>
        </p:nvSpPr>
        <p:spPr>
          <a:xfrm>
            <a:off x="443269" y="4794638"/>
            <a:ext cx="5219610" cy="123801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14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700" dirty="0">
                <a:solidFill>
                  <a:srgbClr val="F2F2F2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FOPT coupled to a N&gt;&gt;1 (effectively) massless particle at the critical temperature</a:t>
            </a:r>
            <a:endParaRPr lang="en-US" sz="1700" dirty="0">
              <a:solidFill>
                <a:srgbClr val="F2F2F2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491705D-0EFE-915C-A85B-08F58A81F9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69" y="5616527"/>
            <a:ext cx="2849952" cy="36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7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4" grpId="0"/>
      <p:bldP spid="6" grpId="0" uiExpand="1" build="p"/>
      <p:bldP spid="18" grpId="0" uiExpand="1" build="p"/>
      <p:bldP spid="2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5/17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Expansion modes in the bag model</a:t>
            </a:r>
          </a:p>
        </p:txBody>
      </p:sp>
      <p:grpSp>
        <p:nvGrpSpPr>
          <p:cNvPr id="912" name="Deflagration panel"/>
          <p:cNvGrpSpPr/>
          <p:nvPr/>
        </p:nvGrpSpPr>
        <p:grpSpPr>
          <a:xfrm>
            <a:off x="646000" y="1400000"/>
            <a:ext cx="3400000" cy="4300000"/>
            <a:chOff x="646000" y="1400000"/>
            <a:chExt cx="3400000" cy="4300000"/>
          </a:xfrm>
        </p:grpSpPr>
        <p:sp>
          <p:nvSpPr>
            <p:cNvPr id="901" name="Deflagration high-energy region"/>
            <p:cNvSpPr/>
            <p:nvPr/>
          </p:nvSpPr>
          <p:spPr>
            <a:xfrm>
              <a:off x="646000" y="2300000"/>
              <a:ext cx="3400000" cy="3400000"/>
            </a:xfrm>
            <a:prstGeom prst="rect">
              <a:avLst/>
            </a:prstGeom>
            <a:solidFill>
              <a:srgbClr val="5B4A36"/>
            </a:solidFill>
            <a:ln w="19050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Deflagration fluid shell"/>
            <p:cNvSpPr/>
            <p:nvPr/>
          </p:nvSpPr>
          <p:spPr>
            <a:xfrm>
              <a:off x="1054000" y="2708000"/>
              <a:ext cx="2584000" cy="2584000"/>
            </a:xfrm>
            <a:prstGeom prst="ellipse">
              <a:avLst/>
            </a:prstGeom>
            <a:solidFill>
              <a:srgbClr val="E9A039">
                <a:alpha val="35000"/>
              </a:srgbClr>
            </a:solidFill>
            <a:ln w="12700">
              <a:solidFill>
                <a:srgbClr val="E9A039"/>
              </a:solidFill>
              <a:prstDash val="dash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Deflagration bubble"/>
            <p:cNvSpPr/>
            <p:nvPr/>
          </p:nvSpPr>
          <p:spPr>
            <a:xfrm>
              <a:off x="1428000" y="3082000"/>
              <a:ext cx="1836000" cy="1836000"/>
            </a:xfrm>
            <a:prstGeom prst="ellipse">
              <a:avLst/>
            </a:prstGeom>
            <a:solidFill>
              <a:srgbClr val="2D4A66"/>
            </a:solidFill>
            <a:ln w="28575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04" name="Deflagration arrow up"/>
            <p:cNvCxnSpPr/>
            <p:nvPr/>
          </p:nvCxnSpPr>
          <p:spPr>
            <a:xfrm flipV="1">
              <a:off x="2346000" y="253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05" name="Deflagration arrow down"/>
            <p:cNvCxnSpPr/>
            <p:nvPr/>
          </p:nvCxnSpPr>
          <p:spPr>
            <a:xfrm>
              <a:off x="2346000" y="494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06" name="Deflagration arrow left"/>
            <p:cNvCxnSpPr/>
            <p:nvPr/>
          </p:nvCxnSpPr>
          <p:spPr>
            <a:xfrm flipH="1">
              <a:off x="88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07" name="Deflagration arrow right"/>
            <p:cNvCxnSpPr/>
            <p:nvPr/>
          </p:nvCxnSpPr>
          <p:spPr>
            <a:xfrm>
              <a:off x="329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pic>
          <p:nvPicPr>
            <p:cNvPr id="908" name="Deflagration v0 out" descr="Deflagration v0 ou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5294" y="2400000"/>
              <a:ext cx="510705" cy="161175"/>
            </a:xfrm>
            <a:prstGeom prst="rect">
              <a:avLst/>
            </a:prstGeom>
          </p:spPr>
        </p:pic>
        <p:pic>
          <p:nvPicPr>
            <p:cNvPr id="909" name="Deflagration v0 in" descr="Deflagration v0 in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0647" y="3919412"/>
              <a:ext cx="510705" cy="161175"/>
            </a:xfrm>
            <a:prstGeom prst="rect">
              <a:avLst/>
            </a:prstGeom>
          </p:spPr>
        </p:pic>
        <p:sp>
          <p:nvSpPr>
            <p:cNvPr id="910" name="Deflagration label"/>
            <p:cNvSpPr txBox="1"/>
            <p:nvPr/>
          </p:nvSpPr>
          <p:spPr>
            <a:xfrm>
              <a:off x="646000" y="1400000"/>
              <a:ext cx="3400000" cy="380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2F2F2"/>
                  </a:solidFill>
                  <a:latin typeface="+mn-lt"/>
                  <a:cs typeface="+mn-cs"/>
                </a:rPr>
                <a:t>Deflagration</a:t>
              </a:r>
            </a:p>
          </p:txBody>
        </p:sp>
        <p:pic>
          <p:nvPicPr>
            <p:cNvPr id="911" name="Deflagration condition" descr="Deflagration condition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7104" y="1916495"/>
              <a:ext cx="817791" cy="253504"/>
            </a:xfrm>
            <a:prstGeom prst="rect">
              <a:avLst/>
            </a:prstGeom>
          </p:spPr>
        </p:pic>
      </p:grpSp>
      <p:grpSp>
        <p:nvGrpSpPr>
          <p:cNvPr id="925" name="Hybrid panel"/>
          <p:cNvGrpSpPr/>
          <p:nvPr/>
        </p:nvGrpSpPr>
        <p:grpSpPr>
          <a:xfrm>
            <a:off x="4396000" y="1400000"/>
            <a:ext cx="3400000" cy="4300000"/>
            <a:chOff x="4396000" y="1400000"/>
            <a:chExt cx="3400000" cy="4300000"/>
          </a:xfrm>
        </p:grpSpPr>
        <p:sp>
          <p:nvSpPr>
            <p:cNvPr id="913" name="Hybrid high-energy region"/>
            <p:cNvSpPr/>
            <p:nvPr/>
          </p:nvSpPr>
          <p:spPr>
            <a:xfrm>
              <a:off x="4396000" y="2300000"/>
              <a:ext cx="3400000" cy="3400000"/>
            </a:xfrm>
            <a:prstGeom prst="rect">
              <a:avLst/>
            </a:prstGeom>
            <a:solidFill>
              <a:srgbClr val="5B4A36"/>
            </a:solidFill>
            <a:ln w="19050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4" name="Hybrid fluid shell"/>
            <p:cNvSpPr/>
            <p:nvPr/>
          </p:nvSpPr>
          <p:spPr>
            <a:xfrm>
              <a:off x="4804000" y="2708000"/>
              <a:ext cx="2584000" cy="2584000"/>
            </a:xfrm>
            <a:prstGeom prst="ellipse">
              <a:avLst/>
            </a:prstGeom>
            <a:solidFill>
              <a:srgbClr val="E9A039">
                <a:alpha val="35000"/>
              </a:srgbClr>
            </a:solidFill>
            <a:ln w="12700">
              <a:solidFill>
                <a:srgbClr val="E9A039"/>
              </a:solidFill>
              <a:prstDash val="dash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5" name="Hybrid bubble"/>
            <p:cNvSpPr/>
            <p:nvPr/>
          </p:nvSpPr>
          <p:spPr>
            <a:xfrm>
              <a:off x="5178000" y="3082000"/>
              <a:ext cx="1836000" cy="1836000"/>
            </a:xfrm>
            <a:prstGeom prst="ellipse">
              <a:avLst/>
            </a:prstGeom>
            <a:solidFill>
              <a:srgbClr val="467BAA"/>
            </a:solidFill>
            <a:ln w="28575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6" name="Hybrid core"/>
            <p:cNvSpPr/>
            <p:nvPr/>
          </p:nvSpPr>
          <p:spPr>
            <a:xfrm>
              <a:off x="5490120" y="3394120"/>
              <a:ext cx="1211760" cy="1211760"/>
            </a:xfrm>
            <a:prstGeom prst="ellipse">
              <a:avLst/>
            </a:prstGeom>
            <a:solidFill>
              <a:srgbClr val="2D4A66"/>
            </a:solidFill>
            <a:ln w="12700">
              <a:solidFill>
                <a:srgbClr val="A9C6E3"/>
              </a:solidFill>
              <a:prstDash val="dash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17" name="Hybrid arrow up"/>
            <p:cNvCxnSpPr/>
            <p:nvPr/>
          </p:nvCxnSpPr>
          <p:spPr>
            <a:xfrm flipV="1">
              <a:off x="6096000" y="253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18" name="Hybrid arrow down"/>
            <p:cNvCxnSpPr/>
            <p:nvPr/>
          </p:nvCxnSpPr>
          <p:spPr>
            <a:xfrm>
              <a:off x="6096000" y="494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19" name="Hybrid arrow left"/>
            <p:cNvCxnSpPr/>
            <p:nvPr/>
          </p:nvCxnSpPr>
          <p:spPr>
            <a:xfrm flipH="1">
              <a:off x="463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20" name="Hybrid arrow right"/>
            <p:cNvCxnSpPr/>
            <p:nvPr/>
          </p:nvCxnSpPr>
          <p:spPr>
            <a:xfrm>
              <a:off x="704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pic>
          <p:nvPicPr>
            <p:cNvPr id="921" name="Hybrid v0 out" descr="Hybrid v0 ou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75294" y="2400000"/>
              <a:ext cx="510705" cy="161175"/>
            </a:xfrm>
            <a:prstGeom prst="rect">
              <a:avLst/>
            </a:prstGeom>
          </p:spPr>
        </p:pic>
        <p:pic>
          <p:nvPicPr>
            <p:cNvPr id="922" name="Hybrid v0 in" descr="Hybrid v0 in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40647" y="3919412"/>
              <a:ext cx="510705" cy="161175"/>
            </a:xfrm>
            <a:prstGeom prst="rect">
              <a:avLst/>
            </a:prstGeom>
          </p:spPr>
        </p:pic>
        <p:sp>
          <p:nvSpPr>
            <p:cNvPr id="923" name="Hybrid label"/>
            <p:cNvSpPr txBox="1"/>
            <p:nvPr/>
          </p:nvSpPr>
          <p:spPr>
            <a:xfrm>
              <a:off x="4396000" y="1400000"/>
              <a:ext cx="3400000" cy="380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2F2F2"/>
                  </a:solidFill>
                  <a:latin typeface="+mn-lt"/>
                  <a:cs typeface="+mn-cs"/>
                </a:rPr>
                <a:t>Hybrid</a:t>
              </a:r>
            </a:p>
          </p:txBody>
        </p:sp>
        <p:pic>
          <p:nvPicPr>
            <p:cNvPr id="924" name="Hybrid condition" descr="Hybrid condition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97271" y="1916495"/>
              <a:ext cx="1397457" cy="253504"/>
            </a:xfrm>
            <a:prstGeom prst="rect">
              <a:avLst/>
            </a:prstGeom>
          </p:spPr>
        </p:pic>
      </p:grpSp>
      <p:grpSp>
        <p:nvGrpSpPr>
          <p:cNvPr id="937" name="Detonation panel"/>
          <p:cNvGrpSpPr/>
          <p:nvPr/>
        </p:nvGrpSpPr>
        <p:grpSpPr>
          <a:xfrm>
            <a:off x="8146000" y="1400000"/>
            <a:ext cx="3400000" cy="4300000"/>
            <a:chOff x="8146000" y="1400000"/>
            <a:chExt cx="3400000" cy="4300000"/>
          </a:xfrm>
        </p:grpSpPr>
        <p:sp>
          <p:nvSpPr>
            <p:cNvPr id="926" name="Detonation high-energy region"/>
            <p:cNvSpPr/>
            <p:nvPr/>
          </p:nvSpPr>
          <p:spPr>
            <a:xfrm>
              <a:off x="8146000" y="2300000"/>
              <a:ext cx="3400000" cy="3400000"/>
            </a:xfrm>
            <a:prstGeom prst="rect">
              <a:avLst/>
            </a:prstGeom>
            <a:solidFill>
              <a:srgbClr val="5B4A36"/>
            </a:solidFill>
            <a:ln w="19050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Detonation bubble"/>
            <p:cNvSpPr/>
            <p:nvPr/>
          </p:nvSpPr>
          <p:spPr>
            <a:xfrm>
              <a:off x="8928000" y="3082000"/>
              <a:ext cx="1836000" cy="1836000"/>
            </a:xfrm>
            <a:prstGeom prst="ellipse">
              <a:avLst/>
            </a:prstGeom>
            <a:solidFill>
              <a:srgbClr val="467BAA"/>
            </a:solidFill>
            <a:ln w="28575">
              <a:solidFill>
                <a:srgbClr val="F2F2F2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Detonation core"/>
            <p:cNvSpPr/>
            <p:nvPr/>
          </p:nvSpPr>
          <p:spPr>
            <a:xfrm>
              <a:off x="9240120" y="3394120"/>
              <a:ext cx="1211760" cy="1211760"/>
            </a:xfrm>
            <a:prstGeom prst="ellipse">
              <a:avLst/>
            </a:prstGeom>
            <a:solidFill>
              <a:srgbClr val="2D4A66"/>
            </a:solidFill>
            <a:ln w="12700">
              <a:solidFill>
                <a:srgbClr val="A9C6E3"/>
              </a:solidFill>
              <a:prstDash val="dash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29" name="Detonation arrow up"/>
            <p:cNvCxnSpPr/>
            <p:nvPr/>
          </p:nvCxnSpPr>
          <p:spPr>
            <a:xfrm flipV="1">
              <a:off x="9846000" y="253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30" name="Detonation arrow down"/>
            <p:cNvCxnSpPr/>
            <p:nvPr/>
          </p:nvCxnSpPr>
          <p:spPr>
            <a:xfrm>
              <a:off x="9846000" y="4948000"/>
              <a:ext cx="0" cy="51400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31" name="Detonation arrow left"/>
            <p:cNvCxnSpPr/>
            <p:nvPr/>
          </p:nvCxnSpPr>
          <p:spPr>
            <a:xfrm flipH="1">
              <a:off x="838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932" name="Detonation arrow right"/>
            <p:cNvCxnSpPr/>
            <p:nvPr/>
          </p:nvCxnSpPr>
          <p:spPr>
            <a:xfrm>
              <a:off x="10794000" y="4000000"/>
              <a:ext cx="514000" cy="0"/>
            </a:xfrm>
            <a:prstGeom prst="line">
              <a:avLst/>
            </a:prstGeom>
            <a:ln w="28575">
              <a:solidFill>
                <a:srgbClr val="E9A039"/>
              </a:solidFill>
              <a:tailEnd type="triangle" w="med" len="med"/>
            </a:ln>
          </p:spPr>
        </p:cxnSp>
        <p:pic>
          <p:nvPicPr>
            <p:cNvPr id="933" name="Detonation v0 out" descr="Detonation v0 ou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5294" y="2400000"/>
              <a:ext cx="510705" cy="161175"/>
            </a:xfrm>
            <a:prstGeom prst="rect">
              <a:avLst/>
            </a:prstGeom>
          </p:spPr>
        </p:pic>
        <p:pic>
          <p:nvPicPr>
            <p:cNvPr id="934" name="Detonation v0 in" descr="Detonation v0 in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90647" y="3919412"/>
              <a:ext cx="510705" cy="161175"/>
            </a:xfrm>
            <a:prstGeom prst="rect">
              <a:avLst/>
            </a:prstGeom>
          </p:spPr>
        </p:pic>
        <p:sp>
          <p:nvSpPr>
            <p:cNvPr id="935" name="Detonation label"/>
            <p:cNvSpPr txBox="1"/>
            <p:nvPr/>
          </p:nvSpPr>
          <p:spPr>
            <a:xfrm>
              <a:off x="8146000" y="1400000"/>
              <a:ext cx="3400000" cy="3800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rgbClr val="F2F2F2"/>
                  </a:solidFill>
                  <a:latin typeface="+mn-lt"/>
                  <a:cs typeface="+mn-cs"/>
                </a:rPr>
                <a:t>Detonation</a:t>
              </a:r>
            </a:p>
          </p:txBody>
        </p:sp>
        <p:pic>
          <p:nvPicPr>
            <p:cNvPr id="936" name="Detonation condition" descr="Detonation condition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0562" y="1916495"/>
              <a:ext cx="850874" cy="253504"/>
            </a:xfrm>
            <a:prstGeom prst="rect">
              <a:avLst/>
            </a:prstGeom>
          </p:spPr>
        </p:pic>
      </p:grpSp>
      <p:sp>
        <p:nvSpPr>
          <p:cNvPr id="3" name="Modes reference">
            <a:extLst>
              <a:ext uri="{FF2B5EF4-FFF2-40B4-BE49-F238E27FC236}">
                <a16:creationId xmlns:a16="http://schemas.microsoft.com/office/drawing/2014/main" id="{8FE4B276-0BF5-3528-75A0-D9957C88B21F}"/>
              </a:ext>
            </a:extLst>
          </p:cNvPr>
          <p:cNvSpPr txBox="1"/>
          <p:nvPr/>
        </p:nvSpPr>
        <p:spPr>
          <a:xfrm>
            <a:off x="646000" y="700000"/>
            <a:ext cx="109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028]</a:t>
            </a:r>
          </a:p>
        </p:txBody>
      </p:sp>
    </p:spTree>
    <p:extLst>
      <p:ext uri="{BB962C8B-B14F-4D97-AF65-F5344CB8AC3E}">
        <p14:creationId xmlns:p14="http://schemas.microsoft.com/office/powerpoint/2010/main" val="4215887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6/17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Space of allowed solutions</a:t>
            </a:r>
          </a:p>
        </p:txBody>
      </p:sp>
      <p:sp>
        <p:nvSpPr>
          <p:cNvPr id="938" name="Space reference"/>
          <p:cNvSpPr txBox="1"/>
          <p:nvPr/>
        </p:nvSpPr>
        <p:spPr>
          <a:xfrm>
            <a:off x="646000" y="1150000"/>
            <a:ext cx="109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028;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1" name="Space bullets"/>
              <p:cNvSpPr txBox="1"/>
              <p:nvPr/>
            </p:nvSpPr>
            <p:spPr>
              <a:xfrm>
                <a:off x="556206" y="1761977"/>
                <a:ext cx="4800000" cy="417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spcAft>
                    <a:spcPts val="2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Solutions are continuously connected: there are solutions for 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sz="20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285750" indent="-285750">
                  <a:spcAft>
                    <a:spcPts val="2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Deflagrations and hybrids are separated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sz="20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285750" indent="-285750">
                  <a:spcAft>
                    <a:spcPts val="2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Hybrids and detonations are separated by the Jouguet condition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sz="20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sz="20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285750" indent="-285750">
                  <a:spcAft>
                    <a:spcPts val="2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As the supercooling increases (lower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), the wall velocity increases</a:t>
                </a:r>
              </a:p>
              <a:p>
                <a:pPr marL="285750" indent="-285750">
                  <a:spcAft>
                    <a:spcPts val="2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</a:rPr>
                  <a:t>How does this change for a non-conformal </a:t>
                </a:r>
                <a:r>
                  <a:rPr lang="en-US" sz="2000" dirty="0" err="1">
                    <a:solidFill>
                      <a:srgbClr val="F2F2F2"/>
                    </a:solidFill>
                  </a:rPr>
                  <a:t>EoS</a:t>
                </a:r>
                <a:r>
                  <a:rPr lang="en-US" sz="2000" dirty="0">
                    <a:solidFill>
                      <a:srgbClr val="F2F2F2"/>
                    </a:solidFill>
                  </a:rPr>
                  <a:t>?</a:t>
                </a:r>
                <a:endParaRPr lang="en-US" sz="20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</p:txBody>
          </p:sp>
        </mc:Choice>
        <mc:Fallback xmlns="">
          <p:sp>
            <p:nvSpPr>
              <p:cNvPr id="991" name="Space bulle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06" y="1761977"/>
                <a:ext cx="4800000" cy="4170000"/>
              </a:xfrm>
              <a:prstGeom prst="rect">
                <a:avLst/>
              </a:prstGeom>
              <a:blipFill>
                <a:blip r:embed="rId2"/>
                <a:stretch>
                  <a:fillRect l="-3046" t="-10380" r="-3934" b="-12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92" name="Space axes" descr="Space ax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000" y="1620000"/>
            <a:ext cx="6100000" cy="4173684"/>
          </a:xfrm>
          <a:prstGeom prst="rect">
            <a:avLst/>
          </a:prstGeom>
        </p:spPr>
      </p:pic>
      <p:pic>
        <p:nvPicPr>
          <p:cNvPr id="993" name="Space regions" descr="Space region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000" y="1620000"/>
            <a:ext cx="6100000" cy="4173684"/>
          </a:xfrm>
          <a:prstGeom prst="rect">
            <a:avLst/>
          </a:prstGeom>
        </p:spPr>
      </p:pic>
      <p:pic>
        <p:nvPicPr>
          <p:cNvPr id="994" name="Space highlight xi_w = c_s" descr="Space highlight xi_w = c_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000" y="1620000"/>
            <a:ext cx="6100000" cy="4173684"/>
          </a:xfrm>
          <a:prstGeom prst="rect">
            <a:avLst/>
          </a:prstGeom>
        </p:spPr>
      </p:pic>
      <p:pic>
        <p:nvPicPr>
          <p:cNvPr id="995" name="Space highlight Jouguet" descr="Space highlight Jougue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0000" y="1620000"/>
            <a:ext cx="6100000" cy="4173684"/>
          </a:xfrm>
          <a:prstGeom prst="rect">
            <a:avLst/>
          </a:prstGeom>
        </p:spPr>
      </p:pic>
      <p:pic>
        <p:nvPicPr>
          <p:cNvPr id="996" name="Space supercooling arrow" descr="Space supercooling arrow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0000" y="1620000"/>
            <a:ext cx="6100000" cy="417368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D82B5A-E525-3FED-3DE8-A0F90B500202}"/>
              </a:ext>
            </a:extLst>
          </p:cNvPr>
          <p:cNvSpPr txBox="1"/>
          <p:nvPr/>
        </p:nvSpPr>
        <p:spPr>
          <a:xfrm>
            <a:off x="371475" y="41862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5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4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4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7/17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“QCD-like” equations of state</a:t>
            </a:r>
          </a:p>
        </p:txBody>
      </p:sp>
      <p:sp>
        <p:nvSpPr>
          <p:cNvPr id="1120" name="QCD-like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[Bea, Mateos, JHEP 08 (2018) 034;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21" name="QCD-like plots card"/>
          <p:cNvSpPr/>
          <p:nvPr/>
        </p:nvSpPr>
        <p:spPr>
          <a:xfrm>
            <a:off x="857771" y="1430000"/>
            <a:ext cx="10476457" cy="32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1" name="Holographic EoS e(T)" descr="Holographic EoS e(T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771" y="1500000"/>
            <a:ext cx="3235859" cy="3080000"/>
          </a:xfrm>
          <a:prstGeom prst="rect">
            <a:avLst/>
          </a:prstGeom>
        </p:spPr>
      </p:pic>
      <p:pic>
        <p:nvPicPr>
          <p:cNvPr id="1102" name="Holographic EoS p(e)" descr="Holographic EoS p(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631" y="1500000"/>
            <a:ext cx="3365791" cy="3080000"/>
          </a:xfrm>
          <a:prstGeom prst="rect">
            <a:avLst/>
          </a:prstGeom>
        </p:spPr>
      </p:pic>
      <p:pic>
        <p:nvPicPr>
          <p:cNvPr id="1103" name="Holographic speed of sound" descr="Holographic speed of soun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422" y="1500000"/>
            <a:ext cx="3434806" cy="3080000"/>
          </a:xfrm>
          <a:prstGeom prst="rect">
            <a:avLst/>
          </a:prstGeom>
        </p:spPr>
      </p:pic>
      <p:sp>
        <p:nvSpPr>
          <p:cNvPr id="1119" name="QCD-like bullets"/>
          <p:cNvSpPr txBox="1"/>
          <p:nvPr/>
        </p:nvSpPr>
        <p:spPr>
          <a:xfrm>
            <a:off x="900000" y="4780000"/>
            <a:ext cx="10400000" cy="1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285750" indent="-285750">
              <a:spcAft>
                <a:spcPts val="6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Single valued in the energy density: one state per energy density</a:t>
            </a:r>
          </a:p>
          <a:p>
            <a:pPr marL="285750" indent="-285750">
              <a:spcAft>
                <a:spcPts val="6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Strong dependence of the speed of sound on the temperature</a:t>
            </a:r>
          </a:p>
          <a:p>
            <a:pPr marL="285750" indent="-285750">
              <a:spcAft>
                <a:spcPts val="6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Finite amount of supercooling and superheating</a:t>
            </a:r>
          </a:p>
        </p:txBody>
      </p:sp>
      <p:grpSp>
        <p:nvGrpSpPr>
          <p:cNvPr id="1108" name="Highlight one state per e"/>
          <p:cNvGrpSpPr/>
          <p:nvPr/>
        </p:nvGrpSpPr>
        <p:grpSpPr>
          <a:xfrm>
            <a:off x="6541732" y="1576977"/>
            <a:ext cx="1080000" cy="2602206"/>
            <a:chOff x="6541732" y="1576977"/>
            <a:chExt cx="1080000" cy="2602206"/>
          </a:xfrm>
        </p:grpSpPr>
        <p:cxnSp>
          <p:nvCxnSpPr>
            <p:cNvPr id="1105" name="Highlight e = const"/>
            <p:cNvCxnSpPr/>
            <p:nvPr/>
          </p:nvCxnSpPr>
          <p:spPr>
            <a:xfrm flipV="1">
              <a:off x="6602528" y="1576977"/>
              <a:ext cx="0" cy="2602206"/>
            </a:xfrm>
            <a:prstGeom prst="line">
              <a:avLst/>
            </a:prstGeom>
            <a:ln w="22225" cap="rnd">
              <a:solidFill>
                <a:srgbClr val="E9A039"/>
              </a:solidFill>
            </a:ln>
          </p:spPr>
        </p:cxnSp>
        <p:sp>
          <p:nvSpPr>
            <p:cNvPr id="1106" name="Highlight single state"/>
            <p:cNvSpPr/>
            <p:nvPr/>
          </p:nvSpPr>
          <p:spPr>
            <a:xfrm>
              <a:off x="6541732" y="3179523"/>
              <a:ext cx="120000" cy="120000"/>
            </a:xfrm>
            <a:prstGeom prst="ellipse">
              <a:avLst/>
            </a:prstGeom>
            <a:solidFill>
              <a:srgbClr val="E9A0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Highlight label one state"/>
            <p:cNvSpPr txBox="1"/>
            <p:nvPr/>
          </p:nvSpPr>
          <p:spPr>
            <a:xfrm>
              <a:off x="6541732" y="1759545"/>
              <a:ext cx="1080000" cy="260000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36000" tIns="18288" rIns="36000" bIns="18288" anchor="ctr">
              <a:noAutofit/>
            </a:bodyPr>
            <a:lstStyle/>
            <a:p>
              <a:pPr algn="ctr"/>
              <a:r>
                <a:rPr lang="en-US" sz="1200" i="1" dirty="0">
                  <a:solidFill>
                    <a:srgbClr val="9A5B00"/>
                  </a:solidFill>
                  <a:latin typeface="+mn-lt"/>
                </a:rPr>
                <a:t>one state</a:t>
              </a:r>
            </a:p>
          </p:txBody>
        </p:sp>
      </p:grpSp>
      <p:grpSp>
        <p:nvGrpSpPr>
          <p:cNvPr id="1111" name="Highlight speed of sound dip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10" name="Highlight cs2 region"/>
            <p:cNvSpPr/>
            <p:nvPr/>
          </p:nvSpPr>
          <p:spPr>
            <a:xfrm>
              <a:off x="8649126" y="2174932"/>
              <a:ext cx="927882" cy="1129384"/>
            </a:xfrm>
            <a:prstGeom prst="roundRect">
              <a:avLst/>
            </a:prstGeom>
            <a:noFill/>
            <a:ln w="22225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18" name="Highlight supercooling and superheating"/>
          <p:cNvGrpSpPr/>
          <p:nvPr/>
        </p:nvGrpSpPr>
        <p:grpSpPr>
          <a:xfrm>
            <a:off x="1702054" y="2618080"/>
            <a:ext cx="2522372" cy="838050"/>
            <a:chOff x="1702054" y="2618080"/>
            <a:chExt cx="2522372" cy="838050"/>
          </a:xfrm>
        </p:grpSpPr>
        <p:cxnSp>
          <p:nvCxnSpPr>
            <p:cNvPr id="1113" name="Highlight supercooling arrow"/>
            <p:cNvCxnSpPr/>
            <p:nvPr/>
          </p:nvCxnSpPr>
          <p:spPr>
            <a:xfrm flipH="1">
              <a:off x="2692770" y="2787981"/>
              <a:ext cx="224284" cy="0"/>
            </a:xfrm>
            <a:prstGeom prst="line">
              <a:avLst/>
            </a:prstGeom>
            <a:ln w="22225" cap="rnd">
              <a:solidFill>
                <a:srgbClr val="E9A039"/>
              </a:solidFill>
              <a:tailEnd type="triangle" w="med" len="med"/>
            </a:ln>
          </p:spPr>
        </p:cxnSp>
        <p:cxnSp>
          <p:nvCxnSpPr>
            <p:cNvPr id="1115" name="Highlight superheating arrow"/>
            <p:cNvCxnSpPr/>
            <p:nvPr/>
          </p:nvCxnSpPr>
          <p:spPr>
            <a:xfrm>
              <a:off x="2917054" y="3333056"/>
              <a:ext cx="270928" cy="0"/>
            </a:xfrm>
            <a:prstGeom prst="line">
              <a:avLst/>
            </a:prstGeom>
            <a:ln w="22225" cap="rnd">
              <a:solidFill>
                <a:srgbClr val="E9A039"/>
              </a:solidFill>
              <a:tailEnd type="triangle" w="med" len="med"/>
            </a:ln>
          </p:spPr>
        </p:cxnSp>
        <p:sp>
          <p:nvSpPr>
            <p:cNvPr id="1116" name="Highlight label supercooling"/>
            <p:cNvSpPr txBox="1"/>
            <p:nvPr/>
          </p:nvSpPr>
          <p:spPr>
            <a:xfrm>
              <a:off x="2964426" y="2618080"/>
              <a:ext cx="1260000" cy="260000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36000" tIns="18288" rIns="36000" bIns="18288" anchor="ctr">
              <a:noAutofit/>
            </a:bodyPr>
            <a:lstStyle/>
            <a:p>
              <a:pPr algn="ctr"/>
              <a:r>
                <a:rPr lang="en-US" sz="1100" i="1" dirty="0">
                  <a:solidFill>
                    <a:srgbClr val="9A5B00"/>
                  </a:solidFill>
                  <a:latin typeface="+mn-lt"/>
                </a:rPr>
                <a:t>supercooling</a:t>
              </a:r>
            </a:p>
          </p:txBody>
        </p:sp>
        <p:sp>
          <p:nvSpPr>
            <p:cNvPr id="1117" name="Highlight label superheating"/>
            <p:cNvSpPr txBox="1"/>
            <p:nvPr/>
          </p:nvSpPr>
          <p:spPr>
            <a:xfrm>
              <a:off x="1702054" y="3196130"/>
              <a:ext cx="1180000" cy="260000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36000" tIns="18288" rIns="36000" bIns="18288" anchor="ctr">
              <a:noAutofit/>
            </a:bodyPr>
            <a:lstStyle/>
            <a:p>
              <a:pPr algn="ctr"/>
              <a:r>
                <a:rPr lang="en-US" sz="1100" i="1" dirty="0">
                  <a:solidFill>
                    <a:srgbClr val="9A5B00"/>
                  </a:solidFill>
                  <a:latin typeface="+mn-lt"/>
                </a:rPr>
                <a:t>superheating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9482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4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4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Case label 0"/>
          <p:cNvSpPr txBox="1"/>
          <p:nvPr/>
        </p:nvSpPr>
        <p:spPr>
          <a:xfrm>
            <a:off x="7172000" y="672604"/>
            <a:ext cx="1420000" cy="30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sz="1400" dirty="0">
                <a:solidFill>
                  <a:srgbClr val="F2F2F2"/>
                </a:solidFill>
                <a:latin typeface="+mn-lt"/>
              </a:rPr>
              <a:t>Bag-model-like</a:t>
            </a:r>
          </a:p>
        </p:txBody>
      </p:sp>
      <p:sp>
        <p:nvSpPr>
          <p:cNvPr id="1106" name="Case label 1"/>
          <p:cNvSpPr txBox="1"/>
          <p:nvPr/>
        </p:nvSpPr>
        <p:spPr>
          <a:xfrm>
            <a:off x="8972000" y="672604"/>
            <a:ext cx="1420000" cy="30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sz="1400" dirty="0">
                <a:solidFill>
                  <a:srgbClr val="F2F2F2"/>
                </a:solidFill>
                <a:latin typeface="+mn-lt"/>
              </a:rPr>
              <a:t>Intermediate</a:t>
            </a:r>
          </a:p>
        </p:txBody>
      </p:sp>
      <p:sp>
        <p:nvSpPr>
          <p:cNvPr id="1108" name="Case label 2"/>
          <p:cNvSpPr txBox="1"/>
          <p:nvPr/>
        </p:nvSpPr>
        <p:spPr>
          <a:xfrm>
            <a:off x="10772000" y="672604"/>
            <a:ext cx="1420000" cy="30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sz="1400" dirty="0">
                <a:solidFill>
                  <a:srgbClr val="F2F2F2"/>
                </a:solidFill>
                <a:latin typeface="+mn-lt"/>
              </a:rPr>
              <a:t>Non-conformal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9" name="Ansatz properties"/>
              <p:cNvSpPr txBox="1"/>
              <p:nvPr/>
            </p:nvSpPr>
            <p:spPr>
              <a:xfrm>
                <a:off x="560988" y="3707937"/>
                <a:ext cx="7687469" cy="254206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2000" dirty="0">
                    <a:solidFill>
                      <a:srgbClr val="F2F2F2"/>
                    </a:solidFill>
                    <a:latin typeface="+mn-lt"/>
                    <a:cs typeface="+mn-cs"/>
                  </a:rPr>
                  <a:t>Constructed such that:</a:t>
                </a:r>
              </a:p>
              <a:p>
                <a:pPr marL="628650" lvl="1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No spinodal branch: no ideal-hydro flows</a:t>
                </a:r>
              </a:p>
              <a:p>
                <a:pPr marL="628650" lvl="1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Conformal at low/high energies: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18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8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→1/3</m:t>
                    </m:r>
                  </m:oMath>
                </a14:m>
                <a:endParaRPr lang="en-US" sz="18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628650" lvl="1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18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8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at the turning points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8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  <m:sup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p>
                    </m:sSubSup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8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  <m:sup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endParaRPr lang="en-US" sz="18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628650" lvl="1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control how fast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varies</a:t>
                </a:r>
              </a:p>
              <a:p>
                <a:pPr marL="628650" lvl="1" indent="-285750"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plays the role of the “bag constant”</a:t>
                </a:r>
              </a:p>
            </p:txBody>
          </p:sp>
        </mc:Choice>
        <mc:Fallback xmlns="">
          <p:sp>
            <p:nvSpPr>
              <p:cNvPr id="1129" name="Ansatz propertie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88" y="3707937"/>
                <a:ext cx="7687469" cy="2542062"/>
              </a:xfrm>
              <a:prstGeom prst="rect">
                <a:avLst/>
              </a:prstGeom>
              <a:blipFill>
                <a:blip r:embed="rId2"/>
                <a:stretch>
                  <a:fillRect l="-1903" t="-3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8/17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Equation of state ansatz</a:t>
            </a:r>
          </a:p>
        </p:txBody>
      </p:sp>
      <p:sp>
        <p:nvSpPr>
          <p:cNvPr id="1130" name="Ansatz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9" name="EoS ansatz card"/>
          <p:cNvSpPr/>
          <p:nvPr/>
        </p:nvSpPr>
        <p:spPr>
          <a:xfrm>
            <a:off x="8428457" y="1080000"/>
            <a:ext cx="2891542" cy="53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1" name="EoS ansatz p(e)" descr="EoS ansatz p(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457" y="1150000"/>
            <a:ext cx="2726109" cy="2560000"/>
          </a:xfrm>
          <a:prstGeom prst="rect">
            <a:avLst/>
          </a:prstGeom>
        </p:spPr>
      </p:pic>
      <p:pic>
        <p:nvPicPr>
          <p:cNvPr id="1102" name="EoS ansatz cs2(e)" descr="EoS ansatz cs2(e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8457" y="3770000"/>
            <a:ext cx="2751542" cy="2560000"/>
          </a:xfrm>
          <a:prstGeom prst="rect">
            <a:avLst/>
          </a:prstGeom>
        </p:spPr>
      </p:pic>
      <p:cxnSp>
        <p:nvCxnSpPr>
          <p:cNvPr id="1103" name="Case line 0"/>
          <p:cNvCxnSpPr/>
          <p:nvPr/>
        </p:nvCxnSpPr>
        <p:spPr>
          <a:xfrm>
            <a:off x="6812000" y="822604"/>
            <a:ext cx="300000" cy="0"/>
          </a:xfrm>
          <a:prstGeom prst="line">
            <a:avLst/>
          </a:prstGeom>
          <a:ln w="22225" cap="rnd">
            <a:solidFill>
              <a:srgbClr val="F2F2F2"/>
            </a:solidFill>
          </a:ln>
        </p:spPr>
      </p:cxnSp>
      <p:cxnSp>
        <p:nvCxnSpPr>
          <p:cNvPr id="1105" name="Case line 1"/>
          <p:cNvCxnSpPr/>
          <p:nvPr/>
        </p:nvCxnSpPr>
        <p:spPr>
          <a:xfrm>
            <a:off x="8612000" y="822604"/>
            <a:ext cx="300000" cy="0"/>
          </a:xfrm>
          <a:prstGeom prst="line">
            <a:avLst/>
          </a:prstGeom>
          <a:ln w="22225" cap="rnd">
            <a:solidFill>
              <a:srgbClr val="F2F2F2"/>
            </a:solidFill>
            <a:prstDash val="dash"/>
          </a:ln>
        </p:spPr>
      </p:cxnSp>
      <p:cxnSp>
        <p:nvCxnSpPr>
          <p:cNvPr id="1107" name="Case line 2"/>
          <p:cNvCxnSpPr/>
          <p:nvPr/>
        </p:nvCxnSpPr>
        <p:spPr>
          <a:xfrm>
            <a:off x="10412000" y="822604"/>
            <a:ext cx="300000" cy="0"/>
          </a:xfrm>
          <a:prstGeom prst="line">
            <a:avLst/>
          </a:prstGeom>
          <a:ln w="22225" cap="rnd">
            <a:solidFill>
              <a:srgbClr val="F2F2F2"/>
            </a:solidFill>
            <a:prstDash val="sysDot"/>
          </a:ln>
        </p:spPr>
      </p:cxnSp>
      <p:sp>
        <p:nvSpPr>
          <p:cNvPr id="1127" name="Ansatz intro"/>
          <p:cNvSpPr txBox="1"/>
          <p:nvPr/>
        </p:nvSpPr>
        <p:spPr>
          <a:xfrm>
            <a:off x="560988" y="1430000"/>
            <a:ext cx="7687469" cy="8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6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2000" dirty="0">
                <a:solidFill>
                  <a:srgbClr val="F2F2F2"/>
                </a:solidFill>
                <a:latin typeface="+mn-lt"/>
                <a:cs typeface="+mn-cs"/>
              </a:rPr>
              <a:t>Ansatz interpolating between QCD-like and bag-model-like (reduced) EoS</a:t>
            </a:r>
          </a:p>
        </p:txBody>
      </p:sp>
      <p:pic>
        <p:nvPicPr>
          <p:cNvPr id="1128" name="Ansatz equations" descr="Ansatz equation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88" y="2150000"/>
            <a:ext cx="3406940" cy="1277937"/>
          </a:xfrm>
          <a:prstGeom prst="rect">
            <a:avLst/>
          </a:prstGeom>
        </p:spPr>
      </p:pic>
      <p:grpSp>
        <p:nvGrpSpPr>
          <p:cNvPr id="1111" name="Highlight conformal limits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cxnSp>
          <p:nvCxnSpPr>
            <p:cNvPr id="1110" name="Highlight cs2 = 1/3"/>
            <p:cNvCxnSpPr/>
            <p:nvPr/>
          </p:nvCxnSpPr>
          <p:spPr>
            <a:xfrm>
              <a:off x="8999965" y="4545974"/>
              <a:ext cx="2200757" cy="0"/>
            </a:xfrm>
            <a:prstGeom prst="line">
              <a:avLst/>
            </a:prstGeom>
            <a:ln w="34925" cap="rnd">
              <a:solidFill>
                <a:srgbClr val="E9A039"/>
              </a:solidFill>
            </a:ln>
          </p:spPr>
        </p:cxnSp>
      </p:grpSp>
      <p:grpSp>
        <p:nvGrpSpPr>
          <p:cNvPr id="1119" name="Highlight turning points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12" name="Highlight turning point 0"/>
            <p:cNvSpPr/>
            <p:nvPr/>
          </p:nvSpPr>
          <p:spPr>
            <a:xfrm>
              <a:off x="9244646" y="3212073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Highlight turning point 1"/>
            <p:cNvSpPr/>
            <p:nvPr/>
          </p:nvSpPr>
          <p:spPr>
            <a:xfrm>
              <a:off x="9629778" y="3020451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Highlight turning point 2"/>
            <p:cNvSpPr/>
            <p:nvPr/>
          </p:nvSpPr>
          <p:spPr>
            <a:xfrm>
              <a:off x="10014911" y="2828828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Highlight turning point 3"/>
            <p:cNvSpPr/>
            <p:nvPr/>
          </p:nvSpPr>
          <p:spPr>
            <a:xfrm>
              <a:off x="9574760" y="2698525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Highlight turning point 4"/>
            <p:cNvSpPr/>
            <p:nvPr/>
          </p:nvSpPr>
          <p:spPr>
            <a:xfrm>
              <a:off x="9904873" y="2292285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Highlight turning point 5"/>
            <p:cNvSpPr/>
            <p:nvPr/>
          </p:nvSpPr>
          <p:spPr>
            <a:xfrm>
              <a:off x="10840195" y="1180875"/>
              <a:ext cx="120000" cy="120000"/>
            </a:xfrm>
            <a:prstGeom prst="ellipse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Highlight cs2 zeros"/>
            <p:cNvSpPr/>
            <p:nvPr/>
          </p:nvSpPr>
          <p:spPr>
            <a:xfrm>
              <a:off x="9231045" y="5783220"/>
              <a:ext cx="1793617" cy="224335"/>
            </a:xfrm>
            <a:prstGeom prst="roundRect">
              <a:avLst/>
            </a:prstGeom>
            <a:noFill/>
            <a:ln w="19050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" name="Highlight p1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cxnSp>
          <p:nvCxnSpPr>
            <p:cNvPr id="1122" name="Highlight p1 guide 0"/>
            <p:cNvCxnSpPr/>
            <p:nvPr/>
          </p:nvCxnSpPr>
          <p:spPr>
            <a:xfrm>
              <a:off x="9352333" y="3272073"/>
              <a:ext cx="1135220" cy="0"/>
            </a:xfrm>
            <a:prstGeom prst="line">
              <a:avLst/>
            </a:prstGeom>
            <a:ln w="12700" cap="rnd">
              <a:solidFill>
                <a:srgbClr val="E9A039"/>
              </a:solidFill>
              <a:prstDash val="dash"/>
            </a:ln>
          </p:spPr>
        </p:cxnSp>
        <p:cxnSp>
          <p:nvCxnSpPr>
            <p:cNvPr id="1123" name="Highlight p1 guide 1"/>
            <p:cNvCxnSpPr/>
            <p:nvPr/>
          </p:nvCxnSpPr>
          <p:spPr>
            <a:xfrm>
              <a:off x="9737466" y="3080451"/>
              <a:ext cx="750087" cy="0"/>
            </a:xfrm>
            <a:prstGeom prst="line">
              <a:avLst/>
            </a:prstGeom>
            <a:ln w="12700" cap="rnd">
              <a:solidFill>
                <a:srgbClr val="E9A039"/>
              </a:solidFill>
              <a:prstDash val="dash"/>
            </a:ln>
          </p:spPr>
        </p:cxnSp>
        <p:cxnSp>
          <p:nvCxnSpPr>
            <p:cNvPr id="1124" name="Highlight p1 guide 2"/>
            <p:cNvCxnSpPr/>
            <p:nvPr/>
          </p:nvCxnSpPr>
          <p:spPr>
            <a:xfrm>
              <a:off x="10122598" y="2888828"/>
              <a:ext cx="364954" cy="0"/>
            </a:xfrm>
            <a:prstGeom prst="line">
              <a:avLst/>
            </a:prstGeom>
            <a:ln w="12700" cap="rnd">
              <a:solidFill>
                <a:srgbClr val="E9A039"/>
              </a:solidFill>
              <a:prstDash val="dash"/>
            </a:ln>
          </p:spPr>
        </p:cxnSp>
        <p:cxnSp>
          <p:nvCxnSpPr>
            <p:cNvPr id="1125" name="Highlight p1 arrow"/>
            <p:cNvCxnSpPr/>
            <p:nvPr/>
          </p:nvCxnSpPr>
          <p:spPr>
            <a:xfrm flipV="1">
              <a:off x="10487553" y="2888828"/>
              <a:ext cx="0" cy="383244"/>
            </a:xfrm>
            <a:prstGeom prst="line">
              <a:avLst/>
            </a:prstGeom>
            <a:ln w="22225" cap="rnd">
              <a:solidFill>
                <a:srgbClr val="E9A039"/>
              </a:solidFill>
              <a:headEnd type="triangle" w="sm" len="sm"/>
              <a:tailEnd type="triangle" w="med" len="med"/>
            </a:ln>
          </p:spPr>
        </p:cxnSp>
      </p:grpSp>
      <p:grpSp>
        <p:nvGrpSpPr>
          <p:cNvPr id="1134" name="Spinodal sketch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32" name="Spinodal sketch curve"/>
            <p:cNvSpPr/>
            <p:nvPr/>
          </p:nvSpPr>
          <p:spPr>
            <a:xfrm>
              <a:off x="9634760" y="2758525"/>
              <a:ext cx="440151" cy="130303"/>
            </a:xfrm>
            <a:custGeom>
              <a:avLst/>
              <a:gdLst/>
              <a:ahLst/>
              <a:cxnLst/>
              <a:rect l="0" t="0" r="r" b="b"/>
              <a:pathLst>
                <a:path w="440151" h="130303" fill="none">
                  <a:moveTo>
                    <a:pt x="0" y="0"/>
                  </a:moveTo>
                  <a:cubicBezTo>
                    <a:pt x="231079" y="0"/>
                    <a:pt x="209071" y="130303"/>
                    <a:pt x="440151" y="130303"/>
                  </a:cubicBezTo>
                </a:path>
              </a:pathLst>
            </a:custGeom>
            <a:noFill/>
            <a:ln w="22225">
              <a:solidFill>
                <a:srgbClr val="E9A039"/>
              </a:solidFill>
              <a:prstDash val="sysDot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Spinodal sketch cross"/>
            <p:cNvSpPr txBox="1"/>
            <p:nvPr/>
          </p:nvSpPr>
          <p:spPr>
            <a:xfrm>
              <a:off x="9704835" y="2663677"/>
              <a:ext cx="300000" cy="320000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sz="1800" b="1" dirty="0">
                  <a:solidFill>
                    <a:srgbClr val="C0392B"/>
                  </a:solidFill>
                  <a:latin typeface="+mn-lt"/>
                </a:rPr>
                <a:t>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65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4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4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4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4" grpId="0"/>
      <p:bldP spid="1106" grpId="0"/>
      <p:bldP spid="1108" grpId="0"/>
      <p:bldP spid="1129" grpId="0" uiExpand="1" build="p"/>
      <p:bldP spid="1109" grpId="0" animBg="1"/>
      <p:bldP spid="11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9/17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Non-conformal obstructions</a:t>
            </a:r>
          </a:p>
        </p:txBody>
      </p:sp>
      <p:sp>
        <p:nvSpPr>
          <p:cNvPr id="1101" name="Obstructions single high-energy region"/>
          <p:cNvSpPr/>
          <p:nvPr/>
        </p:nvSpPr>
        <p:spPr>
          <a:xfrm>
            <a:off x="4420000" y="2120000"/>
            <a:ext cx="3400000" cy="3400000"/>
          </a:xfrm>
          <a:prstGeom prst="rect">
            <a:avLst/>
          </a:prstGeom>
          <a:solidFill>
            <a:srgbClr val="5B4A36"/>
          </a:solidFill>
          <a:ln w="19050">
            <a:solidFill>
              <a:srgbClr val="F2F2F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02" name="Obstructions Single bubble fluid shell"/>
          <p:cNvSpPr/>
          <p:nvPr/>
        </p:nvSpPr>
        <p:spPr>
          <a:xfrm>
            <a:off x="5063193" y="2755333"/>
            <a:ext cx="2151020" cy="2151020"/>
          </a:xfrm>
          <a:prstGeom prst="ellipse">
            <a:avLst/>
          </a:prstGeom>
          <a:solidFill>
            <a:srgbClr val="E9A039">
              <a:alpha val="35000"/>
            </a:srgbClr>
          </a:solidFill>
          <a:ln w="12700">
            <a:solidFill>
              <a:srgbClr val="E9A039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103" name="!!bubble 3"/>
          <p:cNvSpPr/>
          <p:nvPr/>
        </p:nvSpPr>
        <p:spPr>
          <a:xfrm>
            <a:off x="5375438" y="3067578"/>
            <a:ext cx="1526530" cy="1526530"/>
          </a:xfrm>
          <a:prstGeom prst="ellipse">
            <a:avLst/>
          </a:prstGeom>
          <a:solidFill>
            <a:srgbClr val="2D4A66"/>
          </a:solidFill>
          <a:ln w="28575">
            <a:solidFill>
              <a:srgbClr val="F2F2F2"/>
            </a:solidFill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104" name="Obstructions Single bubble heated region"/>
          <p:cNvSpPr/>
          <p:nvPr/>
        </p:nvSpPr>
        <p:spPr>
          <a:xfrm>
            <a:off x="5386820" y="3078960"/>
            <a:ext cx="1503765" cy="1503765"/>
          </a:xfrm>
          <a:prstGeom prst="ellipse">
            <a:avLst/>
          </a:prstGeom>
          <a:solidFill>
            <a:srgbClr val="467BA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5" name="Obstructions Single bubble core"/>
          <p:cNvSpPr/>
          <p:nvPr/>
        </p:nvSpPr>
        <p:spPr>
          <a:xfrm>
            <a:off x="5604418" y="3296558"/>
            <a:ext cx="1068571" cy="1068571"/>
          </a:xfrm>
          <a:prstGeom prst="ellipse">
            <a:avLst/>
          </a:prstGeom>
          <a:solidFill>
            <a:srgbClr val="2D4A66"/>
          </a:solidFill>
          <a:ln w="12700">
            <a:solidFill>
              <a:srgbClr val="A9C6E3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cxnSp>
        <p:nvCxnSpPr>
          <p:cNvPr id="1106" name="Obstructions Single bubble arrow up"/>
          <p:cNvCxnSpPr/>
          <p:nvPr/>
        </p:nvCxnSpPr>
        <p:spPr>
          <a:xfrm flipV="1">
            <a:off x="6138703" y="2527683"/>
            <a:ext cx="0" cy="51713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1107" name="Obstructions Single bubble arrow down"/>
          <p:cNvCxnSpPr/>
          <p:nvPr/>
        </p:nvCxnSpPr>
        <p:spPr>
          <a:xfrm>
            <a:off x="6138703" y="4616874"/>
            <a:ext cx="0" cy="51713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1108" name="Obstructions Single bubble arrow left"/>
          <p:cNvCxnSpPr/>
          <p:nvPr/>
        </p:nvCxnSpPr>
        <p:spPr>
          <a:xfrm flipH="1">
            <a:off x="4835543" y="3830843"/>
            <a:ext cx="517130" cy="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cxnSp>
        <p:nvCxnSpPr>
          <p:cNvPr id="1109" name="Obstructions Single bubble arrow right"/>
          <p:cNvCxnSpPr/>
          <p:nvPr/>
        </p:nvCxnSpPr>
        <p:spPr>
          <a:xfrm>
            <a:off x="6924734" y="3830843"/>
            <a:ext cx="517130" cy="0"/>
          </a:xfrm>
          <a:prstGeom prst="line">
            <a:avLst/>
          </a:prstGeom>
          <a:ln w="28575">
            <a:solidFill>
              <a:srgbClr val="E9A039"/>
            </a:solidFill>
            <a:tailEnd type="triangle" w="med" len="med"/>
          </a:ln>
        </p:spPr>
      </p:cxnSp>
      <p:sp>
        <p:nvSpPr>
          <p:cNvPr id="1112" name="Wall label"/>
          <p:cNvSpPr txBox="1"/>
          <p:nvPr/>
        </p:nvSpPr>
        <p:spPr>
          <a:xfrm>
            <a:off x="4530000" y="2210000"/>
            <a:ext cx="700000" cy="32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600" i="1" dirty="0">
                <a:solidFill>
                  <a:srgbClr val="E9A039"/>
                </a:solidFill>
                <a:latin typeface="+mn-lt"/>
                <a:cs typeface="+mn-cs"/>
              </a:rPr>
              <a:t>wall</a:t>
            </a:r>
          </a:p>
        </p:txBody>
      </p:sp>
      <p:cxnSp>
        <p:nvCxnSpPr>
          <p:cNvPr id="1113" name="Wall pointer"/>
          <p:cNvCxnSpPr>
            <a:cxnSpLocks/>
          </p:cNvCxnSpPr>
          <p:nvPr/>
        </p:nvCxnSpPr>
        <p:spPr>
          <a:xfrm>
            <a:off x="4840000" y="2490000"/>
            <a:ext cx="764418" cy="806558"/>
          </a:xfrm>
          <a:prstGeom prst="line">
            <a:avLst/>
          </a:prstGeom>
          <a:ln w="12700" cap="rnd">
            <a:solidFill>
              <a:srgbClr val="E9A039"/>
            </a:solidFill>
          </a:ln>
        </p:spPr>
      </p:cxnSp>
      <p:sp>
        <p:nvSpPr>
          <p:cNvPr id="1114" name="Rarefaction label"/>
          <p:cNvSpPr txBox="1"/>
          <p:nvPr/>
        </p:nvSpPr>
        <p:spPr>
          <a:xfrm>
            <a:off x="6010000" y="5110000"/>
            <a:ext cx="1700000" cy="32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US" sz="1600" i="1" dirty="0">
                <a:solidFill>
                  <a:srgbClr val="E9A039"/>
                </a:solidFill>
                <a:latin typeface="+mn-lt"/>
                <a:cs typeface="+mn-cs"/>
              </a:rPr>
              <a:t>rarefaction wave</a:t>
            </a:r>
          </a:p>
        </p:txBody>
      </p:sp>
      <p:cxnSp>
        <p:nvCxnSpPr>
          <p:cNvPr id="1115" name="Rarefaction pointer"/>
          <p:cNvCxnSpPr>
            <a:cxnSpLocks/>
          </p:cNvCxnSpPr>
          <p:nvPr/>
        </p:nvCxnSpPr>
        <p:spPr>
          <a:xfrm flipH="1" flipV="1">
            <a:off x="6589729" y="4289729"/>
            <a:ext cx="529528" cy="710442"/>
          </a:xfrm>
          <a:prstGeom prst="line">
            <a:avLst/>
          </a:prstGeom>
          <a:ln w="12700" cap="rnd">
            <a:solidFill>
              <a:srgbClr val="E9A039"/>
            </a:solidFill>
          </a:ln>
        </p:spPr>
      </p:cxnSp>
      <p:sp>
        <p:nvSpPr>
          <p:cNvPr id="1116" name="Wall obstructions"/>
          <p:cNvSpPr txBox="1"/>
          <p:nvPr/>
        </p:nvSpPr>
        <p:spPr>
          <a:xfrm>
            <a:off x="560988" y="1450000"/>
            <a:ext cx="3700000" cy="4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200" cap="small" dirty="0">
                <a:solidFill>
                  <a:srgbClr val="E9A039"/>
                </a:solidFill>
                <a:latin typeface="+mn-lt"/>
                <a:cs typeface="+mn-cs"/>
              </a:rPr>
              <a:t>Wall obstructions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The junction conditions at the wall cannot be solved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Local: only 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p</a:t>
            </a: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(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e</a:t>
            </a: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) and 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c</a:t>
            </a:r>
            <a:r>
              <a:rPr lang="en-US" sz="1600" i="1" baseline="-25000" dirty="0">
                <a:solidFill>
                  <a:srgbClr val="F2F2F2"/>
                </a:solidFill>
                <a:latin typeface="+mn-lt"/>
                <a:cs typeface="+mn-cs"/>
              </a:rPr>
              <a:t>s</a:t>
            </a: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(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e</a:t>
            </a: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) at the wall matter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Affect deflagrations and detonations</a:t>
            </a:r>
          </a:p>
        </p:txBody>
      </p:sp>
      <p:sp>
        <p:nvSpPr>
          <p:cNvPr id="1117" name="Flow obstructions"/>
          <p:cNvSpPr txBox="1"/>
          <p:nvPr/>
        </p:nvSpPr>
        <p:spPr>
          <a:xfrm>
            <a:off x="7979999" y="1450000"/>
            <a:ext cx="3847933" cy="43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lang="en-US" sz="2200" cap="small" dirty="0">
                <a:solidFill>
                  <a:srgbClr val="E9A039"/>
                </a:solidFill>
                <a:latin typeface="+mn-lt"/>
                <a:cs typeface="+mn-cs"/>
              </a:rPr>
              <a:t>Flow obstructions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No continuous flow can be built along the rarefaction wave</a:t>
            </a:r>
          </a:p>
          <a:p>
            <a:pPr marL="285750" indent="-285750">
              <a:lnSpc>
                <a:spcPct val="150000"/>
              </a:lnSpc>
              <a:spcAft>
                <a:spcPts val="9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Global: sensitive to how 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c</a:t>
            </a:r>
            <a:r>
              <a:rPr lang="en-US" sz="1600" i="1" baseline="-25000" dirty="0">
                <a:solidFill>
                  <a:srgbClr val="F2F2F2"/>
                </a:solidFill>
                <a:latin typeface="+mn-lt"/>
                <a:cs typeface="+mn-cs"/>
              </a:rPr>
              <a:t>s</a:t>
            </a: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 varies with </a:t>
            </a:r>
            <a:r>
              <a:rPr lang="en-US" sz="1600" i="1" dirty="0">
                <a:solidFill>
                  <a:srgbClr val="F2F2F2"/>
                </a:solidFill>
                <a:latin typeface="+mn-lt"/>
                <a:cs typeface="+mn-cs"/>
              </a:rPr>
              <a:t>e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  <a:latin typeface="+mn-lt"/>
                <a:cs typeface="+mn-cs"/>
              </a:rPr>
              <a:t>Affect hybrids and detonations</a:t>
            </a:r>
          </a:p>
          <a:p>
            <a:pPr marL="285750" indent="-285750">
              <a:lnSpc>
                <a:spcPct val="150000"/>
              </a:lnSpc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New solution: shocked-detonations</a:t>
            </a:r>
            <a:endParaRPr lang="en-US" sz="1600" dirty="0">
              <a:solidFill>
                <a:srgbClr val="F2F2F2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267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" grpId="0" build="p"/>
      <p:bldP spid="111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10/17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Wall obstructions: detonations</a:t>
            </a:r>
          </a:p>
        </p:txBody>
      </p:sp>
      <p:sp>
        <p:nvSpPr>
          <p:cNvPr id="1101" name="Detonation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2" name="Label single detonation"/>
              <p:cNvSpPr txBox="1"/>
              <p:nvPr/>
            </p:nvSpPr>
            <p:spPr>
              <a:xfrm>
                <a:off x="649249" y="1350000"/>
                <a:ext cx="270697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Single detonation</a:t>
                </a:r>
              </a:p>
            </p:txBody>
          </p:sp>
        </mc:Choice>
        <mc:Fallback xmlns="">
          <p:sp>
            <p:nvSpPr>
              <p:cNvPr id="1102" name="Label single detonation"/>
              <p:cNvSpPr txBox="1"/>
              <p:nvPr/>
            </p:nvSpPr>
            <p:spPr>
              <a:xfrm>
                <a:off x="649249" y="1350000"/>
                <a:ext cx="270697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Single detonation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3" name="Label QCD-like EoS"/>
              <p:cNvSpPr txBox="1"/>
              <p:nvPr/>
            </p:nvSpPr>
            <p:spPr>
              <a:xfrm>
                <a:off x="3646220" y="1350000"/>
                <a:ext cx="378137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Holographic model: EoS</a:t>
                </a:r>
              </a:p>
            </p:txBody>
          </p:sp>
        </mc:Choice>
        <mc:Fallback xmlns="">
          <p:sp>
            <p:nvSpPr>
              <p:cNvPr id="1103" name="Label QCD-like EoS"/>
              <p:cNvSpPr txBox="1"/>
              <p:nvPr/>
            </p:nvSpPr>
            <p:spPr>
              <a:xfrm>
                <a:off x="3646220" y="1350000"/>
                <a:ext cx="378137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Holographic model: EoS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4" name="Label finite bag EoS"/>
              <p:cNvSpPr txBox="1"/>
              <p:nvPr/>
            </p:nvSpPr>
            <p:spPr>
              <a:xfrm>
                <a:off x="3646220" y="1350000"/>
                <a:ext cx="378137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EoS, finite ranges</a:t>
                </a:r>
              </a:p>
            </p:txBody>
          </p:sp>
        </mc:Choice>
        <mc:Fallback xmlns="">
          <p:sp>
            <p:nvSpPr>
              <p:cNvPr id="1104" name="Label finite bag EoS"/>
              <p:cNvSpPr txBox="1"/>
              <p:nvPr/>
            </p:nvSpPr>
            <p:spPr>
              <a:xfrm>
                <a:off x="3646220" y="1350000"/>
                <a:ext cx="378137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EoS, finite ranges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5" name="Label holographic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Holographic model: solutions</a:t>
                </a:r>
              </a:p>
            </p:txBody>
          </p:sp>
        </mc:Choice>
        <mc:Fallback xmlns="">
          <p:sp>
            <p:nvSpPr>
              <p:cNvPr id="1105" name="Label holographic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Holographic model: solutions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6" name="Label pure bag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Pure bag model</a:t>
                </a:r>
              </a:p>
            </p:txBody>
          </p:sp>
        </mc:Choice>
        <mc:Fallback xmlns="">
          <p:sp>
            <p:nvSpPr>
              <p:cNvPr id="1106" name="Label pure bag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Pure bag model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7" name="Label finite bag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model, finite ranges</a:t>
                </a:r>
              </a:p>
            </p:txBody>
          </p:sp>
        </mc:Choice>
        <mc:Fallback xmlns="">
          <p:sp>
            <p:nvSpPr>
              <p:cNvPr id="1107" name="Label finite bag space"/>
              <p:cNvSpPr txBox="1"/>
              <p:nvPr/>
            </p:nvSpPr>
            <p:spPr>
              <a:xfrm>
                <a:off x="7717595" y="1350000"/>
                <a:ext cx="3825154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model, finite ranges</a:t>
                </a:r>
              </a:p>
            </p:txBody>
          </p:sp>
        </mc:Fallback>
      </mc:AlternateContent>
      <p:sp>
        <p:nvSpPr>
          <p:cNvPr id="1108" name="Card single detonation"/>
          <p:cNvSpPr/>
          <p:nvPr/>
        </p:nvSpPr>
        <p:spPr>
          <a:xfrm>
            <a:off x="589249" y="1700000"/>
            <a:ext cx="2826970" cy="2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9" name="Card EoS"/>
          <p:cNvSpPr/>
          <p:nvPr/>
        </p:nvSpPr>
        <p:spPr>
          <a:xfrm>
            <a:off x="3586220" y="1700000"/>
            <a:ext cx="3901374" cy="2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0" name="Card space of solutions"/>
          <p:cNvSpPr/>
          <p:nvPr/>
        </p:nvSpPr>
        <p:spPr>
          <a:xfrm>
            <a:off x="7657595" y="1700000"/>
            <a:ext cx="3945154" cy="2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1" name="Detonation enthalpy profile (paper)" descr="Detonation enthalpy profile (pape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49" y="1760000"/>
            <a:ext cx="2706970" cy="2620000"/>
          </a:xfrm>
          <a:prstGeom prst="rect">
            <a:avLst/>
          </a:prstGeom>
        </p:spPr>
      </p:pic>
      <p:pic>
        <p:nvPicPr>
          <p:cNvPr id="1112" name="Holographic p(e) (paper)" descr="Holographic p(e) (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661" y="1760000"/>
            <a:ext cx="2864493" cy="2620000"/>
          </a:xfrm>
          <a:prstGeom prst="rect">
            <a:avLst/>
          </a:prstGeom>
        </p:spPr>
      </p:pic>
      <p:pic>
        <p:nvPicPr>
          <p:cNvPr id="1113" name="Finite bag EoS (paper)" descr="Finite bag EoS (paper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220" y="1760000"/>
            <a:ext cx="3781374" cy="2620000"/>
          </a:xfrm>
          <a:prstGeom prst="rect">
            <a:avLst/>
          </a:prstGeom>
        </p:spPr>
      </p:pic>
      <p:pic>
        <p:nvPicPr>
          <p:cNvPr id="1114" name="Holographic space of solutions" descr="Holographic space of solution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561" y="1760000"/>
            <a:ext cx="3367223" cy="2620000"/>
          </a:xfrm>
          <a:prstGeom prst="rect">
            <a:avLst/>
          </a:prstGeom>
        </p:spPr>
      </p:pic>
      <p:pic>
        <p:nvPicPr>
          <p:cNvPr id="1115" name="Pure bag space of solutions" descr="Pure bag space of soluti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557" y="1760000"/>
            <a:ext cx="3829230" cy="2620000"/>
          </a:xfrm>
          <a:prstGeom prst="rect">
            <a:avLst/>
          </a:prstGeom>
        </p:spPr>
      </p:pic>
      <p:pic>
        <p:nvPicPr>
          <p:cNvPr id="1116" name="Finite bag space of solutions (paper)" descr="Finite bag space of solutions (paper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7595" y="1760000"/>
            <a:ext cx="3825154" cy="2620000"/>
          </a:xfrm>
          <a:prstGeom prst="rect">
            <a:avLst/>
          </a:prstGeom>
        </p:spPr>
      </p:pic>
      <p:grpSp>
        <p:nvGrpSpPr>
          <p:cNvPr id="1121" name="Enthalpy jump annotation"/>
          <p:cNvGrpSpPr/>
          <p:nvPr/>
        </p:nvGrpSpPr>
        <p:grpSpPr>
          <a:xfrm>
            <a:off x="2355326" y="1861051"/>
            <a:ext cx="1016486" cy="1698031"/>
            <a:chOff x="2355326" y="1861051"/>
            <a:chExt cx="1016486" cy="1698031"/>
          </a:xfrm>
        </p:grpSpPr>
        <p:sp>
          <p:nvSpPr>
            <p:cNvPr id="1117" name="w minus dot"/>
            <p:cNvSpPr/>
            <p:nvPr/>
          </p:nvSpPr>
          <p:spPr>
            <a:xfrm>
              <a:off x="2865326" y="1946051"/>
              <a:ext cx="100000" cy="100000"/>
            </a:xfrm>
            <a:prstGeom prst="ellipse">
              <a:avLst/>
            </a:prstGeom>
            <a:solidFill>
              <a:srgbClr val="E9A039"/>
            </a:solidFill>
            <a:ln w="9525">
              <a:solidFill>
                <a:srgbClr val="333333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w plus dot"/>
            <p:cNvSpPr/>
            <p:nvPr/>
          </p:nvSpPr>
          <p:spPr>
            <a:xfrm>
              <a:off x="3015109" y="3459082"/>
              <a:ext cx="100000" cy="100000"/>
            </a:xfrm>
            <a:prstGeom prst="ellipse">
              <a:avLst/>
            </a:prstGeom>
            <a:solidFill>
              <a:srgbClr val="0072B2"/>
            </a:solidFill>
            <a:ln w="9525">
              <a:solidFill>
                <a:srgbClr val="333333"/>
              </a:solidFill>
            </a:ln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9" name="w minus label"/>
                <p:cNvSpPr txBox="1"/>
                <p:nvPr/>
              </p:nvSpPr>
              <p:spPr>
                <a:xfrm>
                  <a:off x="2355326" y="1861051"/>
                  <a:ext cx="45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600" i="1" dirty="0">
                                <a:solidFill>
                                  <a:srgbClr val="9A5B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 dirty="0">
                                <a:solidFill>
                                  <a:srgbClr val="9A5B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9A5B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119" name="w minus label"/>
                <p:cNvSpPr txBox="1"/>
                <p:nvPr/>
              </p:nvSpPr>
              <p:spPr>
                <a:xfrm>
                  <a:off x="2355326" y="1861051"/>
                  <a:ext cx="45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r"/>
                  <a:r>
                    <a:rPr lang="en-US" sz="1600" i="1" dirty="0">
                      <a:solidFill>
                        <a:srgbClr val="9A5B00"/>
                      </a:solidFill>
                      <a:latin typeface="Cambria Math" panose="02040503050406030204" pitchFamily="18" charset="0"/>
                    </a:rPr>
                    <a:t>w</a:t>
                  </a:r>
                  <a:r>
                    <a:rPr lang="en-US" sz="1600" i="0" baseline="-25000" dirty="0">
                      <a:solidFill>
                        <a:srgbClr val="9A5B00"/>
                      </a:solidFill>
                      <a:latin typeface="Cambria Math" panose="02040503050406030204" pitchFamily="18" charset="0"/>
                    </a:rPr>
                    <a:t>-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0" name="w plus label"/>
                <p:cNvSpPr txBox="1"/>
                <p:nvPr/>
              </p:nvSpPr>
              <p:spPr>
                <a:xfrm>
                  <a:off x="2921812" y="3129000"/>
                  <a:ext cx="45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600" i="1" dirty="0">
                                <a:solidFill>
                                  <a:srgbClr val="0072B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 dirty="0">
                                <a:solidFill>
                                  <a:srgbClr val="0072B2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i="0" dirty="0">
                                <a:solidFill>
                                  <a:srgbClr val="0072B2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120" name="w plus label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1812" y="3129000"/>
                  <a:ext cx="450000" cy="300000"/>
                </a:xfrm>
                <a:prstGeom prst="rect">
                  <a:avLst/>
                </a:prstGeom>
                <a:blipFill>
                  <a:blip r:embed="rId8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26" name="QCD-like: no state to land on"/>
          <p:cNvGrpSpPr/>
          <p:nvPr/>
        </p:nvGrpSpPr>
        <p:grpSpPr>
          <a:xfrm>
            <a:off x="5893585" y="1828417"/>
            <a:ext cx="948794" cy="1648786"/>
            <a:chOff x="5893585" y="1828417"/>
            <a:chExt cx="948794" cy="1648786"/>
          </a:xfrm>
        </p:grpSpPr>
        <p:sp>
          <p:nvSpPr>
            <p:cNvPr id="1122" name="QCD forbidden quadrant"/>
            <p:cNvSpPr/>
            <p:nvPr/>
          </p:nvSpPr>
          <p:spPr>
            <a:xfrm>
              <a:off x="6020360" y="1828417"/>
              <a:ext cx="822019" cy="1438786"/>
            </a:xfrm>
            <a:prstGeom prst="rect">
              <a:avLst/>
            </a:prstGeom>
            <a:solidFill>
              <a:srgbClr val="E9A039">
                <a:alpha val="22000"/>
              </a:srgbClr>
            </a:solidFill>
            <a:ln w="12700">
              <a:solidFill>
                <a:srgbClr val="E9A039"/>
              </a:solidFill>
              <a:prstDash val="dash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QCD nucleation state"/>
            <p:cNvSpPr/>
            <p:nvPr/>
          </p:nvSpPr>
          <p:spPr>
            <a:xfrm>
              <a:off x="5978360" y="3225204"/>
              <a:ext cx="84000" cy="84000"/>
            </a:xfrm>
            <a:prstGeom prst="ellipse">
              <a:avLst/>
            </a:prstGeom>
            <a:solidFill>
              <a:srgbClr val="0072B2"/>
            </a:solidFill>
            <a:ln w="9525">
              <a:solidFill>
                <a:srgbClr val="333333"/>
              </a:solidFill>
            </a:ln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5" name="QCD e+ label"/>
                <p:cNvSpPr txBox="1"/>
                <p:nvPr/>
              </p:nvSpPr>
              <p:spPr>
                <a:xfrm>
                  <a:off x="5893585" y="3177203"/>
                  <a:ext cx="90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1300" i="0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  <m:r>
                          <a:rPr lang="en-US" sz="1300" i="0" dirty="0">
                            <a:solidFill>
                              <a:srgbClr val="1A1A1A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oMath>
                    </m:oMathPara>
                  </a14:m>
                  <a:endParaRPr dirty="0"/>
                </a:p>
              </p:txBody>
            </p:sp>
          </mc:Choice>
          <mc:Fallback xmlns="">
            <p:sp>
              <p:nvSpPr>
                <p:cNvPr id="1125" name="QCD e+ label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3585" y="3177203"/>
                  <a:ext cx="900000" cy="3000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3" name="QCD no states label"/>
                <p:cNvSpPr txBox="1"/>
                <p:nvPr/>
              </p:nvSpPr>
              <p:spPr>
                <a:xfrm>
                  <a:off x="6060360" y="1888417"/>
                  <a:ext cx="742019" cy="5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Autofit/>
                </a:bodyPr>
                <a:lstStyle/>
                <a:p>
                  <a:pPr algn="ctr"/>
                  <a:r>
                    <a:rPr lang="en-US" sz="1300" i="1" dirty="0">
                      <a:solidFill>
                        <a:srgbClr val="9A5B00"/>
                      </a:solidFill>
                      <a:latin typeface="+mn-lt"/>
                      <a:cs typeface="+mn-cs"/>
                    </a:rPr>
                    <a:t>no low-energy states</a:t>
                  </a:r>
                </a:p>
              </p:txBody>
            </p:sp>
          </mc:Choice>
          <mc:Fallback xmlns="">
            <p:sp>
              <p:nvSpPr>
                <p:cNvPr id="1123" name="QCD no states label"/>
                <p:cNvSpPr txBox="1"/>
                <p:nvPr/>
              </p:nvSpPr>
              <p:spPr>
                <a:xfrm>
                  <a:off x="6060360" y="1888417"/>
                  <a:ext cx="742019" cy="5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Autofit/>
                </a:bodyPr>
                <a:lstStyle/>
                <a:p>
                  <a:pPr algn="ctr"/>
                  <a:r>
                    <a:rPr lang="en-US" sz="1300" i="1" dirty="0">
                      <a:solidFill>
                        <a:srgbClr val="9A5B00"/>
                      </a:solidFill>
                      <a:latin typeface="+mn-lt"/>
                      <a:cs typeface="+mn-cs"/>
                    </a:rPr>
                    <a:t>no low-energy states</a:t>
                  </a:r>
                </a:p>
              </p:txBody>
            </p:sp>
          </mc:Fallback>
        </mc:AlternateContent>
      </p:grpSp>
      <p:grpSp>
        <p:nvGrpSpPr>
          <p:cNvPr id="1133" name="e minus approaching turning point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30" name="nucleation state"/>
            <p:cNvSpPr/>
            <p:nvPr/>
          </p:nvSpPr>
          <p:spPr>
            <a:xfrm>
              <a:off x="5040855" y="2886940"/>
              <a:ext cx="84000" cy="84000"/>
            </a:xfrm>
            <a:prstGeom prst="ellipse">
              <a:avLst/>
            </a:prstGeom>
            <a:solidFill>
              <a:srgbClr val="0072B2"/>
            </a:solidFill>
            <a:ln w="9525">
              <a:solidFill>
                <a:srgbClr val="333333"/>
              </a:solidFill>
            </a:ln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1" name="nucleation label"/>
                <p:cNvSpPr txBox="1"/>
                <p:nvPr/>
              </p:nvSpPr>
              <p:spPr>
                <a:xfrm>
                  <a:off x="5112855" y="2898940"/>
                  <a:ext cx="42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1300" i="1" dirty="0">
                                <a:solidFill>
                                  <a:srgbClr val="1A1A1A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131" name="nucleation label"/>
                <p:cNvSpPr txBox="1"/>
                <p:nvPr/>
              </p:nvSpPr>
              <p:spPr>
                <a:xfrm>
                  <a:off x="5112855" y="2898940"/>
                  <a:ext cx="420000" cy="30000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noAutofit/>
                </a:bodyPr>
                <a:lstStyle/>
                <a:p>
                  <a:pPr algn="l"/>
                  <a:r>
                    <a:rPr lang="en-US" sz="1300" i="1" dirty="0">
                      <a:solidFill>
                        <a:srgbClr val="1A1A1A"/>
                      </a:solidFill>
                      <a:latin typeface="Cambria Math" panose="02040503050406030204" pitchFamily="18" charset="0"/>
                    </a:rPr>
                    <a:t>e</a:t>
                  </a:r>
                  <a:r>
                    <a:rPr lang="en-US" sz="1300" i="1" baseline="-25000" dirty="0">
                      <a:solidFill>
                        <a:srgbClr val="1A1A1A"/>
                      </a:solidFill>
                      <a:latin typeface="Cambria Math" panose="02040503050406030204" pitchFamily="18" charset="0"/>
                    </a:rPr>
                    <a:t>N</a:t>
                  </a:r>
                </a:p>
              </p:txBody>
            </p:sp>
          </mc:Fallback>
        </mc:AlternateContent>
      </p:grpSp>
      <p:sp>
        <p:nvSpPr>
          <p:cNvPr id="1127" name="e minus (moving)"/>
          <p:cNvSpPr/>
          <p:nvPr/>
        </p:nvSpPr>
        <p:spPr>
          <a:xfrm>
            <a:off x="5174515" y="2605052"/>
            <a:ext cx="84000" cy="84000"/>
          </a:xfrm>
          <a:prstGeom prst="ellipse">
            <a:avLst/>
          </a:prstGeom>
          <a:solidFill>
            <a:srgbClr val="E9A039"/>
          </a:solidFill>
          <a:ln w="9525">
            <a:solidFill>
              <a:srgbClr val="333333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138" name="Wall obstruction glow" descr="Wall obstruction glow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7595" y="1760000"/>
            <a:ext cx="3825154" cy="2620000"/>
          </a:xfrm>
          <a:prstGeom prst="rect">
            <a:avLst/>
          </a:prstGeom>
        </p:spPr>
      </p:pic>
      <p:sp>
        <p:nvSpPr>
          <p:cNvPr id="1134" name="solution (moving)"/>
          <p:cNvSpPr/>
          <p:nvPr/>
        </p:nvSpPr>
        <p:spPr>
          <a:xfrm>
            <a:off x="10901641" y="2804772"/>
            <a:ext cx="92000" cy="92000"/>
          </a:xfrm>
          <a:prstGeom prst="ellipse">
            <a:avLst/>
          </a:prstGeom>
          <a:solidFill>
            <a:srgbClr val="0070C0"/>
          </a:solidFill>
          <a:ln w="9525">
            <a:solidFill>
              <a:srgbClr val="333333"/>
            </a:solidFill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0" name="Detonation bullets"/>
              <p:cNvSpPr txBox="1"/>
              <p:nvPr/>
            </p:nvSpPr>
            <p:spPr>
              <a:xfrm>
                <a:off x="548640" y="4663990"/>
                <a:ext cx="11070000" cy="17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3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</a:rPr>
                  <a:t>Detonation: fluid at rest ahead of a supersonic wall,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6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6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(and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6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)</a:t>
                </a:r>
              </a:p>
              <a:p>
                <a:pPr marL="285750" indent="-285750">
                  <a:spcAft>
                    <a:spcPts val="3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</a:rPr>
                  <a:t>Necessary condition: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)≥</m:t>
                    </m:r>
                    <m:r>
                      <m:rPr>
                        <m:sty m:val="p"/>
                      </m:rP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no detonations on QCD-like </a:t>
                </a:r>
                <a:r>
                  <a:rPr lang="en-US" sz="1600" dirty="0" err="1">
                    <a:solidFill>
                      <a:srgbClr val="F2F2F2"/>
                    </a:solidFill>
                  </a:rPr>
                  <a:t>eos</a:t>
                </a:r>
                <a:r>
                  <a:rPr lang="en-US" sz="1600" dirty="0">
                    <a:solidFill>
                      <a:srgbClr val="F2F2F2"/>
                    </a:solidFill>
                  </a:rPr>
                  <a:t>.</a:t>
                </a:r>
              </a:p>
              <a:p>
                <a:pPr marL="285750" indent="-285750">
                  <a:spcAft>
                    <a:spcPts val="3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</a:rPr>
                  <a:t>Finite superheating bounds the detonations</a:t>
                </a:r>
              </a:p>
              <a:p>
                <a:pPr marL="285750" indent="-285750">
                  <a:spcAft>
                    <a:spcPts val="3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</a:rPr>
                  <a:t>Approaching the wall obstruction at fixed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pushes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</a:rPr>
                  <a:t> to the low-energy turning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  <m:sup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endParaRPr lang="en-US" sz="1600" dirty="0">
                  <a:solidFill>
                    <a:srgbClr val="F2F2F2"/>
                  </a:solidFill>
                </a:endParaRPr>
              </a:p>
            </p:txBody>
          </p:sp>
        </mc:Choice>
        <mc:Fallback xmlns="">
          <p:sp>
            <p:nvSpPr>
              <p:cNvPr id="1140" name="Detonation bulle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" y="4663990"/>
                <a:ext cx="11070000" cy="1700000"/>
              </a:xfrm>
              <a:prstGeom prst="rect">
                <a:avLst/>
              </a:prstGeom>
              <a:blipFill>
                <a:blip r:embed="rId11"/>
                <a:stretch>
                  <a:fillRect l="-1046" t="-3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74460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4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4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4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4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 0.00000 L 0.00000 -0.03406 E" pathEditMode="relative" rAng="0" ptsTypes="AA">
                                      <p:cBhvr>
                                        <p:cTn id="101" dur="9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03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 0.00000 L 0.01559 -0.02778 E" pathEditMode="relative" rAng="0" ptsTypes="AA">
                                      <p:cBhvr>
                                        <p:cTn id="103" dur="9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" y="-138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 0.00000 L 0.01570 -0.02798 E" pathEditMode="relative" rAng="0" ptsTypes="AA">
                                      <p:cBhvr>
                                        <p:cTn id="105" dur="9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5" y="-13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 -0.03406 L 0.00000 -0.06244 E" pathEditMode="relative" rAng="0" ptsTypes="AA">
                                      <p:cBhvr>
                                        <p:cTn id="109" dur="9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25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59 -0.02778 L 0.02861 -0.05098 E" pathEditMode="relative" rAng="0" ptsTypes="AA">
                                      <p:cBhvr>
                                        <p:cTn id="111" dur="9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0" y="-393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70 -0.02798 L 0.02878 -0.05129 E" pathEditMode="relative" rAng="0" ptsTypes="AA">
                                      <p:cBhvr>
                                        <p:cTn id="113" dur="9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4" y="-39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 -0.06244 L 0.00000 -0.09023 E" pathEditMode="relative" rAng="0" ptsTypes="AA">
                                      <p:cBhvr>
                                        <p:cTn id="117" dur="9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1 -0.05098 L 0.04137 -0.07372 E" pathEditMode="relative" rAng="0" ptsTypes="AA">
                                      <p:cBhvr>
                                        <p:cTn id="119" dur="9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9" y="-6235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78 -0.05129 L 0.04159 -0.07412 E" pathEditMode="relative" rAng="0" ptsTypes="AA">
                                      <p:cBhvr>
                                        <p:cTn id="121" dur="9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9" y="-62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0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11/17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Wall obstructions: deflagrations</a:t>
            </a:r>
          </a:p>
        </p:txBody>
      </p:sp>
      <p:sp>
        <p:nvSpPr>
          <p:cNvPr id="1101" name="Deflagration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2" name="Deflagration card"/>
          <p:cNvSpPr/>
          <p:nvPr/>
        </p:nvSpPr>
        <p:spPr>
          <a:xfrm>
            <a:off x="7650000" y="1500000"/>
            <a:ext cx="3570000" cy="49934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3" name="Label Bag model, finite ranges"/>
              <p:cNvSpPr txBox="1"/>
              <p:nvPr/>
            </p:nvSpPr>
            <p:spPr>
              <a:xfrm>
                <a:off x="7710000" y="1120000"/>
                <a:ext cx="345000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model, finite ranges</a:t>
                </a:r>
              </a:p>
            </p:txBody>
          </p:sp>
        </mc:Choice>
        <mc:Fallback xmlns="">
          <p:sp>
            <p:nvSpPr>
              <p:cNvPr id="1103" name="Label Bag model, finite ranges"/>
              <p:cNvSpPr txBox="1"/>
              <p:nvPr/>
            </p:nvSpPr>
            <p:spPr>
              <a:xfrm>
                <a:off x="7710000" y="1120000"/>
                <a:ext cx="345000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model, finite ranges</a:t>
                </a:r>
              </a:p>
            </p:txBody>
          </p:sp>
        </mc:Fallback>
      </mc:AlternateContent>
      <p:pic>
        <p:nvPicPr>
          <p:cNvPr id="1104" name="EoS Bag model, finite ranges (paper)" descr="EoS Bag model, finite ranges (pape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000" y="1560000"/>
            <a:ext cx="3450000" cy="2390400"/>
          </a:xfrm>
          <a:prstGeom prst="rect">
            <a:avLst/>
          </a:prstGeom>
        </p:spPr>
      </p:pic>
      <p:pic>
        <p:nvPicPr>
          <p:cNvPr id="1105" name="Space of solutions Bag model, finite ranges (paper)" descr="Space of solutions Bag model, finite ranges (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000" y="4070400"/>
            <a:ext cx="3450000" cy="2363041"/>
          </a:xfrm>
          <a:prstGeom prst="rect">
            <a:avLst/>
          </a:prstGeom>
        </p:spPr>
      </p:pic>
      <p:pic>
        <p:nvPicPr>
          <p:cNvPr id="1106" name="Overlay glowC_bag" descr="Overlay glowC_ba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000" y="4070400"/>
            <a:ext cx="3450000" cy="2363041"/>
          </a:xfrm>
          <a:prstGeom prst="rect">
            <a:avLst/>
          </a:prstGeom>
        </p:spPr>
      </p:pic>
      <p:pic>
        <p:nvPicPr>
          <p:cNvPr id="1107" name="Overlay spanC_bag" descr="Overlay spanC_ba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000" y="4070400"/>
            <a:ext cx="3450000" cy="2363041"/>
          </a:xfrm>
          <a:prstGeom prst="rect">
            <a:avLst/>
          </a:prstGeom>
        </p:spPr>
      </p:pic>
      <p:sp>
        <p:nvSpPr>
          <p:cNvPr id="1108" name="Card cover"/>
          <p:cNvSpPr/>
          <p:nvPr/>
        </p:nvSpPr>
        <p:spPr>
          <a:xfrm>
            <a:off x="7656000" y="1506000"/>
            <a:ext cx="3558000" cy="49814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9" name="Label Non-conformal EoS"/>
              <p:cNvSpPr txBox="1"/>
              <p:nvPr/>
            </p:nvSpPr>
            <p:spPr>
              <a:xfrm>
                <a:off x="7710000" y="1120000"/>
                <a:ext cx="345000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Non-conformal EoS</a:t>
                </a:r>
              </a:p>
            </p:txBody>
          </p:sp>
        </mc:Choice>
        <mc:Fallback xmlns="">
          <p:sp>
            <p:nvSpPr>
              <p:cNvPr id="1109" name="Label Non-conformal EoS"/>
              <p:cNvSpPr txBox="1"/>
              <p:nvPr/>
            </p:nvSpPr>
            <p:spPr>
              <a:xfrm>
                <a:off x="7710000" y="1120000"/>
                <a:ext cx="345000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Non-conformal EoS</a:t>
                </a:r>
              </a:p>
            </p:txBody>
          </p:sp>
        </mc:Fallback>
      </mc:AlternateContent>
      <p:pic>
        <p:nvPicPr>
          <p:cNvPr id="1110" name="EoS Non-conformal EoS (paper)" descr="EoS Non-conformal EoS (paper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0000" y="1560000"/>
            <a:ext cx="3450000" cy="2342007"/>
          </a:xfrm>
          <a:prstGeom prst="rect">
            <a:avLst/>
          </a:prstGeom>
        </p:spPr>
      </p:pic>
      <p:pic>
        <p:nvPicPr>
          <p:cNvPr id="1111" name="Space of solutions Non-conformal EoS (paper)" descr="Space of solutions Non-conformal EoS (paper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0000" y="4022007"/>
            <a:ext cx="3450000" cy="2363041"/>
          </a:xfrm>
          <a:prstGeom prst="rect">
            <a:avLst/>
          </a:prstGeom>
        </p:spPr>
      </p:pic>
      <p:pic>
        <p:nvPicPr>
          <p:cNvPr id="1112" name="Overlay glowC_v1" descr="Overlay glowC_v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0000" y="4022007"/>
            <a:ext cx="3450000" cy="2363041"/>
          </a:xfrm>
          <a:prstGeom prst="rect">
            <a:avLst/>
          </a:prstGeom>
        </p:spPr>
      </p:pic>
      <p:pic>
        <p:nvPicPr>
          <p:cNvPr id="1113" name="Overlay missingC_v1" descr="Overlay missingC_v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0000" y="4022007"/>
            <a:ext cx="3450000" cy="23630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14" name="Deflagration bullets"/>
              <p:cNvSpPr txBox="1"/>
              <p:nvPr/>
            </p:nvSpPr>
            <p:spPr>
              <a:xfrm>
                <a:off x="560988" y="1100766"/>
                <a:ext cx="6639012" cy="505923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Bag model: </a:t>
                </a:r>
              </a:p>
              <a:p>
                <a:pPr marL="742950" lvl="1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Deflagrations and hybrids are continuously joined across the boundary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>
                  <a:solidFill>
                    <a:srgbClr val="F2F2F2"/>
                  </a:solidFill>
                </a:endParaRPr>
              </a:p>
              <a:p>
                <a:pPr marL="742950" lvl="1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Deflagrations span all possible energies,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0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endParaRPr lang="en-US" dirty="0">
                  <a:solidFill>
                    <a:srgbClr val="F2F2F2"/>
                  </a:solidFill>
                </a:endParaRPr>
              </a:p>
              <a:p>
                <a:pPr marL="285750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Non-conformal </a:t>
                </a:r>
                <a:r>
                  <a:rPr lang="en-US" dirty="0" err="1">
                    <a:solidFill>
                      <a:srgbClr val="F2F2F2"/>
                    </a:solidFill>
                  </a:rPr>
                  <a:t>EoS</a:t>
                </a:r>
                <a:r>
                  <a:rPr lang="en-US" dirty="0">
                    <a:solidFill>
                      <a:srgbClr val="F2F2F2"/>
                    </a:solidFill>
                  </a:rPr>
                  <a:t>:</a:t>
                </a:r>
              </a:p>
              <a:p>
                <a:pPr marL="742950" lvl="1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The boundary becomes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F2F2F2"/>
                  </a:solidFill>
                </a:endParaRPr>
              </a:p>
              <a:p>
                <a:pPr marL="742950" lvl="1" indent="-285750">
                  <a:spcAft>
                    <a:spcPts val="18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dirty="0">
                    <a:solidFill>
                      <a:srgbClr val="F2F2F2"/>
                    </a:solidFill>
                  </a:rPr>
                  <a:t>Deflagrations don’t cover the whole range of available energies</a:t>
                </a:r>
              </a:p>
            </p:txBody>
          </p:sp>
        </mc:Choice>
        <mc:Fallback xmlns="">
          <p:sp>
            <p:nvSpPr>
              <p:cNvPr id="1114" name="Deflagration bulle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88" y="1100766"/>
                <a:ext cx="6639012" cy="5059234"/>
              </a:xfrm>
              <a:prstGeom prst="rect">
                <a:avLst/>
              </a:prstGeom>
              <a:blipFill>
                <a:blip r:embed="rId10"/>
                <a:stretch>
                  <a:fillRect l="-1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2262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4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4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4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F1F9A-4DE9-76BF-6798-7F3C0C4E8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C85D24-EB38-1D05-E5D4-37DAFD12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12/17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FC966A3D-230E-5D31-38ED-C9A04A59AB8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Flow obstructions</a:t>
            </a:r>
          </a:p>
        </p:txBody>
      </p:sp>
      <p:sp>
        <p:nvSpPr>
          <p:cNvPr id="1101" name="Flow obstruction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028;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2" name="Flow bullet 1"/>
              <p:cNvSpPr txBox="1"/>
              <p:nvPr/>
            </p:nvSpPr>
            <p:spPr>
              <a:xfrm>
                <a:off x="560988" y="1250000"/>
                <a:ext cx="11000000" cy="3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Associated to rarefaction waves: detonations and hybrids</a:t>
                </a:r>
              </a:p>
            </p:txBody>
          </p:sp>
        </mc:Choice>
        <mc:Fallback xmlns="">
          <p:sp>
            <p:nvSpPr>
              <p:cNvPr id="1102" name="Flow bullet 1"/>
              <p:cNvSpPr txBox="1"/>
              <p:nvPr/>
            </p:nvSpPr>
            <p:spPr>
              <a:xfrm>
                <a:off x="560988" y="1250000"/>
                <a:ext cx="11000000" cy="3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Associated to rarefaction waves: detonations and hybrids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3" name="Flow bullet 2"/>
              <p:cNvSpPr txBox="1"/>
              <p:nvPr/>
            </p:nvSpPr>
            <p:spPr>
              <a:xfrm>
                <a:off x="560988" y="1660000"/>
                <a:ext cx="11000000" cy="3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: the rarefaction wave </a:t>
                </a:r>
                <a:r>
                  <a:rPr lang="en-US" sz="1700" dirty="0" err="1">
                    <a:solidFill>
                      <a:srgbClr val="F2F2F2"/>
                    </a:solidFill>
                    <a:latin typeface="+mn-lt"/>
                    <a:cs typeface="+mn-cs"/>
                  </a:rPr>
                  <a:t>continiously</a:t>
                </a: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joins the fluid at rest,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7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7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17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</p:txBody>
          </p:sp>
        </mc:Choice>
        <mc:Fallback xmlns="">
          <p:sp>
            <p:nvSpPr>
              <p:cNvPr id="1103" name="Flow bulle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88" y="1660000"/>
                <a:ext cx="11000000" cy="380000"/>
              </a:xfrm>
              <a:prstGeom prst="rect">
                <a:avLst/>
              </a:prstGeom>
              <a:blipFill>
                <a:blip r:embed="rId2"/>
                <a:stretch>
                  <a:fillRect l="-1109" t="-15873" b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4" name="Flow bullet 3"/>
              <p:cNvSpPr txBox="1"/>
              <p:nvPr/>
            </p:nvSpPr>
            <p:spPr>
              <a:xfrm>
                <a:off x="560988" y="2070000"/>
                <a:ext cx="11000000" cy="3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Gradients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sub>
                    </m:sSub>
                    <m:r>
                      <a:rPr lang="en-US" sz="17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can change sign along the flow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7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depends on </a:t>
                </a:r>
                <a14:m>
                  <m:oMath xmlns:m="http://schemas.openxmlformats.org/officeDocument/2006/math">
                    <m:r>
                      <a:rPr lang="en-US" sz="17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lang="en-US" sz="17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flow becomes multivalued</a:t>
                </a:r>
              </a:p>
            </p:txBody>
          </p:sp>
        </mc:Choice>
        <mc:Fallback xmlns="">
          <p:sp>
            <p:nvSpPr>
              <p:cNvPr id="1104" name="Flow bullet 3"/>
              <p:cNvSpPr txBox="1"/>
              <p:nvPr/>
            </p:nvSpPr>
            <p:spPr>
              <a:xfrm>
                <a:off x="560988" y="2070000"/>
                <a:ext cx="11000000" cy="3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Gradients </a:t>
                </a:r>
                <a:r>
                  <a:rPr lang="en-US" sz="17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∂</a:t>
                </a:r>
                <a:r>
                  <a:rPr lang="en-US" sz="17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ξ</a:t>
                </a:r>
                <a:r>
                  <a:rPr lang="en-US" sz="17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v</a:t>
                </a: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can change sign along the flow because </a:t>
                </a:r>
                <a:r>
                  <a:rPr lang="en-US" sz="17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c</a:t>
                </a:r>
                <a:r>
                  <a:rPr lang="en-US" sz="17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s</a:t>
                </a: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depends on </a:t>
                </a:r>
                <a:r>
                  <a:rPr lang="en-US" sz="17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e</a:t>
                </a: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</a:t>
                </a:r>
                <a:r>
                  <a:rPr lang="en-US" sz="17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⇒</a:t>
                </a: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flow becomes multivalued</a:t>
                </a:r>
              </a:p>
            </p:txBody>
          </p:sp>
        </mc:Fallback>
      </mc:AlternateContent>
      <p:sp>
        <p:nvSpPr>
          <p:cNvPr id="1105" name="Flow bullet 4"/>
          <p:cNvSpPr txBox="1"/>
          <p:nvPr/>
        </p:nvSpPr>
        <p:spPr>
          <a:xfrm>
            <a:off x="560988" y="2660000"/>
            <a:ext cx="64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700" dirty="0">
                <a:solidFill>
                  <a:srgbClr val="F2F2F2"/>
                </a:solidFill>
                <a:latin typeface="+mn-lt"/>
                <a:cs typeface="+mn-cs"/>
              </a:rPr>
              <a:t>They appear when the EoS has a degenerate critical point (DCP), a condition on the EoS only:</a:t>
            </a:r>
          </a:p>
        </p:txBody>
      </p:sp>
      <p:pic>
        <p:nvPicPr>
          <p:cNvPr id="1106" name="DCP condition" descr="DCP condi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17" y="2660000"/>
            <a:ext cx="2006600" cy="5945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07" name="Flow label 0"/>
              <p:cNvSpPr txBox="1"/>
              <p:nvPr/>
            </p:nvSpPr>
            <p:spPr>
              <a:xfrm>
                <a:off x="1710981" y="3480000"/>
                <a:ext cx="540934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 detonation</a:t>
                </a:r>
              </a:p>
            </p:txBody>
          </p:sp>
        </mc:Choice>
        <mc:Fallback xmlns="">
          <p:sp>
            <p:nvSpPr>
              <p:cNvPr id="1107" name="Flow label 0"/>
              <p:cNvSpPr txBox="1"/>
              <p:nvPr/>
            </p:nvSpPr>
            <p:spPr>
              <a:xfrm>
                <a:off x="1710981" y="3480000"/>
                <a:ext cx="5409340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 model detonation</a:t>
                </a:r>
              </a:p>
            </p:txBody>
          </p:sp>
        </mc:Fallback>
      </mc:AlternateContent>
      <p:sp>
        <p:nvSpPr>
          <p:cNvPr id="1108" name="Flow card 0"/>
          <p:cNvSpPr/>
          <p:nvPr/>
        </p:nvSpPr>
        <p:spPr>
          <a:xfrm>
            <a:off x="2750981" y="3880000"/>
            <a:ext cx="3329340" cy="26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9" name="Flow panel 00" descr="Flow panel 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981" y="3940000"/>
            <a:ext cx="3209340" cy="24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10" name="Flow label 1"/>
              <p:cNvSpPr txBox="1"/>
              <p:nvPr/>
            </p:nvSpPr>
            <p:spPr>
              <a:xfrm>
                <a:off x="5740322" y="3480000"/>
                <a:ext cx="4740695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Detonation beyond the DCP: not allowed</a:t>
                </a:r>
              </a:p>
            </p:txBody>
          </p:sp>
        </mc:Choice>
        <mc:Fallback xmlns="">
          <p:sp>
            <p:nvSpPr>
              <p:cNvPr id="1110" name="Flow label 1"/>
              <p:cNvSpPr txBox="1"/>
              <p:nvPr/>
            </p:nvSpPr>
            <p:spPr>
              <a:xfrm>
                <a:off x="5740322" y="3480000"/>
                <a:ext cx="4740695" cy="33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Detonation beyond the DCP: not allowed</a:t>
                </a:r>
              </a:p>
            </p:txBody>
          </p:sp>
        </mc:Fallback>
      </mc:AlternateContent>
      <p:sp>
        <p:nvSpPr>
          <p:cNvPr id="1111" name="Flow card 1"/>
          <p:cNvSpPr/>
          <p:nvPr/>
        </p:nvSpPr>
        <p:spPr>
          <a:xfrm>
            <a:off x="6780322" y="3880000"/>
            <a:ext cx="2660695" cy="26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2" name="Flow panel 10" descr="Flow panel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322" y="3940000"/>
            <a:ext cx="2540695" cy="2480000"/>
          </a:xfrm>
          <a:prstGeom prst="rect">
            <a:avLst/>
          </a:prstGeom>
        </p:spPr>
      </p:pic>
      <p:sp>
        <p:nvSpPr>
          <p:cNvPr id="1113" name="Multivalued inset highlight"/>
          <p:cNvSpPr/>
          <p:nvPr/>
        </p:nvSpPr>
        <p:spPr>
          <a:xfrm>
            <a:off x="7286058" y="4584894"/>
            <a:ext cx="1071663" cy="1052695"/>
          </a:xfrm>
          <a:prstGeom prst="roundRect">
            <a:avLst/>
          </a:prstGeom>
          <a:noFill/>
          <a:ln w="22225">
            <a:solidFill>
              <a:srgbClr val="E9A039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165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" grpId="0" build="p"/>
      <p:bldP spid="1103" grpId="0" build="p"/>
      <p:bldP spid="1104" grpId="0" build="p"/>
      <p:bldP spid="110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F1F9A-4DE9-76BF-6798-7F3C0C4E8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DC85D24-EB38-1D05-E5D4-37DAFD122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13/17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FC966A3D-230E-5D31-38ED-C9A04A59AB8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Flow obstructions</a:t>
            </a:r>
          </a:p>
        </p:txBody>
      </p:sp>
      <p:sp>
        <p:nvSpPr>
          <p:cNvPr id="1101" name="Limiting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2" name="Limiting bullet"/>
              <p:cNvSpPr txBox="1"/>
              <p:nvPr/>
            </p:nvSpPr>
            <p:spPr>
              <a:xfrm>
                <a:off x="6300988" y="1330000"/>
                <a:ext cx="4949012" cy="16032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Limiting cases give the flow obstruction lines in the space of allowed solutions</a:t>
                </a:r>
              </a:p>
            </p:txBody>
          </p:sp>
        </mc:Choice>
        <mc:Fallback xmlns="">
          <p:sp>
            <p:nvSpPr>
              <p:cNvPr id="1102" name="Limiting bullet"/>
              <p:cNvSpPr txBox="1"/>
              <p:nvPr/>
            </p:nvSpPr>
            <p:spPr>
              <a:xfrm>
                <a:off x="6300988" y="1330000"/>
                <a:ext cx="4949012" cy="16032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Limiting cases give the flow obstruction lines in the space of allowed solutions</a:t>
                </a:r>
              </a:p>
            </p:txBody>
          </p:sp>
        </mc:Fallback>
      </mc:AlternateContent>
      <p:sp>
        <p:nvSpPr>
          <p:cNvPr id="1103" name="Space card"/>
          <p:cNvSpPr/>
          <p:nvPr/>
        </p:nvSpPr>
        <p:spPr>
          <a:xfrm>
            <a:off x="6300988" y="3033253"/>
            <a:ext cx="4949012" cy="33467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4" name="Space of solutions, EoS (b) (paper)" descr="Space of solutions, EoS (b) (pape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988" y="3093253"/>
            <a:ext cx="4829012" cy="3226746"/>
          </a:xfrm>
          <a:prstGeom prst="rect">
            <a:avLst/>
          </a:prstGeom>
        </p:spPr>
      </p:pic>
      <p:pic>
        <p:nvPicPr>
          <p:cNvPr id="1105" name="Limiting line glow 0" descr="Limiting line glow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988" y="3093253"/>
            <a:ext cx="4829012" cy="3226746"/>
          </a:xfrm>
          <a:prstGeom prst="rect">
            <a:avLst/>
          </a:prstGeom>
        </p:spPr>
      </p:pic>
      <p:pic>
        <p:nvPicPr>
          <p:cNvPr id="1106" name="Limiting line glow 1" descr="Limiting line glow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988" y="3093253"/>
            <a:ext cx="4829012" cy="3226746"/>
          </a:xfrm>
          <a:prstGeom prst="rect">
            <a:avLst/>
          </a:prstGeom>
        </p:spPr>
      </p:pic>
      <p:pic>
        <p:nvPicPr>
          <p:cNvPr id="1107" name="Limiting line glow 2" descr="Limiting line glow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988" y="3093253"/>
            <a:ext cx="4829012" cy="3226746"/>
          </a:xfrm>
          <a:prstGeom prst="rect">
            <a:avLst/>
          </a:prstGeom>
        </p:spPr>
      </p:pic>
      <p:sp>
        <p:nvSpPr>
          <p:cNvPr id="1108" name="Limiting card 0"/>
          <p:cNvSpPr/>
          <p:nvPr/>
        </p:nvSpPr>
        <p:spPr>
          <a:xfrm>
            <a:off x="560988" y="1240000"/>
            <a:ext cx="2620000" cy="2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9" name="Limiting profile 0 (paper)" descr="Limiting profile 0 (paper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988" y="1300000"/>
            <a:ext cx="2500000" cy="2500000"/>
          </a:xfrm>
          <a:prstGeom prst="rect">
            <a:avLst/>
          </a:prstGeom>
        </p:spPr>
      </p:pic>
      <p:grpSp>
        <p:nvGrpSpPr>
          <p:cNvPr id="1112" name="Limiting frame 0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10" name="Limiting frame 0 outline"/>
            <p:cNvSpPr/>
            <p:nvPr/>
          </p:nvSpPr>
          <p:spPr>
            <a:xfrm>
              <a:off x="560988" y="1240000"/>
              <a:ext cx="2620000" cy="2620000"/>
            </a:xfrm>
            <a:prstGeom prst="rect">
              <a:avLst/>
            </a:prstGeom>
            <a:noFill/>
            <a:ln w="8255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Limiting frame 0 colour"/>
            <p:cNvSpPr/>
            <p:nvPr/>
          </p:nvSpPr>
          <p:spPr>
            <a:xfrm>
              <a:off x="560988" y="1240000"/>
              <a:ext cx="2620000" cy="2620000"/>
            </a:xfrm>
            <a:prstGeom prst="rect">
              <a:avLst/>
            </a:prstGeom>
            <a:noFill/>
            <a:ln w="50800">
              <a:solidFill>
                <a:srgbClr val="FFD4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13" name="Limiting card 1"/>
          <p:cNvSpPr/>
          <p:nvPr/>
        </p:nvSpPr>
        <p:spPr>
          <a:xfrm>
            <a:off x="3300988" y="1240000"/>
            <a:ext cx="2620000" cy="2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4" name="Limiting profile 1 (paper)" descr="Limiting profile 1 (paper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0988" y="1300000"/>
            <a:ext cx="2500000" cy="2500000"/>
          </a:xfrm>
          <a:prstGeom prst="rect">
            <a:avLst/>
          </a:prstGeom>
        </p:spPr>
      </p:pic>
      <p:grpSp>
        <p:nvGrpSpPr>
          <p:cNvPr id="1117" name="Limiting frame 1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15" name="Limiting frame 1 outline"/>
            <p:cNvSpPr/>
            <p:nvPr/>
          </p:nvSpPr>
          <p:spPr>
            <a:xfrm>
              <a:off x="3300988" y="1240000"/>
              <a:ext cx="2620000" cy="2620000"/>
            </a:xfrm>
            <a:prstGeom prst="rect">
              <a:avLst/>
            </a:prstGeom>
            <a:noFill/>
            <a:ln w="8255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Limiting frame 1 colour"/>
            <p:cNvSpPr/>
            <p:nvPr/>
          </p:nvSpPr>
          <p:spPr>
            <a:xfrm>
              <a:off x="3300988" y="1240000"/>
              <a:ext cx="2620000" cy="2620000"/>
            </a:xfrm>
            <a:prstGeom prst="rect">
              <a:avLst/>
            </a:prstGeom>
            <a:noFill/>
            <a:ln w="50800">
              <a:solidFill>
                <a:srgbClr val="00B4D8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18" name="Limiting card 2"/>
          <p:cNvSpPr/>
          <p:nvPr/>
        </p:nvSpPr>
        <p:spPr>
          <a:xfrm>
            <a:off x="1930988" y="4010000"/>
            <a:ext cx="2620000" cy="26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9" name="Limiting profile 2 (paper)" descr="Limiting profile 2 (paper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0988" y="4070000"/>
            <a:ext cx="2500000" cy="2500000"/>
          </a:xfrm>
          <a:prstGeom prst="rect">
            <a:avLst/>
          </a:prstGeom>
        </p:spPr>
      </p:pic>
      <p:grpSp>
        <p:nvGrpSpPr>
          <p:cNvPr id="1122" name="Limiting frame 2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20" name="Limiting frame 2 outline"/>
            <p:cNvSpPr/>
            <p:nvPr/>
          </p:nvSpPr>
          <p:spPr>
            <a:xfrm>
              <a:off x="1930988" y="4010000"/>
              <a:ext cx="2620000" cy="2620000"/>
            </a:xfrm>
            <a:prstGeom prst="rect">
              <a:avLst/>
            </a:prstGeom>
            <a:noFill/>
            <a:ln w="8255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Limiting frame 2 colour"/>
            <p:cNvSpPr/>
            <p:nvPr/>
          </p:nvSpPr>
          <p:spPr>
            <a:xfrm>
              <a:off x="1930988" y="4010000"/>
              <a:ext cx="2620000" cy="2620000"/>
            </a:xfrm>
            <a:prstGeom prst="rect">
              <a:avLst/>
            </a:prstGeom>
            <a:noFill/>
            <a:ln w="50800">
              <a:solidFill>
                <a:srgbClr val="FF5A5F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14459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14/17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New solutions: shocked detonations</a:t>
            </a:r>
          </a:p>
        </p:txBody>
      </p:sp>
      <p:sp>
        <p:nvSpPr>
          <p:cNvPr id="1101" name="Shocked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2" name="Shocked bullets"/>
              <p:cNvSpPr txBox="1"/>
              <p:nvPr/>
            </p:nvSpPr>
            <p:spPr>
              <a:xfrm>
                <a:off x="489551" y="1505607"/>
                <a:ext cx="11000000" cy="9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5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Rarefaction waves cannot be continued beyond the flow obstruction</a:t>
                </a:r>
              </a:p>
              <a:p>
                <a:pPr marL="285750" indent="-285750">
                  <a:spcAft>
                    <a:spcPts val="5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However, new solutions are found by introducing a shock inside the rarefaction wave </a:t>
                </a:r>
                <a14:m>
                  <m:oMath xmlns:m="http://schemas.openxmlformats.org/officeDocument/2006/math">
                    <m:r>
                      <a:rPr lang="en-US" sz="17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 shocked detonations</a:t>
                </a:r>
              </a:p>
            </p:txBody>
          </p:sp>
        </mc:Choice>
        <mc:Fallback xmlns="">
          <p:sp>
            <p:nvSpPr>
              <p:cNvPr id="1102" name="Shocked bullet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51" y="1505607"/>
                <a:ext cx="11000000" cy="900000"/>
              </a:xfrm>
              <a:prstGeom prst="rect">
                <a:avLst/>
              </a:prstGeom>
              <a:blipFill>
                <a:blip r:embed="rId2"/>
                <a:stretch>
                  <a:fillRect l="-1108" t="-6757" b="-7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3" name="Shocked card 0"/>
          <p:cNvSpPr/>
          <p:nvPr/>
        </p:nvSpPr>
        <p:spPr>
          <a:xfrm>
            <a:off x="560988" y="2995000"/>
            <a:ext cx="2797823" cy="2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4" name="Shocked detonation 1 (paper)" descr="Shocked detonation 1 (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88" y="3055000"/>
            <a:ext cx="2677823" cy="2620000"/>
          </a:xfrm>
          <a:prstGeom prst="rect">
            <a:avLst/>
          </a:prstGeom>
        </p:spPr>
      </p:pic>
      <p:grpSp>
        <p:nvGrpSpPr>
          <p:cNvPr id="1107" name="Shocked frame 0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05" name="Shocked frame 0 outline"/>
            <p:cNvSpPr/>
            <p:nvPr/>
          </p:nvSpPr>
          <p:spPr>
            <a:xfrm>
              <a:off x="560988" y="2995000"/>
              <a:ext cx="2797823" cy="2740000"/>
            </a:xfrm>
            <a:prstGeom prst="rect">
              <a:avLst/>
            </a:prstGeom>
            <a:noFill/>
            <a:ln w="8255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Shocked frame 0 colour"/>
            <p:cNvSpPr/>
            <p:nvPr/>
          </p:nvSpPr>
          <p:spPr>
            <a:xfrm>
              <a:off x="560988" y="2995000"/>
              <a:ext cx="2797823" cy="2740000"/>
            </a:xfrm>
            <a:prstGeom prst="rect">
              <a:avLst/>
            </a:prstGeom>
            <a:noFill/>
            <a:ln w="50800">
              <a:solidFill>
                <a:srgbClr val="FFD4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08" name="Shocked card 1"/>
          <p:cNvSpPr/>
          <p:nvPr/>
        </p:nvSpPr>
        <p:spPr>
          <a:xfrm>
            <a:off x="3508811" y="2995000"/>
            <a:ext cx="2797823" cy="2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9" name="Shocked detonation 2 (paper)" descr="Shocked detonation 2 (paper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811" y="3055000"/>
            <a:ext cx="2677823" cy="2620000"/>
          </a:xfrm>
          <a:prstGeom prst="rect">
            <a:avLst/>
          </a:prstGeom>
        </p:spPr>
      </p:pic>
      <p:grpSp>
        <p:nvGrpSpPr>
          <p:cNvPr id="1112" name="Shocked frame 1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10" name="Shocked frame 1 outline"/>
            <p:cNvSpPr/>
            <p:nvPr/>
          </p:nvSpPr>
          <p:spPr>
            <a:xfrm>
              <a:off x="3508811" y="2995000"/>
              <a:ext cx="2797823" cy="2740000"/>
            </a:xfrm>
            <a:prstGeom prst="rect">
              <a:avLst/>
            </a:prstGeom>
            <a:noFill/>
            <a:ln w="8255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Shocked frame 1 colour"/>
            <p:cNvSpPr/>
            <p:nvPr/>
          </p:nvSpPr>
          <p:spPr>
            <a:xfrm>
              <a:off x="3508811" y="2995000"/>
              <a:ext cx="2797823" cy="2740000"/>
            </a:xfrm>
            <a:prstGeom prst="rect">
              <a:avLst/>
            </a:prstGeom>
            <a:noFill/>
            <a:ln w="50800">
              <a:solidFill>
                <a:srgbClr val="E61E8C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13" name="Shocked space card"/>
          <p:cNvSpPr/>
          <p:nvPr/>
        </p:nvSpPr>
        <p:spPr>
          <a:xfrm>
            <a:off x="6656634" y="2810448"/>
            <a:ext cx="4593365" cy="31091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4" name="Space of solutions, EoS (b) (paper)" descr="Space of solutions, EoS (b) (paper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634" y="2870448"/>
            <a:ext cx="4473365" cy="2989103"/>
          </a:xfrm>
          <a:prstGeom prst="rect">
            <a:avLst/>
          </a:prstGeom>
        </p:spPr>
      </p:pic>
      <p:pic>
        <p:nvPicPr>
          <p:cNvPr id="1115" name="Shocked region 1" descr="Shocked regio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634" y="2870448"/>
            <a:ext cx="4473365" cy="2989103"/>
          </a:xfrm>
          <a:prstGeom prst="rect">
            <a:avLst/>
          </a:prstGeom>
        </p:spPr>
      </p:pic>
      <p:pic>
        <p:nvPicPr>
          <p:cNvPr id="1116" name="Shocked region 2" descr="Shocked regio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6634" y="2870448"/>
            <a:ext cx="4473365" cy="298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519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15/17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Space of solutions</a:t>
            </a:r>
          </a:p>
        </p:txBody>
      </p:sp>
      <p:sp>
        <p:nvSpPr>
          <p:cNvPr id="1101" name="Space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2" name="EoS card 0"/>
          <p:cNvSpPr/>
          <p:nvPr/>
        </p:nvSpPr>
        <p:spPr>
          <a:xfrm>
            <a:off x="650000" y="2300000"/>
            <a:ext cx="3852731" cy="27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3" name="Bag-model-like EoS (paper)" descr="Bag-model-like EoS (paper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00" y="2350000"/>
            <a:ext cx="3752731" cy="26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04" name="Bag-model-like EoS label"/>
              <p:cNvSpPr txBox="1"/>
              <p:nvPr/>
            </p:nvSpPr>
            <p:spPr>
              <a:xfrm>
                <a:off x="776365" y="1880000"/>
                <a:ext cx="3600000" cy="34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Bag-model-like EoS</a:t>
                </a:r>
              </a:p>
            </p:txBody>
          </p:sp>
        </mc:Choice>
        <mc:Fallback xmlns="">
          <p:sp>
            <p:nvSpPr>
              <p:cNvPr id="1104" name="Bag-model-like EoS label"/>
              <p:cNvSpPr txBox="1"/>
              <p:nvPr/>
            </p:nvSpPr>
            <p:spPr>
              <a:xfrm>
                <a:off x="776365" y="1880000"/>
                <a:ext cx="3600000" cy="34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Bag-model-like EoS</a:t>
                </a:r>
              </a:p>
            </p:txBody>
          </p:sp>
        </mc:Fallback>
      </mc:AlternateContent>
      <p:sp>
        <p:nvSpPr>
          <p:cNvPr id="1105" name="EoS card 1"/>
          <p:cNvSpPr/>
          <p:nvPr/>
        </p:nvSpPr>
        <p:spPr>
          <a:xfrm>
            <a:off x="7689268" y="2300000"/>
            <a:ext cx="3852731" cy="27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6" name="QCD-like EoS (paper)" descr="QCD-like EoS (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268" y="2350000"/>
            <a:ext cx="3752731" cy="26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07" name="QCD-like EoS label"/>
              <p:cNvSpPr txBox="1"/>
              <p:nvPr/>
            </p:nvSpPr>
            <p:spPr>
              <a:xfrm>
                <a:off x="7815634" y="1880000"/>
                <a:ext cx="3600000" cy="34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QCD-like EoS</a:t>
                </a:r>
              </a:p>
            </p:txBody>
          </p:sp>
        </mc:Choice>
        <mc:Fallback xmlns="">
          <p:sp>
            <p:nvSpPr>
              <p:cNvPr id="1107" name="QCD-like EoS label"/>
              <p:cNvSpPr txBox="1"/>
              <p:nvPr/>
            </p:nvSpPr>
            <p:spPr>
              <a:xfrm>
                <a:off x="7815634" y="1880000"/>
                <a:ext cx="3600000" cy="34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QCD-like EoS</a:t>
                </a:r>
              </a:p>
            </p:txBody>
          </p:sp>
        </mc:Fallback>
      </mc:AlternateContent>
      <p:cxnSp>
        <p:nvCxnSpPr>
          <p:cNvPr id="1108" name="Bag to QCD-like arrow"/>
          <p:cNvCxnSpPr/>
          <p:nvPr/>
        </p:nvCxnSpPr>
        <p:spPr>
          <a:xfrm>
            <a:off x="4752731" y="3650000"/>
            <a:ext cx="2686537" cy="0"/>
          </a:xfrm>
          <a:prstGeom prst="line">
            <a:avLst/>
          </a:prstGeom>
          <a:ln w="38100" cap="rnd">
            <a:solidFill>
              <a:srgbClr val="E9A039"/>
            </a:solidFill>
            <a:tailEnd type="triangle" w="med" len="med"/>
          </a:ln>
        </p:spPr>
      </p:cxnSp>
      <p:sp>
        <p:nvSpPr>
          <p:cNvPr id="1109" name="Space card 0"/>
          <p:cNvSpPr/>
          <p:nvPr/>
        </p:nvSpPr>
        <p:spPr>
          <a:xfrm>
            <a:off x="561000" y="1368773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0" name="Space of solutions a (paper)" descr="Space of solutions a (paper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00" y="1418773"/>
            <a:ext cx="3490000" cy="2331226"/>
          </a:xfrm>
          <a:prstGeom prst="rect">
            <a:avLst/>
          </a:prstGeom>
        </p:spPr>
      </p:pic>
      <p:sp>
        <p:nvSpPr>
          <p:cNvPr id="1111" name="Space card 1"/>
          <p:cNvSpPr/>
          <p:nvPr/>
        </p:nvSpPr>
        <p:spPr>
          <a:xfrm>
            <a:off x="4301000" y="1368773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2" name="Space of solutions b (paper)" descr="Space of solutions b (paper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000" y="1418773"/>
            <a:ext cx="3490000" cy="2331226"/>
          </a:xfrm>
          <a:prstGeom prst="rect">
            <a:avLst/>
          </a:prstGeom>
        </p:spPr>
      </p:pic>
      <p:sp>
        <p:nvSpPr>
          <p:cNvPr id="1113" name="Space card 2"/>
          <p:cNvSpPr/>
          <p:nvPr/>
        </p:nvSpPr>
        <p:spPr>
          <a:xfrm>
            <a:off x="8041000" y="1368773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4" name="Space of solutions c (paper)" descr="Space of solutions c (paper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1000" y="1418773"/>
            <a:ext cx="3490000" cy="2331226"/>
          </a:xfrm>
          <a:prstGeom prst="rect">
            <a:avLst/>
          </a:prstGeom>
        </p:spPr>
      </p:pic>
      <p:sp>
        <p:nvSpPr>
          <p:cNvPr id="1115" name="Space card 3"/>
          <p:cNvSpPr/>
          <p:nvPr/>
        </p:nvSpPr>
        <p:spPr>
          <a:xfrm>
            <a:off x="561000" y="3920000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6" name="Space of solutions d (paper)" descr="Space of solutions d (paper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000" y="3970000"/>
            <a:ext cx="3490000" cy="2331226"/>
          </a:xfrm>
          <a:prstGeom prst="rect">
            <a:avLst/>
          </a:prstGeom>
        </p:spPr>
      </p:pic>
      <p:sp>
        <p:nvSpPr>
          <p:cNvPr id="1117" name="Space card 4"/>
          <p:cNvSpPr/>
          <p:nvPr/>
        </p:nvSpPr>
        <p:spPr>
          <a:xfrm>
            <a:off x="4301000" y="3920000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8" name="Space of solutions e (paper)" descr="Space of solutions e (paper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1000" y="3970000"/>
            <a:ext cx="3490000" cy="2331226"/>
          </a:xfrm>
          <a:prstGeom prst="rect">
            <a:avLst/>
          </a:prstGeom>
        </p:spPr>
      </p:pic>
      <p:sp>
        <p:nvSpPr>
          <p:cNvPr id="1119" name="Space card 5"/>
          <p:cNvSpPr/>
          <p:nvPr/>
        </p:nvSpPr>
        <p:spPr>
          <a:xfrm>
            <a:off x="8041000" y="3920000"/>
            <a:ext cx="3590000" cy="24312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20" name="Space of solutions f (paper)" descr="Space of solutions f (paper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1000" y="3970000"/>
            <a:ext cx="3490000" cy="233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9319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4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4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4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4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4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4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74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6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86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8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98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16/17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Kinetic energy fraction</a:t>
            </a:r>
          </a:p>
        </p:txBody>
      </p:sp>
      <p:sp>
        <p:nvSpPr>
          <p:cNvPr id="1101" name="KE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2" name="KE bullet"/>
              <p:cNvSpPr txBox="1"/>
              <p:nvPr/>
            </p:nvSpPr>
            <p:spPr>
              <a:xfrm>
                <a:off x="560988" y="1250000"/>
                <a:ext cx="6200000" cy="110224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The kinetic energy fraction gives a proxy for the gravitational-wave emission:</a:t>
                </a:r>
              </a:p>
            </p:txBody>
          </p:sp>
        </mc:Choice>
        <mc:Fallback xmlns="">
          <p:sp>
            <p:nvSpPr>
              <p:cNvPr id="1102" name="KE bullet"/>
              <p:cNvSpPr txBox="1"/>
              <p:nvPr/>
            </p:nvSpPr>
            <p:spPr>
              <a:xfrm>
                <a:off x="560988" y="1250000"/>
                <a:ext cx="6200000" cy="110224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700" dirty="0">
                    <a:solidFill>
                      <a:srgbClr val="F2F2F2"/>
                    </a:solidFill>
                    <a:latin typeface="+mn-lt"/>
                    <a:cs typeface="+mn-cs"/>
                  </a:rPr>
                  <a:t>The kinetic energy fraction gives a proxy for the gravitational-wave emission:</a:t>
                </a:r>
              </a:p>
            </p:txBody>
          </p:sp>
        </mc:Fallback>
      </mc:AlternateContent>
      <p:pic>
        <p:nvPicPr>
          <p:cNvPr id="1103" name="Kinetic energy fraction formula" descr="Kinetic energy fraction formul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000" y="1250000"/>
            <a:ext cx="2376474" cy="1102245"/>
          </a:xfrm>
          <a:prstGeom prst="rect">
            <a:avLst/>
          </a:prstGeom>
        </p:spPr>
      </p:pic>
      <p:sp>
        <p:nvSpPr>
          <p:cNvPr id="1104" name="KE card 0"/>
          <p:cNvSpPr/>
          <p:nvPr/>
        </p:nvSpPr>
        <p:spPr>
          <a:xfrm>
            <a:off x="1804776" y="2552245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5" name="Kinetic energy fraction a (paper)" descr="Kinetic energy fraction a (paper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776" y="2602245"/>
            <a:ext cx="2660815" cy="1773877"/>
          </a:xfrm>
          <a:prstGeom prst="rect">
            <a:avLst/>
          </a:prstGeom>
        </p:spPr>
      </p:pic>
      <p:sp>
        <p:nvSpPr>
          <p:cNvPr id="1106" name="KE card 1"/>
          <p:cNvSpPr/>
          <p:nvPr/>
        </p:nvSpPr>
        <p:spPr>
          <a:xfrm>
            <a:off x="4715592" y="2552245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7" name="Kinetic energy fraction b (paper)" descr="Kinetic energy fraction b (paper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592" y="2602245"/>
            <a:ext cx="2660815" cy="1773877"/>
          </a:xfrm>
          <a:prstGeom prst="rect">
            <a:avLst/>
          </a:prstGeom>
        </p:spPr>
      </p:pic>
      <p:sp>
        <p:nvSpPr>
          <p:cNvPr id="1108" name="KE card 2"/>
          <p:cNvSpPr/>
          <p:nvPr/>
        </p:nvSpPr>
        <p:spPr>
          <a:xfrm>
            <a:off x="7626407" y="2552245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9" name="Kinetic energy fraction c (paper)" descr="Kinetic energy fraction c (paper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407" y="2602245"/>
            <a:ext cx="2660815" cy="1773877"/>
          </a:xfrm>
          <a:prstGeom prst="rect">
            <a:avLst/>
          </a:prstGeom>
        </p:spPr>
      </p:pic>
      <p:sp>
        <p:nvSpPr>
          <p:cNvPr id="1110" name="KE card 3"/>
          <p:cNvSpPr/>
          <p:nvPr/>
        </p:nvSpPr>
        <p:spPr>
          <a:xfrm>
            <a:off x="1804776" y="4546122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1" name="Kinetic energy fraction d (paper)" descr="Kinetic energy fraction d (paper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4776" y="4596122"/>
            <a:ext cx="2660815" cy="1773877"/>
          </a:xfrm>
          <a:prstGeom prst="rect">
            <a:avLst/>
          </a:prstGeom>
        </p:spPr>
      </p:pic>
      <p:sp>
        <p:nvSpPr>
          <p:cNvPr id="1112" name="KE card 4"/>
          <p:cNvSpPr/>
          <p:nvPr/>
        </p:nvSpPr>
        <p:spPr>
          <a:xfrm>
            <a:off x="4715592" y="4546122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3" name="Kinetic energy fraction e (paper)" descr="Kinetic energy fraction e (paper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592" y="4596122"/>
            <a:ext cx="2660815" cy="1773877"/>
          </a:xfrm>
          <a:prstGeom prst="rect">
            <a:avLst/>
          </a:prstGeom>
        </p:spPr>
      </p:pic>
      <p:sp>
        <p:nvSpPr>
          <p:cNvPr id="1114" name="KE card 5"/>
          <p:cNvSpPr/>
          <p:nvPr/>
        </p:nvSpPr>
        <p:spPr>
          <a:xfrm>
            <a:off x="7626407" y="4546122"/>
            <a:ext cx="2760815" cy="18738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15" name="Kinetic energy fraction f (paper)" descr="Kinetic energy fraction f (paper)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6407" y="4596122"/>
            <a:ext cx="2660815" cy="177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882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17/17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Conclusions</a:t>
            </a:r>
          </a:p>
        </p:txBody>
      </p:sp>
      <p:sp>
        <p:nvSpPr>
          <p:cNvPr id="1101" name="Conclusions bullets"/>
          <p:cNvSpPr txBox="1"/>
          <p:nvPr/>
        </p:nvSpPr>
        <p:spPr>
          <a:xfrm>
            <a:off x="560988" y="1250000"/>
            <a:ext cx="11000000" cy="26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700"/>
              </a:spcBef>
              <a:spcAft>
                <a:spcPts val="5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We have studied self-similar bubble solutions in FOPTs with a non-conformal EoS</a:t>
            </a:r>
          </a:p>
          <a:p>
            <a:pPr marL="285750" indent="-285750">
              <a:lnSpc>
                <a:spcPct val="150000"/>
              </a:lnSpc>
              <a:spcBef>
                <a:spcPts val="700"/>
              </a:spcBef>
              <a:spcAft>
                <a:spcPts val="5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Hydrodynamics alone constrains the bubble wall velocity: non-conformal effects rule out entire families of solutions</a:t>
            </a:r>
          </a:p>
          <a:p>
            <a:pPr marL="628650" lvl="1" indent="-2857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Wall and flow obstructions open gaps in the allowed wall velocities ⇒ no detonations in QCD-like </a:t>
            </a:r>
            <a:r>
              <a:rPr lang="en-US" sz="1600" dirty="0" err="1">
                <a:solidFill>
                  <a:srgbClr val="F2F2F2"/>
                </a:solidFill>
              </a:rPr>
              <a:t>EoS</a:t>
            </a:r>
            <a:r>
              <a:rPr lang="en-US" sz="1600" dirty="0">
                <a:solidFill>
                  <a:srgbClr val="F2F2F2"/>
                </a:solidFill>
              </a:rPr>
              <a:t>.</a:t>
            </a:r>
          </a:p>
          <a:p>
            <a:pPr marL="628650" lvl="1" indent="-2857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New solutions avoiding the obstructions: shocked detonations</a:t>
            </a:r>
          </a:p>
          <a:p>
            <a:pPr marL="285750" indent="-285750">
              <a:lnSpc>
                <a:spcPct val="150000"/>
              </a:lnSpc>
              <a:spcBef>
                <a:spcPts val="700"/>
              </a:spcBef>
              <a:spcAft>
                <a:spcPts val="50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600" dirty="0">
                <a:solidFill>
                  <a:srgbClr val="F2F2F2"/>
                </a:solidFill>
              </a:rPr>
              <a:t>This impacts the kinetic energy fraction, strongly suppressing the gravitational-wave emission</a:t>
            </a:r>
          </a:p>
        </p:txBody>
      </p:sp>
      <p:sp>
        <p:nvSpPr>
          <p:cNvPr id="1103" name="Future work card"/>
          <p:cNvSpPr/>
          <p:nvPr/>
        </p:nvSpPr>
        <p:spPr>
          <a:xfrm>
            <a:off x="560988" y="4050000"/>
            <a:ext cx="10279012" cy="2050000"/>
          </a:xfrm>
          <a:prstGeom prst="roundRect">
            <a:avLst>
              <a:gd name="adj" fmla="val 8000"/>
            </a:avLst>
          </a:prstGeom>
          <a:solidFill>
            <a:srgbClr val="3E4247"/>
          </a:solidFill>
          <a:ln w="19050">
            <a:solidFill>
              <a:srgbClr val="7A7A7A"/>
            </a:solidFill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4" name="Future work text"/>
              <p:cNvSpPr txBox="1"/>
              <p:nvPr/>
            </p:nvSpPr>
            <p:spPr>
              <a:xfrm>
                <a:off x="810988" y="4200000"/>
                <a:ext cx="9829012" cy="18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>
                  <a:spcAft>
                    <a:spcPts val="600"/>
                  </a:spcAft>
                  <a:buNone/>
                </a:pPr>
                <a:r>
                  <a:rPr lang="en-US" sz="2000" cap="small" dirty="0">
                    <a:solidFill>
                      <a:srgbClr val="E9A039"/>
                    </a:solidFill>
                    <a:latin typeface="+mn-lt"/>
                    <a:cs typeface="+mn-cs"/>
                  </a:rPr>
                  <a:t>Future work</a:t>
                </a:r>
              </a:p>
              <a:p>
                <a:pPr marL="285750" indent="-285750">
                  <a:spcBef>
                    <a:spcPts val="200"/>
                  </a:spcBef>
                  <a:spcAft>
                    <a:spcPts val="2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Dynamics of the transition: cosmic separation of phases</a:t>
                </a:r>
                <a:br>
                  <a:rPr lang="en-US" sz="1400" dirty="0"/>
                </a:br>
                <a:r>
                  <a:rPr lang="en-US" sz="1400" dirty="0">
                    <a:solidFill>
                      <a:srgbClr val="BFBFBF"/>
                    </a:solidFill>
                    <a:latin typeface="+mn-lt"/>
                    <a:cs typeface="+mn-cs"/>
                  </a:rPr>
                  <a:t>[Aurrekoetxea, Bea, Luna, Mateos, Sanchez-Garitaonandia, </a:t>
                </a:r>
                <a:r>
                  <a:rPr lang="en-US" sz="1400" b="1" dirty="0">
                    <a:solidFill>
                      <a:srgbClr val="BFBFBF"/>
                    </a:solidFill>
                    <a:latin typeface="+mn-lt"/>
                    <a:cs typeface="+mn-cs"/>
                  </a:rPr>
                  <a:t>PTA</a:t>
                </a:r>
                <a:r>
                  <a:rPr lang="en-US" sz="1400" dirty="0">
                    <a:solidFill>
                      <a:srgbClr val="BFBFBF"/>
                    </a:solidFill>
                    <a:latin typeface="+mn-lt"/>
                    <a:cs typeface="+mn-cs"/>
                  </a:rPr>
                  <a:t>, van de Vis, in progress]</a:t>
                </a:r>
              </a:p>
              <a:p>
                <a:pPr marL="285750" indent="-285750">
                  <a:spcBef>
                    <a:spcPts val="200"/>
                  </a:spcBef>
                  <a:spcAft>
                    <a:spcPts val="2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</a:rPr>
                  <a:t>Non-conformal effects in s</a:t>
                </a: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uperheated (inverse) FOPTs</a:t>
                </a:r>
                <a:endParaRPr lang="en-US" sz="1600" dirty="0">
                  <a:solidFill>
                    <a:srgbClr val="F2F2F2"/>
                  </a:solidFill>
                </a:endParaRPr>
              </a:p>
              <a:p>
                <a:pPr marL="285750" indent="-285750">
                  <a:spcBef>
                    <a:spcPts val="200"/>
                  </a:spcBef>
                  <a:spcAft>
                    <a:spcPts val="2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Finite chemical potential: non-conformality fully couples the charge equation </a:t>
                </a:r>
                <a14:m>
                  <m:oMath xmlns:m="http://schemas.openxmlformats.org/officeDocument/2006/math"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 neutron star mergers</a:t>
                </a:r>
              </a:p>
            </p:txBody>
          </p:sp>
        </mc:Choice>
        <mc:Fallback xmlns="">
          <p:sp>
            <p:nvSpPr>
              <p:cNvPr id="1104" name="Future work 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988" y="4200000"/>
                <a:ext cx="9829012" cy="1800000"/>
              </a:xfrm>
              <a:prstGeom prst="rect">
                <a:avLst/>
              </a:prstGeom>
              <a:blipFill>
                <a:blip r:embed="rId2"/>
                <a:stretch>
                  <a:fillRect l="-1551" t="-4407" b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5" name="Code link"/>
              <p:cNvSpPr txBox="1"/>
              <p:nvPr/>
            </p:nvSpPr>
            <p:spPr>
              <a:xfrm>
                <a:off x="560988" y="6180000"/>
                <a:ext cx="7000000" cy="2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r>
                  <a:rPr lang="en-US" sz="1200" dirty="0">
                    <a:solidFill>
                      <a:srgbClr val="A6A6A6"/>
                    </a:solidFill>
                    <a:latin typeface="+mn-lt"/>
                    <a:cs typeface="+mn-cs"/>
                  </a:rPr>
                  <a:t>Code: </a:t>
                </a:r>
                <a:r>
                  <a:rPr lang="en-US" sz="1200" b="1" dirty="0">
                    <a:solidFill>
                      <a:srgbClr val="E9A039"/>
                    </a:solidFill>
                    <a:latin typeface="+mn-lt"/>
                    <a:cs typeface="+mn-cs"/>
                  </a:rPr>
                  <a:t>SNOBEX</a:t>
                </a:r>
                <a:r>
                  <a:rPr lang="en-US" sz="1200" dirty="0">
                    <a:solidFill>
                      <a:srgbClr val="A6A6A6"/>
                    </a:solidFill>
                    <a:latin typeface="+mn-lt"/>
                    <a:cs typeface="+mn-cs"/>
                  </a:rPr>
                  <a:t> — github.com/pedrota2000/SNOBEX</a:t>
                </a:r>
              </a:p>
            </p:txBody>
          </p:sp>
        </mc:Choice>
        <mc:Fallback xmlns="">
          <p:sp>
            <p:nvSpPr>
              <p:cNvPr id="1105" name="Code link"/>
              <p:cNvSpPr txBox="1"/>
              <p:nvPr/>
            </p:nvSpPr>
            <p:spPr>
              <a:xfrm>
                <a:off x="560988" y="6180000"/>
                <a:ext cx="7000000" cy="28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/>
                <a:r>
                  <a:rPr lang="en-US" sz="1200" dirty="0">
                    <a:solidFill>
                      <a:srgbClr val="A6A6A6"/>
                    </a:solidFill>
                    <a:latin typeface="+mn-lt"/>
                    <a:cs typeface="+mn-cs"/>
                  </a:rPr>
                  <a:t>Code: </a:t>
                </a:r>
                <a:r>
                  <a:rPr lang="en-US" sz="1200" b="1" dirty="0">
                    <a:solidFill>
                      <a:srgbClr val="E9A039"/>
                    </a:solidFill>
                    <a:latin typeface="+mn-lt"/>
                    <a:cs typeface="+mn-cs"/>
                  </a:rPr>
                  <a:t>SNOBEX</a:t>
                </a:r>
                <a:r>
                  <a:rPr lang="en-US" sz="1200" dirty="0">
                    <a:solidFill>
                      <a:srgbClr val="A6A6A6"/>
                    </a:solidFill>
                    <a:latin typeface="+mn-lt"/>
                    <a:cs typeface="+mn-cs"/>
                  </a:rPr>
                  <a:t> — github.com/pedrota2000/SNOBEX</a:t>
                </a:r>
              </a:p>
            </p:txBody>
          </p:sp>
        </mc:Fallback>
      </mc:AlternateContent>
      <p:sp>
        <p:nvSpPr>
          <p:cNvPr id="1190" name="Postdoc ribbon"/>
          <p:cNvSpPr/>
          <p:nvPr/>
        </p:nvSpPr>
        <p:spPr>
          <a:xfrm rot="2700000">
            <a:off x="8692000" y="670000"/>
            <a:ext cx="4700000" cy="960000"/>
          </a:xfrm>
          <a:prstGeom prst="rect">
            <a:avLst/>
          </a:prstGeom>
          <a:solidFill>
            <a:srgbClr val="E9A039"/>
          </a:solidFill>
          <a:ln>
            <a:noFill/>
          </a:ln>
          <a:effectLst>
            <a:outerShdw blurRad="63500" dist="25400" dir="5400000" algn="t" rotWithShape="0">
              <a:srgbClr val="000000">
                <a:alpha val="45000"/>
              </a:srgbClr>
            </a:outerShdw>
          </a:effectLst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en-US" sz="1800" b="1" dirty="0">
                <a:solidFill>
                  <a:srgbClr val="2B2D31"/>
                </a:solidFill>
                <a:latin typeface="+mn-lt"/>
                <a:cs typeface="+mn-cs"/>
              </a:rPr>
              <a:t>Applying for postdocs!</a:t>
            </a:r>
          </a:p>
          <a:p>
            <a:pPr algn="ctr"/>
            <a:r>
              <a:rPr lang="en-US" sz="1100" dirty="0">
                <a:solidFill>
                  <a:srgbClr val="2B2D31"/>
                </a:solidFill>
                <a:latin typeface="+mn-lt"/>
                <a:cs typeface="+mn-cs"/>
              </a:rPr>
              <a:t>pedro.tarancon@icc.ub.edu</a:t>
            </a:r>
          </a:p>
          <a:p>
            <a:pPr algn="ctr"/>
            <a:r>
              <a:rPr lang="en-US" sz="1100" dirty="0">
                <a:solidFill>
                  <a:srgbClr val="2B2D31"/>
                </a:solidFill>
                <a:latin typeface="+mn-lt"/>
                <a:cs typeface="+mn-cs"/>
              </a:rPr>
              <a:t>github.com/pedrota2000</a:t>
            </a:r>
          </a:p>
        </p:txBody>
      </p:sp>
    </p:spTree>
    <p:extLst>
      <p:ext uri="{BB962C8B-B14F-4D97-AF65-F5344CB8AC3E}">
        <p14:creationId xmlns:p14="http://schemas.microsoft.com/office/powerpoint/2010/main" val="142596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37ACD-23F4-D0FB-ACA8-61344EA3C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904D545C-33FB-6B28-4C97-C928D9DE9A15}"/>
              </a:ext>
            </a:extLst>
          </p:cNvPr>
          <p:cNvSpPr txBox="1"/>
          <p:nvPr/>
        </p:nvSpPr>
        <p:spPr>
          <a:xfrm>
            <a:off x="3945081" y="3108960"/>
            <a:ext cx="4301837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54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25253849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425969847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DCA27A-5ADF-AAF6-9085-CF7DE4D12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es-ES" noProof="0"/>
              <a:t>B1</a:t>
            </a:r>
            <a:endParaRPr lang="es-ES" noProof="0" dirty="0"/>
          </a:p>
        </p:txBody>
      </p:sp>
      <p:sp>
        <p:nvSpPr>
          <p:cNvPr id="11" name="Title"/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order phase transitions</a:t>
            </a:r>
          </a:p>
        </p:txBody>
      </p:sp>
      <p:pic>
        <p:nvPicPr>
          <p:cNvPr id="16" name="Water phase diagram" descr="Phase diagram of water (T vs log P) with the 1 atm 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128" y="1685417"/>
            <a:ext cx="5324778" cy="4115935"/>
          </a:xfrm>
          <a:prstGeom prst="rect">
            <a:avLst/>
          </a:prstGeom>
        </p:spPr>
      </p:pic>
      <p:pic>
        <p:nvPicPr>
          <p:cNvPr id="60" name="Diagram - axes" descr="T and mu axes of the QCD phase diagra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370" y="1691640"/>
            <a:ext cx="5312664" cy="4108704"/>
          </a:xfrm>
          <a:prstGeom prst="rect">
            <a:avLst/>
          </a:prstGeom>
        </p:spPr>
      </p:pic>
      <p:pic>
        <p:nvPicPr>
          <p:cNvPr id="35" name="Heating arrow" descr="Orange arrow: heating at 1 atm across the boiling l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659" y="3825828"/>
            <a:ext cx="85344" cy="1023539"/>
          </a:xfrm>
          <a:prstGeom prst="rect">
            <a:avLst/>
          </a:prstGeom>
        </p:spPr>
      </p:pic>
      <p:sp>
        <p:nvSpPr>
          <p:cNvPr id="61" name="T label"/>
          <p:cNvSpPr txBox="1"/>
          <p:nvPr/>
        </p:nvSpPr>
        <p:spPr>
          <a:xfrm>
            <a:off x="1683877" y="1513332"/>
            <a:ext cx="3200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i="1" cap="none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T</a:t>
            </a:r>
          </a:p>
        </p:txBody>
      </p:sp>
      <p:sp>
        <p:nvSpPr>
          <p:cNvPr id="62" name="mu label"/>
          <p:cNvSpPr txBox="1"/>
          <p:nvPr/>
        </p:nvSpPr>
        <p:spPr>
          <a:xfrm>
            <a:off x="7120900" y="5798210"/>
            <a:ext cx="36576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2400" i="1" cap="none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P</a:t>
            </a:r>
          </a:p>
        </p:txBody>
      </p:sp>
      <p:sp>
        <p:nvSpPr>
          <p:cNvPr id="63" name="confined label"/>
          <p:cNvSpPr txBox="1"/>
          <p:nvPr/>
        </p:nvSpPr>
        <p:spPr>
          <a:xfrm>
            <a:off x="6266092" y="4525299"/>
            <a:ext cx="12801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8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liquid</a:t>
            </a:r>
          </a:p>
        </p:txBody>
      </p:sp>
      <p:sp>
        <p:nvSpPr>
          <p:cNvPr id="64" name="deconfined label"/>
          <p:cNvSpPr txBox="1"/>
          <p:nvPr/>
        </p:nvSpPr>
        <p:spPr>
          <a:xfrm>
            <a:off x="3254202" y="3224702"/>
            <a:ext cx="14630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8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vapour</a:t>
            </a:r>
          </a:p>
        </p:txBody>
      </p:sp>
      <p:sp>
        <p:nvSpPr>
          <p:cNvPr id="65" name="ice"/>
          <p:cNvSpPr txBox="1"/>
          <p:nvPr/>
        </p:nvSpPr>
        <p:spPr>
          <a:xfrm>
            <a:off x="6150250" y="5365113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18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ice</a:t>
            </a:r>
          </a:p>
        </p:txBody>
      </p:sp>
      <p:sp>
        <p:nvSpPr>
          <p:cNvPr id="73" name="Boiling crossing marker"/>
          <p:cNvSpPr/>
          <p:nvPr/>
        </p:nvSpPr>
        <p:spPr>
          <a:xfrm>
            <a:off x="5482891" y="4222616"/>
            <a:ext cx="182880" cy="182880"/>
          </a:xfrm>
          <a:prstGeom prst="ellipse">
            <a:avLst/>
          </a:prstGeom>
          <a:noFill/>
          <a:ln w="22225">
            <a:solidFill>
              <a:srgbClr val="E9A039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74" name="Boiling pointer"/>
          <p:cNvCxnSpPr/>
          <p:nvPr/>
        </p:nvCxnSpPr>
        <p:spPr>
          <a:xfrm flipV="1">
            <a:off x="5647483" y="3063240"/>
            <a:ext cx="2150423" cy="1177664"/>
          </a:xfrm>
          <a:prstGeom prst="line">
            <a:avLst/>
          </a:prstGeom>
          <a:ln w="22225">
            <a:solidFill>
              <a:srgbClr val="E9A039"/>
            </a:solidFill>
            <a:prstDash val="dash"/>
            <a:tailEnd type="triangle" w="med" len="med"/>
          </a:ln>
        </p:spPr>
      </p:cxnSp>
      <p:sp>
        <p:nvSpPr>
          <p:cNvPr id="75" name="Boiling water label"/>
          <p:cNvSpPr txBox="1"/>
          <p:nvPr/>
        </p:nvSpPr>
        <p:spPr>
          <a:xfrm>
            <a:off x="8298147" y="4155034"/>
            <a:ext cx="2560320" cy="365125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rPr>
              <a:t>Boiling water</a:t>
            </a:r>
          </a:p>
        </p:txBody>
      </p:sp>
      <p:pic>
        <p:nvPicPr>
          <p:cNvPr id="2" name="Imagen 1" descr="Can Boiling Water Purify It - Purifying Water by Boiling">
            <a:extLst>
              <a:ext uri="{FF2B5EF4-FFF2-40B4-BE49-F238E27FC236}">
                <a16:creationId xmlns:a16="http://schemas.microsoft.com/office/drawing/2014/main" id="{A99F38FC-8CC1-4424-0A54-9D3456532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946" y="2300492"/>
            <a:ext cx="2240692" cy="168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73" grpId="0" animBg="1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Outlook</a:t>
            </a:r>
          </a:p>
        </p:txBody>
      </p:sp>
      <p:sp>
        <p:nvSpPr>
          <p:cNvPr id="241" name="Outlook path"/>
          <p:cNvSpPr/>
          <p:nvPr/>
        </p:nvSpPr>
        <p:spPr>
          <a:xfrm>
            <a:off x="563270" y="1677009"/>
            <a:ext cx="8916314" cy="3839565"/>
          </a:xfrm>
          <a:custGeom>
            <a:avLst/>
            <a:gdLst/>
            <a:ahLst/>
            <a:cxnLst/>
            <a:rect l="0" t="0" r="r" b="b"/>
            <a:pathLst>
              <a:path w="8916314" h="3839565">
                <a:moveTo>
                  <a:pt x="0" y="0"/>
                </a:moveTo>
                <a:cubicBezTo>
                  <a:pt x="73761" y="93878"/>
                  <a:pt x="33527" y="42672"/>
                  <a:pt x="442569" y="563270"/>
                </a:cubicBezTo>
                <a:cubicBezTo>
                  <a:pt x="851611" y="1083868"/>
                  <a:pt x="1478889" y="3070250"/>
                  <a:pt x="2454249" y="3123590"/>
                </a:cubicBezTo>
                <a:cubicBezTo>
                  <a:pt x="3429609" y="3176930"/>
                  <a:pt x="5296509" y="852830"/>
                  <a:pt x="6294729" y="883310"/>
                </a:cubicBezTo>
                <a:cubicBezTo>
                  <a:pt x="7292949" y="913790"/>
                  <a:pt x="8006638" y="2813761"/>
                  <a:pt x="8443569" y="3306470"/>
                </a:cubicBezTo>
                <a:cubicBezTo>
                  <a:pt x="8880500" y="3799179"/>
                  <a:pt x="8837523" y="3750716"/>
                  <a:pt x="8916314" y="3839565"/>
                </a:cubicBezTo>
              </a:path>
            </a:pathLst>
          </a:custGeom>
          <a:noFill/>
          <a:ln w="15875" cap="rnd">
            <a:solidFill>
              <a:srgbClr val="A8A8A8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42" name="!!bubble 1"/>
          <p:cNvSpPr/>
          <p:nvPr/>
        </p:nvSpPr>
        <p:spPr>
          <a:xfrm>
            <a:off x="725840" y="1960280"/>
            <a:ext cx="560000" cy="560000"/>
          </a:xfrm>
          <a:prstGeom prst="ellipse">
            <a:avLst/>
          </a:prstGeom>
          <a:solidFill>
            <a:srgbClr val="2D4A66"/>
          </a:solidFill>
          <a:ln w="19050">
            <a:solidFill>
              <a:srgbClr val="F2F2F2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2400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1</a:t>
            </a:r>
          </a:p>
        </p:txBody>
      </p:sp>
      <p:sp>
        <p:nvSpPr>
          <p:cNvPr id="243" name="Outlook 1"/>
          <p:cNvSpPr txBox="1"/>
          <p:nvPr/>
        </p:nvSpPr>
        <p:spPr>
          <a:xfrm>
            <a:off x="1515840" y="182028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E9A039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Hydrodynamics of expanding bubbles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bubbles in a conformal EoS</a:t>
            </a:r>
          </a:p>
        </p:txBody>
      </p:sp>
      <p:sp>
        <p:nvSpPr>
          <p:cNvPr id="244" name="Outlook bubble 2"/>
          <p:cNvSpPr/>
          <p:nvPr/>
        </p:nvSpPr>
        <p:spPr>
          <a:xfrm>
            <a:off x="2637520" y="4420600"/>
            <a:ext cx="760000" cy="760000"/>
          </a:xfrm>
          <a:prstGeom prst="ellipse">
            <a:avLst/>
          </a:prstGeom>
          <a:solidFill>
            <a:srgbClr val="3E4247"/>
          </a:solidFill>
          <a:ln w="19050">
            <a:solidFill>
              <a:srgbClr val="7A7A7A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2800" dirty="0">
                <a:solidFill>
                  <a:srgbClr val="8A8A8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2</a:t>
            </a:r>
          </a:p>
        </p:txBody>
      </p:sp>
      <p:sp>
        <p:nvSpPr>
          <p:cNvPr id="245" name="Outlook 2"/>
          <p:cNvSpPr txBox="1"/>
          <p:nvPr/>
        </p:nvSpPr>
        <p:spPr>
          <a:xfrm>
            <a:off x="3678759" y="442353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7A7A7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Non-conformal equations of state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solidFill>
                  <a:srgbClr val="6E6E6E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from bag model to QCD-like</a:t>
            </a:r>
          </a:p>
        </p:txBody>
      </p:sp>
      <p:sp>
        <p:nvSpPr>
          <p:cNvPr id="246" name="Outlook bubble 3"/>
          <p:cNvSpPr/>
          <p:nvPr/>
        </p:nvSpPr>
        <p:spPr>
          <a:xfrm>
            <a:off x="6378000" y="2080320"/>
            <a:ext cx="960000" cy="960000"/>
          </a:xfrm>
          <a:prstGeom prst="ellipse">
            <a:avLst/>
          </a:prstGeom>
          <a:solidFill>
            <a:srgbClr val="3E4247"/>
          </a:solidFill>
          <a:ln w="19050">
            <a:solidFill>
              <a:srgbClr val="7A7A7A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3200" dirty="0">
                <a:solidFill>
                  <a:srgbClr val="8A8A8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3</a:t>
            </a:r>
          </a:p>
        </p:txBody>
      </p:sp>
      <p:sp>
        <p:nvSpPr>
          <p:cNvPr id="247" name="Outlook 3"/>
          <p:cNvSpPr txBox="1"/>
          <p:nvPr/>
        </p:nvSpPr>
        <p:spPr>
          <a:xfrm>
            <a:off x="7568000" y="1910320"/>
            <a:ext cx="4300000" cy="8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7A7A7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Non-conformal obstructions</a:t>
            </a:r>
          </a:p>
          <a:p>
            <a:pPr algn="l">
              <a:spcAft>
                <a:spcPts val="0"/>
              </a:spcAft>
            </a:pPr>
            <a:r>
              <a:rPr lang="en-US" sz="1400" cap="small" dirty="0">
                <a:solidFill>
                  <a:srgbClr val="6E6E6E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at the wall and along the flow</a:t>
            </a:r>
          </a:p>
        </p:txBody>
      </p:sp>
      <p:sp>
        <p:nvSpPr>
          <p:cNvPr id="248" name="Outlook bubble 4"/>
          <p:cNvSpPr/>
          <p:nvPr/>
        </p:nvSpPr>
        <p:spPr>
          <a:xfrm>
            <a:off x="8426840" y="4403480"/>
            <a:ext cx="1160000" cy="1160000"/>
          </a:xfrm>
          <a:prstGeom prst="ellipse">
            <a:avLst/>
          </a:prstGeom>
          <a:solidFill>
            <a:srgbClr val="3E4247"/>
          </a:solidFill>
          <a:ln w="19050">
            <a:solidFill>
              <a:srgbClr val="7A7A7A"/>
            </a:solidFill>
          </a:ln>
        </p:spPr>
        <p:txBody>
          <a:bodyPr lIns="0" tIns="0" rIns="0" bIns="0" anchor="ctr"/>
          <a:lstStyle/>
          <a:p>
            <a:pPr algn="ctr">
              <a:spcAft>
                <a:spcPts val="0"/>
              </a:spcAft>
            </a:pPr>
            <a:r>
              <a:rPr lang="en-US" sz="3600" dirty="0">
                <a:solidFill>
                  <a:srgbClr val="8A8A8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+mj-cs"/>
              </a:rPr>
              <a:t>4</a:t>
            </a:r>
          </a:p>
        </p:txBody>
      </p:sp>
      <p:sp>
        <p:nvSpPr>
          <p:cNvPr id="249" name="Outlook 4"/>
          <p:cNvSpPr txBox="1"/>
          <p:nvPr/>
        </p:nvSpPr>
        <p:spPr>
          <a:xfrm>
            <a:off x="9816840" y="4763480"/>
            <a:ext cx="4300000" cy="44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Aft>
                <a:spcPts val="200"/>
              </a:spcAft>
            </a:pPr>
            <a:r>
              <a:rPr lang="en-US" sz="2000" cap="small" dirty="0">
                <a:solidFill>
                  <a:srgbClr val="7A7A7A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cs typeface="+mn-cs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279586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B2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Expansion modes in the bag model</a:t>
            </a:r>
          </a:p>
        </p:txBody>
      </p:sp>
      <p:sp>
        <p:nvSpPr>
          <p:cNvPr id="910" name="Deflagration label"/>
          <p:cNvSpPr txBox="1"/>
          <p:nvPr/>
        </p:nvSpPr>
        <p:spPr>
          <a:xfrm>
            <a:off x="646000" y="1250000"/>
            <a:ext cx="3400000" cy="3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  <a:cs typeface="+mn-cs"/>
              </a:rPr>
              <a:t>Deflagration</a:t>
            </a:r>
          </a:p>
        </p:txBody>
      </p:sp>
      <p:pic>
        <p:nvPicPr>
          <p:cNvPr id="911" name="Deflagration condition" descr="Deflagration condi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104" y="1746495"/>
            <a:ext cx="817791" cy="253504"/>
          </a:xfrm>
          <a:prstGeom prst="rect">
            <a:avLst/>
          </a:prstGeom>
        </p:spPr>
      </p:pic>
      <p:sp>
        <p:nvSpPr>
          <p:cNvPr id="923" name="Hybrid label"/>
          <p:cNvSpPr txBox="1"/>
          <p:nvPr/>
        </p:nvSpPr>
        <p:spPr>
          <a:xfrm>
            <a:off x="4396000" y="1250000"/>
            <a:ext cx="3400000" cy="3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  <a:cs typeface="+mn-cs"/>
              </a:rPr>
              <a:t>Hybrid</a:t>
            </a:r>
          </a:p>
        </p:txBody>
      </p:sp>
      <p:pic>
        <p:nvPicPr>
          <p:cNvPr id="924" name="Hybrid condition" descr="Hybrid condi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271" y="1746495"/>
            <a:ext cx="1397457" cy="253504"/>
          </a:xfrm>
          <a:prstGeom prst="rect">
            <a:avLst/>
          </a:prstGeom>
        </p:spPr>
      </p:pic>
      <p:sp>
        <p:nvSpPr>
          <p:cNvPr id="935" name="Detonation label"/>
          <p:cNvSpPr txBox="1"/>
          <p:nvPr/>
        </p:nvSpPr>
        <p:spPr>
          <a:xfrm>
            <a:off x="8146000" y="1250000"/>
            <a:ext cx="3400000" cy="3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  <a:cs typeface="+mn-cs"/>
              </a:rPr>
              <a:t>Detonation</a:t>
            </a:r>
          </a:p>
        </p:txBody>
      </p:sp>
      <p:pic>
        <p:nvPicPr>
          <p:cNvPr id="936" name="Detonation condition" descr="Detonation condi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0562" y="1746495"/>
            <a:ext cx="850874" cy="253504"/>
          </a:xfrm>
          <a:prstGeom prst="rect">
            <a:avLst/>
          </a:prstGeom>
        </p:spPr>
      </p:pic>
      <p:sp>
        <p:nvSpPr>
          <p:cNvPr id="938" name="Modes reference"/>
          <p:cNvSpPr txBox="1"/>
          <p:nvPr/>
        </p:nvSpPr>
        <p:spPr>
          <a:xfrm>
            <a:off x="646000" y="700000"/>
            <a:ext cx="109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028]</a:t>
            </a:r>
          </a:p>
        </p:txBody>
      </p:sp>
      <p:sp>
        <p:nvSpPr>
          <p:cNvPr id="980" name="Deflagration figure card"/>
          <p:cNvSpPr/>
          <p:nvPr/>
        </p:nvSpPr>
        <p:spPr>
          <a:xfrm>
            <a:off x="681000" y="2080000"/>
            <a:ext cx="3330000" cy="429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60" name="Deflagration v (EKNS Fig. 4)" descr="Deflagration: fluid velocity v(xi), Espinosa et al. 2010, Fig.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698" y="2209176"/>
            <a:ext cx="2758125" cy="1763784"/>
          </a:xfrm>
          <a:prstGeom prst="rect">
            <a:avLst/>
          </a:prstGeom>
        </p:spPr>
      </p:pic>
      <p:pic>
        <p:nvPicPr>
          <p:cNvPr id="961" name="Deflagration w (EKNS Fig. 4)" descr="Deflagration: enthalpy and entropy profiles, Espinosa et al. 2010, Fig.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952" y="4087387"/>
            <a:ext cx="2667541" cy="2129244"/>
          </a:xfrm>
          <a:prstGeom prst="rect">
            <a:avLst/>
          </a:prstGeom>
        </p:spPr>
      </p:pic>
      <p:sp>
        <p:nvSpPr>
          <p:cNvPr id="981" name="Hybrid figure card"/>
          <p:cNvSpPr/>
          <p:nvPr/>
        </p:nvSpPr>
        <p:spPr>
          <a:xfrm>
            <a:off x="4431000" y="2080000"/>
            <a:ext cx="3330000" cy="429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62" name="Hybrid v (EKNS Fig. 4)" descr="Hybrid: fluid velocity v(xi), Espinosa et al. 2010, Fig.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8698" y="2209176"/>
            <a:ext cx="2877863" cy="1764825"/>
          </a:xfrm>
          <a:prstGeom prst="rect">
            <a:avLst/>
          </a:prstGeom>
        </p:spPr>
      </p:pic>
      <p:pic>
        <p:nvPicPr>
          <p:cNvPr id="963" name="Hybrid w (EKNS Fig. 4)" descr="Hybrid: enthalpy and entropy profiles, Espinosa et al. 2010, Fig.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0952" y="4089470"/>
            <a:ext cx="2788320" cy="2129244"/>
          </a:xfrm>
          <a:prstGeom prst="rect">
            <a:avLst/>
          </a:prstGeom>
        </p:spPr>
      </p:pic>
      <p:sp>
        <p:nvSpPr>
          <p:cNvPr id="982" name="Detonation figure card"/>
          <p:cNvSpPr/>
          <p:nvPr/>
        </p:nvSpPr>
        <p:spPr>
          <a:xfrm>
            <a:off x="8181000" y="2080000"/>
            <a:ext cx="3330000" cy="429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64" name="Detonation v (EKNS Fig. 4)" descr="Detonation: fluid velocity v(xi), Espinosa et al. 2010, Fig.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8698" y="2160239"/>
            <a:ext cx="2758125" cy="1813761"/>
          </a:xfrm>
          <a:prstGeom prst="rect">
            <a:avLst/>
          </a:prstGeom>
        </p:spPr>
      </p:pic>
      <p:pic>
        <p:nvPicPr>
          <p:cNvPr id="965" name="Detonation w (EKNS Fig. 4)" descr="Detonation: enthalpy and entropy profiles, Espinosa et al. 2010, Fig.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6832" y="4088429"/>
            <a:ext cx="2771661" cy="213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01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B3</a:t>
            </a:r>
            <a:endParaRPr lang="es-ES" noProof="0" dirty="0"/>
          </a:p>
        </p:txBody>
      </p:sp>
      <p:sp>
        <p:nvSpPr>
          <p:cNvPr id="1124" name="Holographic label"/>
          <p:cNvSpPr txBox="1"/>
          <p:nvPr/>
        </p:nvSpPr>
        <p:spPr>
          <a:xfrm>
            <a:off x="1546368" y="1308387"/>
            <a:ext cx="4014708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Holographic model</a:t>
            </a:r>
          </a:p>
        </p:txBody>
      </p:sp>
      <p:sp>
        <p:nvSpPr>
          <p:cNvPr id="1125" name="YM label"/>
          <p:cNvSpPr txBox="1"/>
          <p:nvPr/>
        </p:nvSpPr>
        <p:spPr>
          <a:xfrm>
            <a:off x="6095999" y="1308387"/>
            <a:ext cx="5014554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Pure SU(3) YM</a:t>
            </a:r>
          </a:p>
        </p:txBody>
      </p:sp>
      <p:sp>
        <p:nvSpPr>
          <p:cNvPr id="1133" name="YM plots card"/>
          <p:cNvSpPr/>
          <p:nvPr/>
        </p:nvSpPr>
        <p:spPr>
          <a:xfrm>
            <a:off x="1336368" y="1830000"/>
            <a:ext cx="9519263" cy="37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22" name="Holographic speed of sound" descr="Holographic speed of sou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368" y="1900000"/>
            <a:ext cx="4014708" cy="3600000"/>
          </a:xfrm>
          <a:prstGeom prst="rect">
            <a:avLst/>
          </a:prstGeom>
        </p:spPr>
      </p:pic>
      <p:pic>
        <p:nvPicPr>
          <p:cNvPr id="1123" name="Pure YM speed of sound" descr="Pure YM speed of s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076" y="1900000"/>
            <a:ext cx="5014554" cy="3600000"/>
          </a:xfrm>
          <a:prstGeom prst="rect">
            <a:avLst/>
          </a:prstGeom>
        </p:spPr>
      </p:pic>
      <p:grpSp>
        <p:nvGrpSpPr>
          <p:cNvPr id="1130" name="Highlight transition regions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1127" name="Highlight holographic region"/>
            <p:cNvSpPr/>
            <p:nvPr/>
          </p:nvSpPr>
          <p:spPr>
            <a:xfrm>
              <a:off x="2364463" y="2688881"/>
              <a:ext cx="1084537" cy="1320060"/>
            </a:xfrm>
            <a:prstGeom prst="roundRect">
              <a:avLst/>
            </a:prstGeom>
            <a:noFill/>
            <a:ln w="22225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Highlight YM region"/>
            <p:cNvSpPr/>
            <p:nvPr/>
          </p:nvSpPr>
          <p:spPr>
            <a:xfrm>
              <a:off x="8601023" y="3543896"/>
              <a:ext cx="1985398" cy="1343408"/>
            </a:xfrm>
            <a:prstGeom prst="roundRect">
              <a:avLst/>
            </a:prstGeom>
            <a:noFill/>
            <a:ln w="22225">
              <a:solidFill>
                <a:srgbClr val="E9A039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1" name="YM bullets"/>
          <p:cNvSpPr txBox="1"/>
          <p:nvPr/>
        </p:nvSpPr>
        <p:spPr>
          <a:xfrm>
            <a:off x="1406368" y="5685529"/>
            <a:ext cx="9379263" cy="42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285750" indent="-285750"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In the range relevant for the transition, both are qualitatively similar</a:t>
            </a:r>
          </a:p>
        </p:txBody>
      </p:sp>
      <p:sp>
        <p:nvSpPr>
          <p:cNvPr id="1132" name="YM reference"/>
          <p:cNvSpPr txBox="1"/>
          <p:nvPr/>
        </p:nvSpPr>
        <p:spPr>
          <a:xfrm>
            <a:off x="6600000" y="90000"/>
            <a:ext cx="503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800" dirty="0">
                <a:solidFill>
                  <a:schemeClr val="accent2"/>
                </a:solidFill>
              </a:rPr>
              <a:t>[Castorina et al., EPJC 66 (2010) 207; Vovchenko et al., PRC 91 (2015) 024905;</a:t>
            </a:r>
          </a:p>
          <a:p>
            <a:pPr algn="r"/>
            <a:r>
              <a:rPr lang="en-US" sz="800" dirty="0">
                <a:solidFill>
                  <a:schemeClr val="accent2"/>
                </a:solidFill>
              </a:rPr>
              <a:t>Agasian et al., EPJA 53 (2017) 138; Khaidukov et al., PRD 98 (2018) 074031;</a:t>
            </a:r>
          </a:p>
          <a:p>
            <a:pPr algn="r"/>
            <a:r>
              <a:rPr lang="en-US" sz="800" dirty="0">
                <a:solidFill>
                  <a:schemeClr val="accent2"/>
                </a:solidFill>
              </a:rPr>
              <a:t>Athenodorou, Teper, JHEP 11 (2020) 172; Mason et al., EPJ Web Conf. 274 (2022) 08007;</a:t>
            </a:r>
          </a:p>
          <a:p>
            <a:pPr algn="r"/>
            <a:r>
              <a:rPr lang="en-US" sz="800" dirty="0">
                <a:solidFill>
                  <a:schemeClr val="accent2"/>
                </a:solidFill>
              </a:rPr>
              <a:t>Mason et al., PoS LATTICE2022 (2023) 216; Lucini et al., PRD 108 (2023) 074517;</a:t>
            </a:r>
          </a:p>
          <a:p>
            <a:pPr algn="r"/>
            <a:r>
              <a:rPr lang="en-US" sz="800" dirty="0">
                <a:solidFill>
                  <a:schemeClr val="accent2"/>
                </a:solidFill>
              </a:rPr>
              <a:t>Giusti et al., PLB 868 (2025) 139775]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D6F00697-3E91-0E35-E568-5E0459F1F87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“QCD-like” equations of state</a:t>
            </a:r>
          </a:p>
        </p:txBody>
      </p:sp>
    </p:spTree>
    <p:extLst>
      <p:ext uri="{BB962C8B-B14F-4D97-AF65-F5344CB8AC3E}">
        <p14:creationId xmlns:p14="http://schemas.microsoft.com/office/powerpoint/2010/main" val="17689318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B4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Bubbles in QCD-like theories</a:t>
            </a:r>
          </a:p>
        </p:txBody>
      </p:sp>
      <p:sp>
        <p:nvSpPr>
          <p:cNvPr id="1106" name="Bubbles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3" name="!!Holographic label"/>
          <p:cNvSpPr txBox="1"/>
          <p:nvPr/>
        </p:nvSpPr>
        <p:spPr>
          <a:xfrm>
            <a:off x="1819424" y="1655751"/>
            <a:ext cx="4176899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Holographic model</a:t>
            </a:r>
          </a:p>
        </p:txBody>
      </p:sp>
      <p:sp>
        <p:nvSpPr>
          <p:cNvPr id="1104" name="YM label"/>
          <p:cNvSpPr txBox="1"/>
          <p:nvPr/>
        </p:nvSpPr>
        <p:spPr>
          <a:xfrm>
            <a:off x="6296324" y="1655751"/>
            <a:ext cx="4076251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Pure SU(3) YM</a:t>
            </a:r>
          </a:p>
        </p:txBody>
      </p:sp>
      <p:sp>
        <p:nvSpPr>
          <p:cNvPr id="1107" name="Bubbles plots card"/>
          <p:cNvSpPr/>
          <p:nvPr/>
        </p:nvSpPr>
        <p:spPr>
          <a:xfrm>
            <a:off x="1749424" y="2022895"/>
            <a:ext cx="8693150" cy="339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1" name="!!Holographic bubbles e_N" descr="Holographic bubbles e_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424" y="2085751"/>
            <a:ext cx="4176899" cy="3250000"/>
          </a:xfrm>
          <a:prstGeom prst="rect">
            <a:avLst/>
          </a:prstGeom>
        </p:spPr>
      </p:pic>
      <p:pic>
        <p:nvPicPr>
          <p:cNvPr id="1102" name="Pure YM bubbles e_N" descr="Pure YM bubbles e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324" y="2085751"/>
            <a:ext cx="4076251" cy="32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5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B5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Entropy</a:t>
            </a:r>
          </a:p>
        </p:txBody>
      </p:sp>
      <p:sp>
        <p:nvSpPr>
          <p:cNvPr id="1111" name="Entropy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1" name="Entropy card"/>
          <p:cNvSpPr/>
          <p:nvPr/>
        </p:nvSpPr>
        <p:spPr>
          <a:xfrm>
            <a:off x="6380000" y="1798181"/>
            <a:ext cx="5240000" cy="40036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2" name="Entropy EoS" descr="Entropy Eo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000" y="1868181"/>
            <a:ext cx="5100000" cy="3863636"/>
          </a:xfrm>
          <a:prstGeom prst="rect">
            <a:avLst/>
          </a:prstGeom>
        </p:spPr>
      </p:pic>
      <p:pic>
        <p:nvPicPr>
          <p:cNvPr id="1103" name="Entropy integration constants" descr="Entropy integration constant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000" y="1868181"/>
            <a:ext cx="5100000" cy="3863636"/>
          </a:xfrm>
          <a:prstGeom prst="rect">
            <a:avLst/>
          </a:prstGeom>
        </p:spPr>
      </p:pic>
      <p:pic>
        <p:nvPicPr>
          <p:cNvPr id="1104" name="Entropy x = 0" descr="Entropy x =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000" y="1868181"/>
            <a:ext cx="5100000" cy="3863636"/>
          </a:xfrm>
          <a:prstGeom prst="rect">
            <a:avLst/>
          </a:prstGeom>
        </p:spPr>
      </p:pic>
      <p:pic>
        <p:nvPicPr>
          <p:cNvPr id="1105" name="Entropy x = 1" descr="Entropy x =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000" y="1868181"/>
            <a:ext cx="5100000" cy="3863636"/>
          </a:xfrm>
          <a:prstGeom prst="rect">
            <a:avLst/>
          </a:prstGeom>
        </p:spPr>
      </p:pic>
      <p:pic>
        <p:nvPicPr>
          <p:cNvPr id="1106" name="Entropy allowed Tc" descr="Entropy allowed Tc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0000" y="1868181"/>
            <a:ext cx="5100000" cy="3863636"/>
          </a:xfrm>
          <a:prstGeom prst="rect">
            <a:avLst/>
          </a:prstGeom>
        </p:spPr>
      </p:pic>
      <p:sp>
        <p:nvSpPr>
          <p:cNvPr id="1107" name="Entropy intro"/>
          <p:cNvSpPr txBox="1"/>
          <p:nvPr/>
        </p:nvSpPr>
        <p:spPr>
          <a:xfrm>
            <a:off x="560988" y="1350000"/>
            <a:ext cx="5589012" cy="115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>
              <a:spcAft>
                <a:spcPts val="900"/>
              </a:spcAft>
              <a:buClr>
                <a:srgbClr val="E9A039"/>
              </a:buClr>
              <a:buFont typeface="Arial"/>
              <a:buChar char="•"/>
            </a:pPr>
            <a:r>
              <a:rPr lang="en-US" dirty="0">
                <a:solidFill>
                  <a:srgbClr val="F2F2F2"/>
                </a:solidFill>
              </a:rPr>
              <a:t>C</a:t>
            </a: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heck whether the obstructions we find are more restrictive than the second law</a:t>
            </a:r>
          </a:p>
          <a:p>
            <a:pPr marL="285750" indent="-285750">
              <a:spcAft>
                <a:spcPts val="0"/>
              </a:spcAft>
              <a:buClr>
                <a:srgbClr val="E9A039"/>
              </a:buClr>
              <a:buFont typeface="Arial"/>
              <a:buChar char="•"/>
            </a:pPr>
            <a:r>
              <a:rPr lang="en-US" sz="1800" dirty="0">
                <a:solidFill>
                  <a:srgbClr val="F2F2F2"/>
                </a:solidFill>
                <a:latin typeface="+mn-lt"/>
                <a:cs typeface="+mn-cs"/>
              </a:rPr>
              <a:t>Entropy from the reduced EoS:</a:t>
            </a:r>
          </a:p>
        </p:txBody>
      </p:sp>
      <p:pic>
        <p:nvPicPr>
          <p:cNvPr id="1108" name="entropy_ode" descr="entropy_od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988" y="2600000"/>
            <a:ext cx="2417000" cy="644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09" name="Entropy bullets"/>
              <p:cNvSpPr txBox="1"/>
              <p:nvPr/>
            </p:nvSpPr>
            <p:spPr>
              <a:xfrm>
                <a:off x="560988" y="3444791"/>
                <a:ext cx="5589012" cy="23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2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Two integration constants, one per branch: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1800" i="0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d>
                      <m:d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1800" i="0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US" sz="1800" i="1" dirty="0">
                                <a:solidFill>
                                  <a:srgbClr val="F2F2F2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p>
                        </m:sSubSup>
                      </m:e>
                    </m:d>
                  </m:oMath>
                </a14:m>
                <a:endParaRPr lang="en-US" sz="18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628650" lvl="1" indent="-285750">
                  <a:spcAft>
                    <a:spcPts val="7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Only one if the spinodal branch is included</a:t>
                </a:r>
              </a:p>
              <a:p>
                <a:pPr marL="285750" indent="-285750">
                  <a:spcAft>
                    <a:spcPts val="7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Equivalent to 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8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8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18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Label the choices by </a:t>
                </a:r>
                <a14:m>
                  <m:oMath xmlns:m="http://schemas.openxmlformats.org/officeDocument/2006/math">
                    <m:r>
                      <a:rPr lang="en-US" sz="18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:</a:t>
                </a:r>
              </a:p>
            </p:txBody>
          </p:sp>
        </mc:Choice>
        <mc:Fallback xmlns="">
          <p:sp>
            <p:nvSpPr>
              <p:cNvPr id="1109" name="Entropy bullets"/>
              <p:cNvSpPr txBox="1"/>
              <p:nvPr/>
            </p:nvSpPr>
            <p:spPr>
              <a:xfrm>
                <a:off x="560988" y="3444791"/>
                <a:ext cx="5589012" cy="23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Aft>
                    <a:spcPts val="2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Two integration constants, one per branch: 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𝑠</a:t>
                </a:r>
                <a:r>
                  <a:rPr lang="en-US" sz="18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𝐿</a:t>
                </a:r>
                <a:r>
                  <a:rPr lang="en-US" sz="18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𝑒</a:t>
                </a:r>
                <a:r>
                  <a:rPr lang="en-US" sz="1800" i="0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∗</a:t>
                </a:r>
                <a:r>
                  <a:rPr lang="en-US" sz="1800" i="1" baseline="30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𝐿</a:t>
                </a:r>
                <a:r>
                  <a:rPr lang="en-US" sz="18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)</a:t>
                </a: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 and 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𝑠</a:t>
                </a:r>
                <a:r>
                  <a:rPr lang="en-US" sz="18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𝐻</a:t>
                </a:r>
                <a:r>
                  <a:rPr lang="en-US" sz="18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𝑒</a:t>
                </a:r>
                <a:r>
                  <a:rPr lang="en-US" sz="1800" i="0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∗</a:t>
                </a:r>
                <a:r>
                  <a:rPr lang="en-US" sz="1800" i="1" baseline="30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𝐻</a:t>
                </a:r>
                <a:r>
                  <a:rPr lang="en-US" sz="18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)</a:t>
                </a:r>
              </a:p>
              <a:p>
                <a:pPr marL="628650" lvl="1" indent="-285750">
                  <a:spcAft>
                    <a:spcPts val="7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Only one if the spinodal branch is included</a:t>
                </a:r>
              </a:p>
              <a:p>
                <a:pPr marL="285750" indent="-285750">
                  <a:spcAft>
                    <a:spcPts val="7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Equivalent to choosing 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𝑇</a:t>
                </a:r>
                <a:r>
                  <a:rPr lang="en-US" sz="18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𝑐</a:t>
                </a:r>
                <a:r>
                  <a:rPr lang="en-US" sz="18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 ⟹ 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𝑝</a:t>
                </a:r>
                <a:r>
                  <a:rPr lang="en-US" sz="18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𝑐</a:t>
                </a:r>
              </a:p>
              <a:p>
                <a:pPr marL="285750" indent="-285750">
                  <a:spcAft>
                    <a:spcPts val="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Label the choices by </a:t>
                </a:r>
                <a:r>
                  <a:rPr lang="en-US" sz="18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sz="1800" dirty="0">
                    <a:solidFill>
                      <a:srgbClr val="F2F2F2"/>
                    </a:solidFill>
                    <a:latin typeface="+mn-lt"/>
                    <a:cs typeface="+mn-cs"/>
                  </a:rPr>
                  <a:t>:</a:t>
                </a:r>
              </a:p>
            </p:txBody>
          </p:sp>
        </mc:Fallback>
      </mc:AlternateContent>
      <p:pic>
        <p:nvPicPr>
          <p:cNvPr id="1110" name="entropy_x" descr="entropy_x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988" y="5294791"/>
            <a:ext cx="2135466" cy="6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3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7" grpId="0" uiExpand="1" build="p"/>
      <p:bldP spid="110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!!mask top">
            <a:extLst>
              <a:ext uri="{FF2B5EF4-FFF2-40B4-BE49-F238E27FC236}">
                <a16:creationId xmlns:a16="http://schemas.microsoft.com/office/drawing/2014/main" id="{A7730589-0FC8-EB5C-C3D9-91CACF41F488}"/>
              </a:ext>
            </a:extLst>
          </p:cNvPr>
          <p:cNvSpPr/>
          <p:nvPr/>
        </p:nvSpPr>
        <p:spPr>
          <a:xfrm>
            <a:off x="0" y="950000"/>
            <a:ext cx="6000000" cy="78736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B6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Velocity profiles: bag model vs QCD-like</a:t>
            </a:r>
          </a:p>
        </p:txBody>
      </p:sp>
      <p:sp>
        <p:nvSpPr>
          <p:cNvPr id="1101" name="slide25.xml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028;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02" name="Deflagration label"/>
          <p:cNvSpPr txBox="1"/>
          <p:nvPr/>
        </p:nvSpPr>
        <p:spPr>
          <a:xfrm>
            <a:off x="900000" y="1130000"/>
            <a:ext cx="335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Deflagration</a:t>
            </a:r>
          </a:p>
        </p:txBody>
      </p:sp>
      <p:sp>
        <p:nvSpPr>
          <p:cNvPr id="1111" name="Profiles card"/>
          <p:cNvSpPr/>
          <p:nvPr/>
        </p:nvSpPr>
        <p:spPr>
          <a:xfrm>
            <a:off x="910000" y="1560000"/>
            <a:ext cx="10530000" cy="46577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03" name="Deflagration panel 0" descr="Deflagration panel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711" y="1677012"/>
            <a:ext cx="2638207" cy="1964961"/>
          </a:xfrm>
          <a:prstGeom prst="rect">
            <a:avLst/>
          </a:prstGeom>
        </p:spPr>
      </p:pic>
      <p:pic>
        <p:nvPicPr>
          <p:cNvPr id="1104" name="Deflagration panel 1" descr="Deflagration panel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95" y="3747990"/>
            <a:ext cx="2690937" cy="2384389"/>
          </a:xfrm>
          <a:prstGeom prst="rect">
            <a:avLst/>
          </a:prstGeom>
        </p:spPr>
      </p:pic>
      <p:sp>
        <p:nvSpPr>
          <p:cNvPr id="1105" name="Hybrid label"/>
          <p:cNvSpPr txBox="1"/>
          <p:nvPr/>
        </p:nvSpPr>
        <p:spPr>
          <a:xfrm>
            <a:off x="4500000" y="1130000"/>
            <a:ext cx="335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Hybrid</a:t>
            </a:r>
          </a:p>
        </p:txBody>
      </p:sp>
      <p:pic>
        <p:nvPicPr>
          <p:cNvPr id="1106" name="Hybrid panel 0" descr="Hybrid panel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711" y="1677012"/>
            <a:ext cx="2752738" cy="1964961"/>
          </a:xfrm>
          <a:prstGeom prst="rect">
            <a:avLst/>
          </a:prstGeom>
        </p:spPr>
      </p:pic>
      <p:pic>
        <p:nvPicPr>
          <p:cNvPr id="1107" name="Hybrid panel 1" descr="Hybrid panel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336" y="3747990"/>
            <a:ext cx="2624096" cy="2383237"/>
          </a:xfrm>
          <a:prstGeom prst="rect">
            <a:avLst/>
          </a:prstGeom>
        </p:spPr>
      </p:pic>
      <p:sp>
        <p:nvSpPr>
          <p:cNvPr id="1108" name="Detonation label"/>
          <p:cNvSpPr txBox="1"/>
          <p:nvPr/>
        </p:nvSpPr>
        <p:spPr>
          <a:xfrm>
            <a:off x="8100000" y="1130000"/>
            <a:ext cx="335000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Detonation</a:t>
            </a:r>
          </a:p>
        </p:txBody>
      </p:sp>
      <p:pic>
        <p:nvPicPr>
          <p:cNvPr id="1109" name="Detonation panel 0" descr="Detonation panel 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6711" y="1631199"/>
            <a:ext cx="2638207" cy="2010774"/>
          </a:xfrm>
          <a:prstGeom prst="rect">
            <a:avLst/>
          </a:prstGeom>
        </p:spPr>
      </p:pic>
      <p:pic>
        <p:nvPicPr>
          <p:cNvPr id="1110" name="Detonation panel 1" descr="Detonation panel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0495" y="3747990"/>
            <a:ext cx="2690937" cy="2383237"/>
          </a:xfrm>
          <a:prstGeom prst="rect">
            <a:avLst/>
          </a:prstGeom>
        </p:spPr>
      </p:pic>
      <p:sp>
        <p:nvSpPr>
          <p:cNvPr id="1112" name="Row label Bag model"/>
          <p:cNvSpPr txBox="1"/>
          <p:nvPr/>
        </p:nvSpPr>
        <p:spPr>
          <a:xfrm rot="-5400000">
            <a:off x="-281181" y="2291181"/>
            <a:ext cx="1622363" cy="4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Bag model</a:t>
            </a:r>
          </a:p>
        </p:txBody>
      </p:sp>
      <p:sp>
        <p:nvSpPr>
          <p:cNvPr id="1113" name="Row label Our ansatz"/>
          <p:cNvSpPr txBox="1"/>
          <p:nvPr/>
        </p:nvSpPr>
        <p:spPr>
          <a:xfrm rot="-5400000">
            <a:off x="-531393" y="4612840"/>
            <a:ext cx="2122786" cy="4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Our ansatz</a:t>
            </a:r>
          </a:p>
        </p:txBody>
      </p:sp>
    </p:spTree>
    <p:extLst>
      <p:ext uri="{BB962C8B-B14F-4D97-AF65-F5344CB8AC3E}">
        <p14:creationId xmlns:p14="http://schemas.microsoft.com/office/powerpoint/2010/main" val="447252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B7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Separation of phases</a:t>
            </a:r>
          </a:p>
        </p:txBody>
      </p:sp>
      <p:sp>
        <p:nvSpPr>
          <p:cNvPr id="1102" name="Phase reference"/>
          <p:cNvSpPr txBox="1"/>
          <p:nvPr/>
        </p:nvSpPr>
        <p:spPr>
          <a:xfrm>
            <a:off x="3200000" y="140000"/>
            <a:ext cx="843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[Aurrekoetxea, Bea, Luna,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van de Vis, in progress]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1" name="Phase bullets"/>
              <p:cNvSpPr txBox="1"/>
              <p:nvPr/>
            </p:nvSpPr>
            <p:spPr>
              <a:xfrm>
                <a:off x="560988" y="1230000"/>
                <a:ext cx="11070000" cy="17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6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two phases have the same free energy: they can coexist (points 1, 6)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 mixture of 1 and 6 has the entropy of the red line: above any homogeneous state with the same energy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Maximizing the entropy </a:t>
                </a:r>
                <a14:m>
                  <m:oMath xmlns:m="http://schemas.openxmlformats.org/officeDocument/2006/math">
                    <m:r>
                      <a:rPr lang="en-US" sz="16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system separates into domains of the two coexisting phases</a:t>
                </a:r>
              </a:p>
            </p:txBody>
          </p:sp>
        </mc:Choice>
        <mc:Fallback xmlns="">
          <p:sp>
            <p:nvSpPr>
              <p:cNvPr id="1101" name="Phase bullets"/>
              <p:cNvSpPr txBox="1"/>
              <p:nvPr/>
            </p:nvSpPr>
            <p:spPr>
              <a:xfrm>
                <a:off x="560988" y="1230000"/>
                <a:ext cx="11070000" cy="17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At </a:t>
                </a:r>
                <a:r>
                  <a:rPr lang="en-US" sz="16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T</a:t>
                </a:r>
                <a:r>
                  <a:rPr lang="en-US" sz="16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6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sz="16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6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T</a:t>
                </a:r>
                <a:r>
                  <a:rPr lang="en-US" sz="16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c</a:t>
                </a: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two phases have the same free energy: they can coexist (points 1, 6)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 mixture of 1 and 6 has the entropy of the red line: above any homogeneous state with the same energy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Maximizing the entropy </a:t>
                </a:r>
                <a:r>
                  <a:rPr lang="en-US" sz="16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⇒</a:t>
                </a: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 the system separates into domains of the two coexisting phases</a:t>
                </a:r>
              </a:p>
            </p:txBody>
          </p:sp>
        </mc:Fallback>
      </mc:AlternateContent>
      <p:pic>
        <p:nvPicPr>
          <p:cNvPr id="1103" name="Phase e(T)" descr="Phase e(T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3520000"/>
            <a:ext cx="2426305" cy="2550000"/>
          </a:xfrm>
          <a:prstGeom prst="rect">
            <a:avLst/>
          </a:prstGeom>
        </p:spPr>
      </p:pic>
      <p:pic>
        <p:nvPicPr>
          <p:cNvPr id="1104" name="Phase s(e)" descr="Phase s(e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07" y="3050000"/>
            <a:ext cx="3435185" cy="3500000"/>
          </a:xfrm>
          <a:prstGeom prst="rect">
            <a:avLst/>
          </a:prstGeom>
        </p:spPr>
      </p:pic>
      <p:pic>
        <p:nvPicPr>
          <p:cNvPr id="1105" name="Phase f(T)" descr="Phase f(T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518" y="3520000"/>
            <a:ext cx="2382481" cy="2550000"/>
          </a:xfrm>
          <a:prstGeom prst="rect">
            <a:avLst/>
          </a:prstGeom>
        </p:spPr>
      </p:pic>
      <p:sp>
        <p:nvSpPr>
          <p:cNvPr id="1106" name="Ring 1"/>
          <p:cNvSpPr/>
          <p:nvPr/>
        </p:nvSpPr>
        <p:spPr>
          <a:xfrm>
            <a:off x="5004580" y="4886049"/>
            <a:ext cx="260000" cy="260000"/>
          </a:xfrm>
          <a:prstGeom prst="ellipse">
            <a:avLst/>
          </a:prstGeom>
          <a:noFill/>
          <a:ln w="31750">
            <a:solidFill>
              <a:srgbClr val="E9A03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07" name="Ring 6"/>
          <p:cNvSpPr/>
          <p:nvPr/>
        </p:nvSpPr>
        <p:spPr>
          <a:xfrm>
            <a:off x="7078654" y="3503333"/>
            <a:ext cx="260000" cy="260000"/>
          </a:xfrm>
          <a:prstGeom prst="ellipse">
            <a:avLst/>
          </a:prstGeom>
          <a:noFill/>
          <a:ln w="31750">
            <a:solidFill>
              <a:srgbClr val="E9A039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108" name="Entropy arrow"/>
          <p:cNvCxnSpPr/>
          <p:nvPr/>
        </p:nvCxnSpPr>
        <p:spPr>
          <a:xfrm flipV="1">
            <a:off x="6776555" y="3944444"/>
            <a:ext cx="0" cy="626543"/>
          </a:xfrm>
          <a:prstGeom prst="line">
            <a:avLst/>
          </a:prstGeom>
          <a:ln w="50800" cap="rnd">
            <a:solidFill>
              <a:srgbClr val="E9A039"/>
            </a:solidFill>
            <a:tailEnd type="triangle" w="med" len="med"/>
          </a:ln>
        </p:spPr>
      </p:cxnSp>
      <p:sp>
        <p:nvSpPr>
          <p:cNvPr id="1109" name="ds label"/>
          <p:cNvSpPr txBox="1"/>
          <p:nvPr/>
        </p:nvSpPr>
        <p:spPr>
          <a:xfrm>
            <a:off x="6862975" y="4043827"/>
            <a:ext cx="900000" cy="30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en-US" sz="1500" b="1" i="1" dirty="0">
                <a:solidFill>
                  <a:srgbClr val="D03030"/>
                </a:solidFill>
                <a:latin typeface="+mn-lt"/>
              </a:rPr>
              <a:t>Δs &gt; 0</a:t>
            </a:r>
          </a:p>
        </p:txBody>
      </p:sp>
    </p:spTree>
    <p:extLst>
      <p:ext uri="{BB962C8B-B14F-4D97-AF65-F5344CB8AC3E}">
        <p14:creationId xmlns:p14="http://schemas.microsoft.com/office/powerpoint/2010/main" val="142596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B8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Separation of phases</a:t>
            </a:r>
          </a:p>
        </p:txBody>
      </p:sp>
      <p:sp>
        <p:nvSpPr>
          <p:cNvPr id="1102" name="Phase reference"/>
          <p:cNvSpPr txBox="1"/>
          <p:nvPr/>
        </p:nvSpPr>
        <p:spPr>
          <a:xfrm>
            <a:off x="3200000" y="140000"/>
            <a:ext cx="843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[Aurrekoetxea, Bea, Luna,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van de Vis, in progress]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1" name="Phase bullets"/>
              <p:cNvSpPr txBox="1"/>
              <p:nvPr/>
            </p:nvSpPr>
            <p:spPr>
              <a:xfrm>
                <a:off x="560988" y="1320000"/>
                <a:ext cx="4150000" cy="532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Between the turning points, homogeneous states (blue branch) are thermodynamically unstable</a:t>
                </a:r>
              </a:p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The system can separate into the two phases, which coexist at </a:t>
                </a:r>
                <a14:m>
                  <m:oMath xmlns:m="http://schemas.openxmlformats.org/officeDocument/2006/math">
                    <m:r>
                      <a:rPr lang="en-US" sz="15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5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15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500" i="1" dirty="0">
                            <a:solidFill>
                              <a:srgbClr val="F2F2F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 with equal free energy (points 1, 6)</a:t>
                </a:r>
              </a:p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Phase separation maximizes the entropy: the mixed state (red dashed line) lies above the homogeneous branch in </a:t>
                </a:r>
                <a14:m>
                  <m:oMath xmlns:m="http://schemas.openxmlformats.org/officeDocument/2006/math">
                    <m:r>
                      <a:rPr lang="en-US" sz="15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5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i="1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500" i="0" dirty="0">
                        <a:solidFill>
                          <a:srgbClr val="F2F2F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500" dirty="0">
                  <a:solidFill>
                    <a:srgbClr val="F2F2F2"/>
                  </a:solidFill>
                  <a:latin typeface="+mn-lt"/>
                  <a:cs typeface="+mn-cs"/>
                </a:endParaRPr>
              </a:p>
            </p:txBody>
          </p:sp>
        </mc:Choice>
        <mc:Fallback xmlns="">
          <p:sp>
            <p:nvSpPr>
              <p:cNvPr id="1101" name="Phase bullets"/>
              <p:cNvSpPr txBox="1"/>
              <p:nvPr/>
            </p:nvSpPr>
            <p:spPr>
              <a:xfrm>
                <a:off x="560988" y="1320000"/>
                <a:ext cx="4150000" cy="5320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Between the turning points, homogeneous states (blue branch) are thermodynamically unstable</a:t>
                </a:r>
              </a:p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The system can separate into the two phases, which coexist at </a:t>
                </a:r>
                <a:r>
                  <a:rPr lang="en-US" sz="15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T</a:t>
                </a:r>
                <a:r>
                  <a:rPr lang="en-US" sz="15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5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sz="15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5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T</a:t>
                </a:r>
                <a:r>
                  <a:rPr lang="en-US" sz="1500" i="1" baseline="-2500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c</a:t>
                </a: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 with equal free energy (points 1, 6)</a:t>
                </a:r>
              </a:p>
              <a:p>
                <a:pPr marL="285750" indent="-285750">
                  <a:spcBef>
                    <a:spcPts val="900"/>
                  </a:spcBef>
                  <a:spcAft>
                    <a:spcPts val="9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500" dirty="0">
                    <a:solidFill>
                      <a:srgbClr val="F2F2F2"/>
                    </a:solidFill>
                    <a:latin typeface="+mn-lt"/>
                    <a:cs typeface="+mn-cs"/>
                  </a:rPr>
                  <a:t>Phase separation maximizes the entropy: the mixed state (red dashed line) lies above the homogeneous branch in </a:t>
                </a:r>
                <a:r>
                  <a:rPr lang="en-US" sz="15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s</a:t>
                </a:r>
                <a:r>
                  <a:rPr lang="en-US" sz="15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500" i="1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e</a:t>
                </a:r>
                <a:r>
                  <a:rPr lang="en-US" sz="1500" i="0" dirty="0">
                    <a:solidFill>
                      <a:srgbClr val="F2F2F2"/>
                    </a:solidFill>
                    <a:latin typeface="Cambria Math" panose="02040503050406030204" pitchFamily="18" charset="0"/>
                  </a:rPr>
                  <a:t>)</a:t>
                </a:r>
              </a:p>
            </p:txBody>
          </p:sp>
        </mc:Fallback>
      </mc:AlternateContent>
      <p:sp>
        <p:nvSpPr>
          <p:cNvPr id="1103" name="Case label 1"/>
          <p:cNvSpPr txBox="1"/>
          <p:nvPr/>
        </p:nvSpPr>
        <p:spPr>
          <a:xfrm>
            <a:off x="5010000" y="1320000"/>
            <a:ext cx="300000" cy="1680000"/>
          </a:xfrm>
          <a:prstGeom prst="rect">
            <a:avLst/>
          </a:prstGeom>
          <a:noFill/>
        </p:spPr>
        <p:txBody>
          <a:bodyPr vert="vert270" wrap="square" lIns="0" tIns="0" rIns="0" bIns="0" anchor="ctr">
            <a:noAutofit/>
          </a:bodyPr>
          <a:lstStyle/>
          <a:p>
            <a:pPr algn="ctr"/>
            <a:r>
              <a:rPr lang="en-US" sz="1300" b="1" cap="small" dirty="0">
                <a:solidFill>
                  <a:srgbClr val="E9A039"/>
                </a:solidFill>
                <a:latin typeface="+mn-lt"/>
              </a:rPr>
              <a:t>Case 1</a:t>
            </a:r>
          </a:p>
        </p:txBody>
      </p:sp>
      <p:pic>
        <p:nvPicPr>
          <p:cNvPr id="1104" name="Phase case 1 panel 0" descr="Phase case 1 panel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000" y="1320000"/>
            <a:ext cx="1591578" cy="1680000"/>
          </a:xfrm>
          <a:prstGeom prst="rect">
            <a:avLst/>
          </a:prstGeom>
        </p:spPr>
      </p:pic>
      <p:pic>
        <p:nvPicPr>
          <p:cNvPr id="1105" name="Phase case 1 panel 1" descr="Phase case 1 panel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578" y="1320000"/>
            <a:ext cx="1603636" cy="1680000"/>
          </a:xfrm>
          <a:prstGeom prst="rect">
            <a:avLst/>
          </a:prstGeom>
        </p:spPr>
      </p:pic>
      <p:pic>
        <p:nvPicPr>
          <p:cNvPr id="1106" name="Phase case 1 panel 2" descr="Phase case 1 panel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215" y="1320000"/>
            <a:ext cx="1618235" cy="1680000"/>
          </a:xfrm>
          <a:prstGeom prst="rect">
            <a:avLst/>
          </a:prstGeom>
        </p:spPr>
      </p:pic>
      <p:sp>
        <p:nvSpPr>
          <p:cNvPr id="1107" name="Case label 2"/>
          <p:cNvSpPr txBox="1"/>
          <p:nvPr/>
        </p:nvSpPr>
        <p:spPr>
          <a:xfrm>
            <a:off x="5010000" y="3140000"/>
            <a:ext cx="300000" cy="1680000"/>
          </a:xfrm>
          <a:prstGeom prst="rect">
            <a:avLst/>
          </a:prstGeom>
          <a:noFill/>
        </p:spPr>
        <p:txBody>
          <a:bodyPr vert="vert270" wrap="square" lIns="0" tIns="0" rIns="0" bIns="0" anchor="ctr">
            <a:noAutofit/>
          </a:bodyPr>
          <a:lstStyle/>
          <a:p>
            <a:pPr algn="ctr"/>
            <a:r>
              <a:rPr lang="en-US" sz="1300" b="1" cap="small" dirty="0">
                <a:solidFill>
                  <a:srgbClr val="E9A039"/>
                </a:solidFill>
                <a:latin typeface="+mn-lt"/>
              </a:rPr>
              <a:t>Case 2</a:t>
            </a:r>
          </a:p>
        </p:txBody>
      </p:sp>
      <p:pic>
        <p:nvPicPr>
          <p:cNvPr id="1108" name="Phase case 2 panel 0" descr="Phase case 2 panel 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000" y="3140000"/>
            <a:ext cx="1598507" cy="1680000"/>
          </a:xfrm>
          <a:prstGeom prst="rect">
            <a:avLst/>
          </a:prstGeom>
        </p:spPr>
      </p:pic>
      <p:pic>
        <p:nvPicPr>
          <p:cNvPr id="1109" name="Phase case 2 panel 1" descr="Phase case 2 panel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8507" y="3140000"/>
            <a:ext cx="1648888" cy="1680000"/>
          </a:xfrm>
          <a:prstGeom prst="rect">
            <a:avLst/>
          </a:prstGeom>
        </p:spPr>
      </p:pic>
      <p:pic>
        <p:nvPicPr>
          <p:cNvPr id="1110" name="Phase case 2 panel 2" descr="Phase case 2 panel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7396" y="3140000"/>
            <a:ext cx="1569635" cy="1680000"/>
          </a:xfrm>
          <a:prstGeom prst="rect">
            <a:avLst/>
          </a:prstGeom>
        </p:spPr>
      </p:pic>
      <p:sp>
        <p:nvSpPr>
          <p:cNvPr id="1111" name="Case label 3"/>
          <p:cNvSpPr txBox="1"/>
          <p:nvPr/>
        </p:nvSpPr>
        <p:spPr>
          <a:xfrm>
            <a:off x="5010000" y="4960000"/>
            <a:ext cx="300000" cy="1680000"/>
          </a:xfrm>
          <a:prstGeom prst="rect">
            <a:avLst/>
          </a:prstGeom>
          <a:noFill/>
        </p:spPr>
        <p:txBody>
          <a:bodyPr vert="vert270" wrap="square" lIns="0" tIns="0" rIns="0" bIns="0" anchor="ctr">
            <a:noAutofit/>
          </a:bodyPr>
          <a:lstStyle/>
          <a:p>
            <a:pPr algn="ctr"/>
            <a:r>
              <a:rPr lang="en-US" sz="1300" b="1" cap="small" dirty="0">
                <a:solidFill>
                  <a:srgbClr val="E9A039"/>
                </a:solidFill>
                <a:latin typeface="+mn-lt"/>
              </a:rPr>
              <a:t>Case 3</a:t>
            </a:r>
          </a:p>
        </p:txBody>
      </p:sp>
      <p:pic>
        <p:nvPicPr>
          <p:cNvPr id="1112" name="Phase case 3 panel 0" descr="Phase case 3 panel 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0000" y="4960000"/>
            <a:ext cx="1598202" cy="1680000"/>
          </a:xfrm>
          <a:prstGeom prst="rect">
            <a:avLst/>
          </a:prstGeom>
        </p:spPr>
      </p:pic>
      <p:pic>
        <p:nvPicPr>
          <p:cNvPr id="1113" name="Phase case 3 panel 1" descr="Phase case 3 panel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8202" y="4960000"/>
            <a:ext cx="1604210" cy="1680000"/>
          </a:xfrm>
          <a:prstGeom prst="rect">
            <a:avLst/>
          </a:prstGeom>
        </p:spPr>
      </p:pic>
      <p:pic>
        <p:nvPicPr>
          <p:cNvPr id="1114" name="Phase case 3 panel 2" descr="Phase case 3 panel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72412" y="4960000"/>
            <a:ext cx="1563503" cy="1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6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9E9A0-9D66-B197-7AEF-DF655804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279FA2C-7EEE-B84A-7407-AE56D6FAA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B9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24C7074A-F6D7-9180-8170-52FFAF6C0A95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Bubble collisions in QCD-like models</a:t>
            </a:r>
          </a:p>
        </p:txBody>
      </p:sp>
      <p:sp>
        <p:nvSpPr>
          <p:cNvPr id="1102" name="Collision reference"/>
          <p:cNvSpPr txBox="1"/>
          <p:nvPr/>
        </p:nvSpPr>
        <p:spPr>
          <a:xfrm>
            <a:off x="3200000" y="140000"/>
            <a:ext cx="843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[Aurrekoetxea, Bea, Luna,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van de Vis, in progress]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1" name="Collision bullets"/>
              <p:cNvSpPr txBox="1"/>
              <p:nvPr/>
            </p:nvSpPr>
            <p:spPr>
              <a:xfrm>
                <a:off x="560988" y="1230000"/>
                <a:ext cx="11070000" cy="16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Real-time evolution of the hydrodynamic equations in a shock-capturing scheme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For energies inside the coexistence band there is no homogeneous final state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After the collisions the system settles into separated domains of the two phases</a:t>
                </a:r>
              </a:p>
            </p:txBody>
          </p:sp>
        </mc:Choice>
        <mc:Fallback xmlns="">
          <p:sp>
            <p:nvSpPr>
              <p:cNvPr id="1101" name="Collision bullets"/>
              <p:cNvSpPr txBox="1"/>
              <p:nvPr/>
            </p:nvSpPr>
            <p:spPr>
              <a:xfrm>
                <a:off x="560988" y="1230000"/>
                <a:ext cx="11070000" cy="1600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Real-time evolution of the hydrodynamic equations in a shock-capturing scheme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For energies inside the coexistence band there is no homogeneous final state</a:t>
                </a:r>
              </a:p>
              <a:p>
                <a:pPr marL="285750" indent="-285750">
                  <a:spcBef>
                    <a:spcPts val="700"/>
                  </a:spcBef>
                  <a:spcAft>
                    <a:spcPts val="400"/>
                  </a:spcAft>
                  <a:buClr>
                    <a:srgbClr val="E9A039"/>
                  </a:buClr>
                  <a:buFont typeface="Arial"/>
                  <a:buChar char="•"/>
                </a:pPr>
                <a:r>
                  <a:rPr lang="en-US" sz="1600" dirty="0">
                    <a:solidFill>
                      <a:srgbClr val="F2F2F2"/>
                    </a:solidFill>
                    <a:latin typeface="+mn-lt"/>
                    <a:cs typeface="+mn-cs"/>
                  </a:rPr>
                  <a:t>After the collisions the system settles into separated domains of the two phases</a:t>
                </a:r>
              </a:p>
            </p:txBody>
          </p:sp>
        </mc:Fallback>
      </mc:AlternateContent>
      <p:pic>
        <p:nvPicPr>
          <p:cNvPr id="1103" name="Coexistence band" descr="Coexistence ba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00" y="3020000"/>
            <a:ext cx="3607972" cy="3450000"/>
          </a:xfrm>
          <a:prstGeom prst="rect">
            <a:avLst/>
          </a:prstGeom>
        </p:spPr>
      </p:pic>
      <p:pic>
        <p:nvPicPr>
          <p:cNvPr id="1104" name="Bubble simulation" descr="Bubble simul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000" y="3020000"/>
            <a:ext cx="3447264" cy="3450000"/>
          </a:xfrm>
          <a:prstGeom prst="rect">
            <a:avLst/>
          </a:prstGeom>
        </p:spPr>
      </p:pic>
      <p:pic>
        <p:nvPicPr>
          <p:cNvPr id="1105" name="Separated simulation" descr="Separated simul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000" y="3020000"/>
            <a:ext cx="3466507" cy="3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69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2A28-2213-AD45-E3A7-034D0BBF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956B96-727F-C5E6-AED7-F00B4B833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7296" y="6309597"/>
            <a:ext cx="551167" cy="365125"/>
          </a:xfrm>
        </p:spPr>
        <p:txBody>
          <a:bodyPr/>
          <a:lstStyle/>
          <a:p>
            <a:pPr rtl="0"/>
            <a:r>
              <a:rPr lang="es-ES" noProof="0"/>
              <a:t>B10</a:t>
            </a:r>
            <a:endParaRPr lang="es-ES" noProof="0" dirty="0"/>
          </a:p>
        </p:txBody>
      </p:sp>
      <p:sp>
        <p:nvSpPr>
          <p:cNvPr id="11" name="Title">
            <a:extLst>
              <a:ext uri="{FF2B5EF4-FFF2-40B4-BE49-F238E27FC236}">
                <a16:creationId xmlns:a16="http://schemas.microsoft.com/office/drawing/2014/main" id="{D709EE5E-A704-4C62-98D8-738C558DE64B}"/>
              </a:ext>
            </a:extLst>
          </p:cNvPr>
          <p:cNvSpPr txBox="1"/>
          <p:nvPr/>
        </p:nvSpPr>
        <p:spPr>
          <a:xfrm>
            <a:off x="548640" y="460686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From the bag model to QCD-like</a:t>
            </a:r>
          </a:p>
        </p:txBody>
      </p:sp>
      <p:sp>
        <p:nvSpPr>
          <p:cNvPr id="1117" name="Interpolation reference"/>
          <p:cNvSpPr txBox="1"/>
          <p:nvPr/>
        </p:nvSpPr>
        <p:spPr>
          <a:xfrm>
            <a:off x="4630000" y="140000"/>
            <a:ext cx="70000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200" dirty="0">
                <a:solidFill>
                  <a:schemeClr val="accent2"/>
                </a:solidFill>
              </a:rPr>
              <a:t>[Espinosa et al., JCAP 06 (2010) 028; Mateos, Sanchez-Garitaonandia, </a:t>
            </a:r>
            <a:r>
              <a:rPr lang="en-US" sz="1200" b="1" dirty="0">
                <a:solidFill>
                  <a:schemeClr val="accent2"/>
                </a:solidFill>
              </a:rPr>
              <a:t>PTA</a:t>
            </a:r>
            <a:r>
              <a:rPr lang="en-US" sz="1200" dirty="0">
                <a:solidFill>
                  <a:schemeClr val="accent2"/>
                </a:solidFill>
              </a:rPr>
              <a:t>, arXiv:2607.27874]</a:t>
            </a:r>
          </a:p>
        </p:txBody>
      </p:sp>
      <p:sp>
        <p:nvSpPr>
          <p:cNvPr id="1110" name="Bag label"/>
          <p:cNvSpPr txBox="1"/>
          <p:nvPr/>
        </p:nvSpPr>
        <p:spPr>
          <a:xfrm>
            <a:off x="576544" y="1520000"/>
            <a:ext cx="4969230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Bag model</a:t>
            </a:r>
          </a:p>
        </p:txBody>
      </p:sp>
      <p:sp>
        <p:nvSpPr>
          <p:cNvPr id="1111" name="!!Holographic label"/>
          <p:cNvSpPr txBox="1"/>
          <p:nvPr/>
        </p:nvSpPr>
        <p:spPr>
          <a:xfrm>
            <a:off x="7245775" y="1520000"/>
            <a:ext cx="4369679" cy="36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dirty="0">
                <a:solidFill>
                  <a:srgbClr val="F2F2F2"/>
                </a:solidFill>
                <a:latin typeface="+mn-lt"/>
              </a:rPr>
              <a:t>Holographic model</a:t>
            </a:r>
          </a:p>
        </p:txBody>
      </p:sp>
      <p:grpSp>
        <p:nvGrpSpPr>
          <p:cNvPr id="1301" name="Bag card group"/>
          <p:cNvGrpSpPr/>
          <p:nvPr/>
        </p:nvGrpSpPr>
        <p:grpSpPr>
          <a:xfrm>
            <a:off x="506544" y="1880000"/>
            <a:ext cx="5109230" cy="3540000"/>
            <a:chOff x="506544" y="1880000"/>
            <a:chExt cx="5109230" cy="3540000"/>
          </a:xfrm>
        </p:grpSpPr>
        <p:sp>
          <p:nvSpPr>
            <p:cNvPr id="1112" name="Bag card (grouped)"/>
            <p:cNvSpPr/>
            <p:nvPr/>
          </p:nvSpPr>
          <p:spPr>
            <a:xfrm>
              <a:off x="506544" y="1880000"/>
              <a:ext cx="5109230" cy="354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02" name="Holographic card group"/>
          <p:cNvGrpSpPr/>
          <p:nvPr/>
        </p:nvGrpSpPr>
        <p:grpSpPr>
          <a:xfrm>
            <a:off x="7175775" y="1880000"/>
            <a:ext cx="4509679" cy="3540000"/>
            <a:chOff x="7175775" y="1880000"/>
            <a:chExt cx="4509679" cy="3540000"/>
          </a:xfrm>
        </p:grpSpPr>
        <p:sp>
          <p:nvSpPr>
            <p:cNvPr id="1113" name="Holographic card (grouped)"/>
            <p:cNvSpPr/>
            <p:nvPr/>
          </p:nvSpPr>
          <p:spPr>
            <a:xfrm>
              <a:off x="7175775" y="1880000"/>
              <a:ext cx="4509679" cy="3540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08" name="Bag model space of solutions" descr="Bag model space of solu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44" y="1950000"/>
            <a:ext cx="4969230" cy="3400000"/>
          </a:xfrm>
          <a:prstGeom prst="rect">
            <a:avLst/>
          </a:prstGeom>
        </p:spPr>
      </p:pic>
      <p:pic>
        <p:nvPicPr>
          <p:cNvPr id="1109" name="!!Holographic bubbles e_N" descr="Holographic bubbles e_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75" y="1950000"/>
            <a:ext cx="4369679" cy="3400000"/>
          </a:xfrm>
          <a:prstGeom prst="rect">
            <a:avLst/>
          </a:prstGeom>
        </p:spPr>
      </p:pic>
      <p:grpSp>
        <p:nvGrpSpPr>
          <p:cNvPr id="1116" name="Interpolation question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cxnSp>
          <p:nvCxnSpPr>
            <p:cNvPr id="1114" name="Bag to QCD-like arrow"/>
            <p:cNvCxnSpPr/>
            <p:nvPr/>
          </p:nvCxnSpPr>
          <p:spPr>
            <a:xfrm>
              <a:off x="5795775" y="3650000"/>
              <a:ext cx="1200000" cy="0"/>
            </a:xfrm>
            <a:prstGeom prst="line">
              <a:avLst/>
            </a:prstGeom>
            <a:ln w="57150" cap="rnd">
              <a:solidFill>
                <a:srgbClr val="E9A039"/>
              </a:solidFill>
              <a:tailEnd type="triangle" w="med" len="med"/>
            </a:ln>
          </p:spPr>
        </p:cxnSp>
        <p:sp>
          <p:nvSpPr>
            <p:cNvPr id="1115" name="Question mark"/>
            <p:cNvSpPr txBox="1"/>
            <p:nvPr/>
          </p:nvSpPr>
          <p:spPr>
            <a:xfrm>
              <a:off x="5795775" y="2650000"/>
              <a:ext cx="1200000" cy="9000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algn="ctr"/>
              <a:r>
                <a:rPr lang="en-US" sz="5400" b="1" dirty="0">
                  <a:solidFill>
                    <a:srgbClr val="E9A039"/>
                  </a:solidFill>
                  <a:latin typeface="+mn-lt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1548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,49078"/>
  <p:tag name="ORIGINALWIDTH" val="136,4829"/>
  <p:tag name="OUTPUTTYPE" val="PNG"/>
  <p:tag name="IGUANATEXVERSION" val="161"/>
  <p:tag name="LATEXADDIN" val="\documentclass{article}&#10;\usepackage{amsmath}&#10;\pagestyle{empty}&#10;\usepackage{xcolor}&#10;\begin{document}&#10;&#10;\color{white}&#10;$e_N$&#10;&#10;\end{document}"/>
  <p:tag name="IGUANATEXSIZE" val="20"/>
  <p:tag name="IGUANATEXCURSOR" val="116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120,7349"/>
  <p:tag name="OUTPUTTYPE" val="PNG"/>
  <p:tag name="IGUANATEXVERSION" val="161"/>
  <p:tag name="LATEXADDIN" val="\documentclass{article}&#10;\usepackage{amsmath}&#10;\pagestyle{empty}&#10;\usepackage{xcolor}&#10;\begin{document}&#10;&#10;&#10;\color{white}&#10;$\xi_w$&#10;&#10;\end{document}"/>
  <p:tag name="IGUANATEXSIZE" val="20"/>
  <p:tag name="IGUANATEXCURSOR" val="122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1,4811"/>
  <p:tag name="ORIGINALWIDTH" val="2197,975"/>
  <p:tag name="OUTPUTTYPE" val="PNG"/>
  <p:tag name="IGUANATEXVERSION" val="161"/>
  <p:tag name="LATEXADDIN" val="\documentclass{article}&#10;\usepackage{amsmath}&#10;\pagestyle{empty}&#10;\usepackage{xcolor}&#10;\begin{document}&#10;&#10;&#10;\color{white}&#10;$p_H(T) = \frac{1}{3}a_H T^4 -\epsilon \qquad p_L(T) = \frac{1}{3}a_L T^4$&#10;&#10;\end{document}"/>
  <p:tag name="IGUANATEXSIZE" val="20"/>
  <p:tag name="IGUANATEXCURSOR" val="190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,2309"/>
  <p:tag name="ORIGINALWIDTH" val="1742,782"/>
  <p:tag name="OUTPUTTYPE" val="PNG"/>
  <p:tag name="IGUANATEXVERSION" val="161"/>
  <p:tag name="LATEXADDIN" val="\documentclass{article}&#10;\usepackage{amsmath}&#10;\pagestyle{empty}&#10;\usepackage{xcolor}&#10;\begin{document}&#10;&#10;\color{white}&#10;$p_H(e) = \frac{1}{3}e - \frac{4}{3}\epsilon \qquad p_L(e) = \frac{1}{3}e$&#10;&#10;&#10;\end{document}"/>
  <p:tag name="IGUANATEXSIZE" val="20"/>
  <p:tag name="IGUANATEXCURSOR" val="187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1,9798"/>
  <p:tag name="ORIGINALWIDTH" val="641,9197"/>
  <p:tag name="OUTPUTTYPE" val="PNG"/>
  <p:tag name="IGUANATEXVERSION" val="161"/>
  <p:tag name="LATEXADDIN" val="\documentclass{article}&#10;\usepackage{amsmath}&#10;\pagestyle{empty}&#10;\usepackage{xcolor}&#10;\begin{document}&#10;&#10;&#10;\color{white}&#10;$c_s^2 = \frac{\partial p}{\partial e} = \frac{1}{3}$&#10;&#10;\end{document}"/>
  <p:tag name="IGUANATEXSIZE" val="20"/>
  <p:tag name="IGUANATEXCURSOR" val="169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1,4811"/>
  <p:tag name="ORIGINALWIDTH" val="1185,602"/>
  <p:tag name="OUTPUTTYPE" val="PNG"/>
  <p:tag name="IGUANATEXVERSION" val="161"/>
  <p:tag name="LATEXADDIN" val="\documentclass{article}&#10;\usepackage{amsmath}&#10;\pagestyle{empty}&#10;\usepackage{xcolor}&#10;\begin{document}&#10;&#10;\color{white}&#10;$p(T) = \mathcal{P}(T) + \frac{1}{3}NT^4$&#10;&#10;\end{document}"/>
  <p:tag name="IGUANATEXSIZE" val="20"/>
  <p:tag name="IGUANATEXCURSOR" val="155"/>
  <p:tag name="TRANSPARENCY" val="Verdadero"/>
  <p:tag name="LATEXENGINEID" val="0"/>
  <p:tag name="TEMPFOLDER" val="c:\temp\"/>
  <p:tag name="LATEXFORMHEIGHT" val="320"/>
  <p:tag name="LATEXFORMWIDTH" val="385"/>
  <p:tag name="LATEXFORMWRAP" val="Verdadero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lla">
  <a:themeElements>
    <a:clrScheme name="Mall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ll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ll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3996</TotalTime>
  <Words>2577</Words>
  <Application>Microsoft Office PowerPoint</Application>
  <PresentationFormat>Panorámica</PresentationFormat>
  <Paragraphs>379</Paragraphs>
  <Slides>37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3" baseType="lpstr">
      <vt:lpstr>Aptos</vt:lpstr>
      <vt:lpstr>Arial</vt:lpstr>
      <vt:lpstr>Calibri</vt:lpstr>
      <vt:lpstr>Cambria Math</vt:lpstr>
      <vt:lpstr>Century Gothic</vt:lpstr>
      <vt:lpstr>Malla</vt:lpstr>
      <vt:lpstr>Non-conformal obstructions to bubble expansion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TARANCÓN ÁLVAREZ</dc:creator>
  <cp:lastModifiedBy>PEDRO TARANCÓN ÁLVAREZ</cp:lastModifiedBy>
  <cp:revision>82</cp:revision>
  <dcterms:created xsi:type="dcterms:W3CDTF">2026-10-07T10:39:41Z</dcterms:created>
  <dcterms:modified xsi:type="dcterms:W3CDTF">2026-10-20T20:04:51Z</dcterms:modified>
</cp:coreProperties>
</file>