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aea314490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aea314490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But remember it was free !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91828ada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91828ada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91828adae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91828adae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91828adae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91828adae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91828adae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91828adae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91828adae6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91828adae6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91828adae6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91828adae6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91828adae6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91828adae6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91828adae6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91828adae6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91828adae6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91828adae6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adddda0c4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adddda0c4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IPARCOS stuents work in isolated boxes (as </a:t>
            </a:r>
            <a:r>
              <a:rPr lang="es"/>
              <a:t>seniors</a:t>
            </a:r>
            <a:r>
              <a:rPr lang="es"/>
              <a:t> did before IPARCOS creation)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 will add that team </a:t>
            </a:r>
            <a:r>
              <a:rPr lang="es"/>
              <a:t>building</a:t>
            </a:r>
            <a:r>
              <a:rPr lang="es"/>
              <a:t> sounds posh, but just means knowing each other,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1828adae6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91828adae6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91828adae6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91828adae6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91828adae6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91828adae6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1828adae6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91828adae6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adddda0c4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adddda0c4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adddda0c4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adddda0c4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adddda0c4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adddda0c4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adddda0c4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adddda0c4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adddda0c4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adddda0c4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aea314490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aea314490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Comentar las ventajas 1) Barato 2) Barato 3) Cerca del tren 5`     4) Cerca del pueblo 10`  5) Maximas 6-7º menos que en Madrid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aea314490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aea314490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aea314490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aea314490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adddda0c4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adddda0c4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We were </a:t>
            </a:r>
            <a:r>
              <a:rPr lang="es"/>
              <a:t>occupying</a:t>
            </a:r>
            <a:r>
              <a:rPr lang="es"/>
              <a:t> less </a:t>
            </a:r>
            <a:r>
              <a:rPr lang="es"/>
              <a:t>that</a:t>
            </a:r>
            <a:r>
              <a:rPr lang="es"/>
              <a:t> 10% of the beds. Fortunately for most of the meeting we were alone and then with another ~50 people group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ea314490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aea314490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adddda0c4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adddda0c4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This was the final setup not the planned one, but they were not that far from each other, for example 2. Was “What can we invent together?” and 4 and 5 included </a:t>
            </a:r>
            <a:r>
              <a:rPr lang="es"/>
              <a:t>round</a:t>
            </a:r>
            <a:r>
              <a:rPr lang="es"/>
              <a:t> tables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37.png"/><Relationship Id="rId6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5" Type="http://schemas.openxmlformats.org/officeDocument/2006/relationships/image" Target="../media/image35.png"/><Relationship Id="rId6" Type="http://schemas.openxmlformats.org/officeDocument/2006/relationships/image" Target="../media/image8.png"/><Relationship Id="rId7" Type="http://schemas.openxmlformats.org/officeDocument/2006/relationships/image" Target="../media/image38.png"/><Relationship Id="rId8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Relationship Id="rId5" Type="http://schemas.openxmlformats.org/officeDocument/2006/relationships/image" Target="../media/image1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10" Type="http://schemas.openxmlformats.org/officeDocument/2006/relationships/image" Target="../media/image34.png"/><Relationship Id="rId9" Type="http://schemas.openxmlformats.org/officeDocument/2006/relationships/image" Target="../media/image25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Relationship Id="rId7" Type="http://schemas.openxmlformats.org/officeDocument/2006/relationships/image" Target="../media/image26.png"/><Relationship Id="rId8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gif"/><Relationship Id="rId4" Type="http://schemas.openxmlformats.org/officeDocument/2006/relationships/image" Target="../media/image52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g"/><Relationship Id="rId4" Type="http://schemas.openxmlformats.org/officeDocument/2006/relationships/image" Target="../media/image39.jpg"/><Relationship Id="rId10" Type="http://schemas.openxmlformats.org/officeDocument/2006/relationships/image" Target="../media/image46.jpg"/><Relationship Id="rId9" Type="http://schemas.openxmlformats.org/officeDocument/2006/relationships/image" Target="../media/image44.jpg"/><Relationship Id="rId5" Type="http://schemas.openxmlformats.org/officeDocument/2006/relationships/image" Target="../media/image51.jpg"/><Relationship Id="rId6" Type="http://schemas.openxmlformats.org/officeDocument/2006/relationships/image" Target="../media/image42.jpg"/><Relationship Id="rId7" Type="http://schemas.openxmlformats.org/officeDocument/2006/relationships/image" Target="../media/image40.jpg"/><Relationship Id="rId8" Type="http://schemas.openxmlformats.org/officeDocument/2006/relationships/image" Target="../media/image5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IPARCOS CAMP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7971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J.J. Sanz Cillero , J.L. Contreras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100" y="-6"/>
            <a:ext cx="9143998" cy="181726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50" y="0"/>
            <a:ext cx="9143997" cy="60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>
            <p:ph type="title"/>
          </p:nvPr>
        </p:nvSpPr>
        <p:spPr>
          <a:xfrm>
            <a:off x="0" y="282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020">
                <a:solidFill>
                  <a:schemeClr val="lt1"/>
                </a:solidFill>
              </a:rPr>
              <a:t>Who did participate?</a:t>
            </a:r>
            <a:endParaRPr sz="3020">
              <a:solidFill>
                <a:schemeClr val="lt1"/>
              </a:solidFill>
            </a:endParaRPr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3622675" y="40875"/>
            <a:ext cx="5474700" cy="13977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10800025" scaled="0"/>
          </a:gradFill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s">
                <a:solidFill>
                  <a:schemeClr val="dk1"/>
                </a:solidFill>
              </a:rPr>
              <a:t>  </a:t>
            </a:r>
            <a:r>
              <a:rPr b="1" lang="es">
                <a:solidFill>
                  <a:schemeClr val="dk1"/>
                </a:solidFill>
              </a:rPr>
              <a:t>2 Senior organizers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s">
                <a:solidFill>
                  <a:schemeClr val="dk1"/>
                </a:solidFill>
              </a:rPr>
              <a:t>22 Students:   	          </a:t>
            </a:r>
            <a:endParaRPr b="1">
              <a:solidFill>
                <a:schemeClr val="dk1"/>
              </a:solidFill>
            </a:endParaRPr>
          </a:p>
          <a:p>
            <a:pPr indent="-330200" lvl="0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b="1" lang="es" sz="1600">
                <a:solidFill>
                  <a:schemeClr val="dk1"/>
                </a:solidFill>
              </a:rPr>
              <a:t>FISTEO , FISNUC, GUAIX,  GAE, STARS</a:t>
            </a:r>
            <a:r>
              <a:rPr lang="es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-342900" lvl="0" marL="13716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s" sz="1700">
                <a:solidFill>
                  <a:schemeClr val="dk1"/>
                </a:solidFill>
              </a:rPr>
              <a:t>19 Male, 3 Female(</a:t>
            </a:r>
            <a:r>
              <a:rPr b="1" lang="es" sz="1700">
                <a:solidFill>
                  <a:srgbClr val="FF0000"/>
                </a:solidFill>
              </a:rPr>
              <a:t>!</a:t>
            </a:r>
            <a:r>
              <a:rPr b="1" lang="es" sz="1700">
                <a:solidFill>
                  <a:schemeClr val="dk1"/>
                </a:solidFill>
              </a:rPr>
              <a:t>) </a:t>
            </a:r>
            <a:r>
              <a:rPr b="1" lang="es" sz="1900">
                <a:solidFill>
                  <a:srgbClr val="FFF2CC"/>
                </a:solidFill>
              </a:rPr>
              <a:t> </a:t>
            </a:r>
            <a:r>
              <a:rPr lang="es">
                <a:solidFill>
                  <a:srgbClr val="FFF2CC"/>
                </a:solidFill>
              </a:rPr>
              <a:t>     </a:t>
            </a:r>
            <a:endParaRPr>
              <a:solidFill>
                <a:srgbClr val="FFF2CC"/>
              </a:solidFill>
            </a:endParaRPr>
          </a:p>
        </p:txBody>
      </p:sp>
      <p:sp>
        <p:nvSpPr>
          <p:cNvPr id="133" name="Google Shape;13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How did it go? </a:t>
            </a:r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By the numbers: </a:t>
            </a:r>
            <a:endParaRPr/>
          </a:p>
        </p:txBody>
      </p:sp>
      <p:sp>
        <p:nvSpPr>
          <p:cNvPr id="140" name="Google Shape;1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descr="Gráfico de respuestas de formularios. Título de la pregunta: What is your satisfaction level with the camp? &#10;(1 very unsatisfactory - 5 very satisfactory). Número de respuestas: 16 respuestas." id="141" name="Google Shape;141;p23" title="What is your satisfaction level with the camp? &#10;(1 very unsatisfactory - 5 very satisfactory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650" y="978150"/>
            <a:ext cx="6890501" cy="3277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/>
          <p:nvPr/>
        </p:nvSpPr>
        <p:spPr>
          <a:xfrm>
            <a:off x="3238700" y="4114114"/>
            <a:ext cx="54513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0000FF"/>
                </a:solidFill>
              </a:rPr>
              <a:t>We think it went so well…</a:t>
            </a:r>
            <a:endParaRPr b="1" sz="2100">
              <a:solidFill>
                <a:srgbClr val="0000FF"/>
              </a:solidFill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7123" y="-24277"/>
            <a:ext cx="2486875" cy="10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/>
        </p:nvSpPr>
        <p:spPr>
          <a:xfrm>
            <a:off x="5362575" y="0"/>
            <a:ext cx="134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274E13"/>
                </a:solidFill>
              </a:rPr>
              <a:t>Anonymous </a:t>
            </a:r>
            <a:endParaRPr sz="1500"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274E13"/>
                </a:solidFill>
              </a:rPr>
              <a:t>Survey </a:t>
            </a:r>
            <a:endParaRPr sz="15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s"/>
              <a:t>How did it go?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By the numbers:</a:t>
            </a:r>
            <a:endParaRPr/>
          </a:p>
        </p:txBody>
      </p:sp>
      <p:sp>
        <p:nvSpPr>
          <p:cNvPr id="151" name="Google Shape;15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descr="Gráfico de respuestas de formularios. Título de la pregunta: Regarding next editions, would you be interested in participating in next editions?&#10;&#10;(1 fully uninterested - 5 fully interested). Número de respuestas: 16 respuestas." id="152" name="Google Shape;152;p24" title="Regarding next editions, would you be interested in participating in next editions?&#10;&#10;(1 fully uninterested - 5 fully interested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4800" y="955649"/>
            <a:ext cx="6721208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3238700" y="4173691"/>
            <a:ext cx="54513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>
                <a:solidFill>
                  <a:srgbClr val="0000FF"/>
                </a:solidFill>
              </a:rPr>
              <a:t>…that we should repeat it next years!</a:t>
            </a:r>
            <a:endParaRPr b="1" sz="2100">
              <a:solidFill>
                <a:srgbClr val="0000FF"/>
              </a:solidFill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7123" y="-24277"/>
            <a:ext cx="2486875" cy="108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4"/>
          <p:cNvSpPr txBox="1"/>
          <p:nvPr/>
        </p:nvSpPr>
        <p:spPr>
          <a:xfrm>
            <a:off x="5362575" y="0"/>
            <a:ext cx="134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274E13"/>
                </a:solidFill>
              </a:rPr>
              <a:t>Anonymous </a:t>
            </a:r>
            <a:endParaRPr sz="1500">
              <a:solidFill>
                <a:srgbClr val="274E1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274E13"/>
                </a:solidFill>
              </a:rPr>
              <a:t>Survey </a:t>
            </a:r>
            <a:endParaRPr sz="15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How did it go?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By the numbers:</a:t>
            </a:r>
            <a:endParaRPr/>
          </a:p>
        </p:txBody>
      </p:sp>
      <p:sp>
        <p:nvSpPr>
          <p:cNvPr id="162" name="Google Shape;16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descr="Gráfico de respuestas de formularios. Título de la pregunta: Is the camp a useful tool to improve your research skills and working conditions at IPARCOS?&#10;(1 fully useless - 5 fully useful). Número de respuestas: 16 respuestas." id="163" name="Google Shape;163;p25" title="Is the camp a useful tool to improve your research skills and working conditions at IPARCOS?&#10;(1 fully useless - 5 fully useful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050" y="82750"/>
            <a:ext cx="6426076" cy="326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311700" y="3508391"/>
            <a:ext cx="54513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Char char="●"/>
            </a:pPr>
            <a:r>
              <a:rPr b="1" lang="es" sz="2100">
                <a:solidFill>
                  <a:srgbClr val="0000FF"/>
                </a:solidFill>
              </a:rPr>
              <a:t>Furthermore, it was useful:</a:t>
            </a:r>
            <a:endParaRPr b="1" sz="21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/>
          <p:nvPr/>
        </p:nvSpPr>
        <p:spPr>
          <a:xfrm>
            <a:off x="2609100" y="0"/>
            <a:ext cx="1962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200">
                <a:solidFill>
                  <a:srgbClr val="6AA84F"/>
                </a:solidFill>
              </a:rPr>
              <a:t>Pros</a:t>
            </a:r>
            <a:endParaRPr b="1" sz="4200">
              <a:solidFill>
                <a:srgbClr val="6AA84F"/>
              </a:solidFill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7982100" y="0"/>
            <a:ext cx="1161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FF0000"/>
                </a:solidFill>
              </a:rPr>
              <a:t>Cons</a:t>
            </a:r>
            <a:endParaRPr b="1" sz="1700">
              <a:solidFill>
                <a:srgbClr val="FF0000"/>
              </a:solidFill>
            </a:endParaRPr>
          </a:p>
        </p:txBody>
      </p:sp>
      <p:sp>
        <p:nvSpPr>
          <p:cNvPr id="171" name="Google Shape;171;p26"/>
          <p:cNvSpPr txBox="1"/>
          <p:nvPr/>
        </p:nvSpPr>
        <p:spPr>
          <a:xfrm>
            <a:off x="17475" y="739775"/>
            <a:ext cx="5421300" cy="35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Community and well-being: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	Breaking isolation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Relaxed atmosphere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The excursion: favorite activity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2-Slide Presentations &amp; Round Tables: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Knowing each other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-	"PhD welfare," "problem management,"  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"Research careers in Spain"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	⇒ Necessary and highly valued</a:t>
            </a:r>
            <a:endParaRPr sz="1800">
              <a:solidFill>
                <a:schemeClr val="dk2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Space to improve IPARCOS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      &amp; their own research groups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/>
        </p:nvSpPr>
        <p:spPr>
          <a:xfrm>
            <a:off x="2609100" y="0"/>
            <a:ext cx="1962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200">
                <a:solidFill>
                  <a:srgbClr val="6AA84F"/>
                </a:solidFill>
              </a:rPr>
              <a:t>Pros</a:t>
            </a:r>
            <a:endParaRPr b="1" sz="4200">
              <a:solidFill>
                <a:srgbClr val="6AA84F"/>
              </a:solidFill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7982100" y="0"/>
            <a:ext cx="1161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FF0000"/>
                </a:solidFill>
              </a:rPr>
              <a:t>Cons</a:t>
            </a:r>
            <a:endParaRPr b="1" sz="1700">
              <a:solidFill>
                <a:srgbClr val="FF0000"/>
              </a:solidFill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17475" y="739775"/>
            <a:ext cx="5421300" cy="35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Community and well-being: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	Breaking isolation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Relaxed atmosphere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The excursion: favorite activity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2-Slide Presentations &amp; Round Tables: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Knowing each other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-	"PhD welfare," "problem management,"  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"Research careers in Spain"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	⇒ Necessary and highly valued</a:t>
            </a:r>
            <a:endParaRPr sz="1800">
              <a:solidFill>
                <a:schemeClr val="dk2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Space to improve IPARCOS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      &amp; their own research groups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">
            <a:off x="428585" y="1171600"/>
            <a:ext cx="8286836" cy="777452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/>
        </p:nvSpPr>
        <p:spPr>
          <a:xfrm>
            <a:off x="2609100" y="0"/>
            <a:ext cx="1962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200">
                <a:solidFill>
                  <a:srgbClr val="6AA84F"/>
                </a:solidFill>
              </a:rPr>
              <a:t>Pros</a:t>
            </a:r>
            <a:endParaRPr b="1" sz="4200">
              <a:solidFill>
                <a:srgbClr val="6AA84F"/>
              </a:solidFill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7982100" y="0"/>
            <a:ext cx="1161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FF0000"/>
                </a:solidFill>
              </a:rPr>
              <a:t>Cons</a:t>
            </a:r>
            <a:endParaRPr b="1" sz="1700">
              <a:solidFill>
                <a:srgbClr val="FF0000"/>
              </a:solidFill>
            </a:endParaRPr>
          </a:p>
        </p:txBody>
      </p:sp>
      <p:sp>
        <p:nvSpPr>
          <p:cNvPr id="186" name="Google Shape;186;p28"/>
          <p:cNvSpPr txBox="1"/>
          <p:nvPr/>
        </p:nvSpPr>
        <p:spPr>
          <a:xfrm>
            <a:off x="17475" y="739775"/>
            <a:ext cx="5421300" cy="35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Community and well-being: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	Breaking isolation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Relaxed atmosphere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The excursion: favorite activity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2-Slide Presentations &amp; Round Tables: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Knowing each other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-	"PhD welfare," "problem management,"  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"Research careers in Spain"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	⇒ Necessary and highly valued</a:t>
            </a:r>
            <a:endParaRPr sz="1800">
              <a:solidFill>
                <a:schemeClr val="dk2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Space to improve IPARCOS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      &amp; their own research groups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24" y="4061399"/>
            <a:ext cx="8637549" cy="72332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">
            <a:off x="428585" y="1171600"/>
            <a:ext cx="8286836" cy="777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/>
        </p:nvSpPr>
        <p:spPr>
          <a:xfrm>
            <a:off x="2609100" y="0"/>
            <a:ext cx="1962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200">
                <a:solidFill>
                  <a:srgbClr val="6AA84F"/>
                </a:solidFill>
              </a:rPr>
              <a:t>Pros</a:t>
            </a:r>
            <a:endParaRPr b="1" sz="4200">
              <a:solidFill>
                <a:srgbClr val="6AA84F"/>
              </a:solidFill>
            </a:endParaRPr>
          </a:p>
        </p:txBody>
      </p:sp>
      <p:sp>
        <p:nvSpPr>
          <p:cNvPr id="194" name="Google Shape;194;p29"/>
          <p:cNvSpPr txBox="1"/>
          <p:nvPr/>
        </p:nvSpPr>
        <p:spPr>
          <a:xfrm>
            <a:off x="7982100" y="0"/>
            <a:ext cx="1161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FF0000"/>
                </a:solidFill>
              </a:rPr>
              <a:t>Cons</a:t>
            </a:r>
            <a:endParaRPr b="1" sz="1700">
              <a:solidFill>
                <a:srgbClr val="FF0000"/>
              </a:solidFill>
            </a:endParaRPr>
          </a:p>
        </p:txBody>
      </p:sp>
      <p:sp>
        <p:nvSpPr>
          <p:cNvPr id="195" name="Google Shape;195;p29"/>
          <p:cNvSpPr txBox="1"/>
          <p:nvPr/>
        </p:nvSpPr>
        <p:spPr>
          <a:xfrm>
            <a:off x="17475" y="739775"/>
            <a:ext cx="5421300" cy="35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Community and well-being: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	Breaking isolation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Relaxed atmosphere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The excursion: favorite activity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2-Slide Presentations &amp; Round Tables: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Knowing each other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-	"PhD welfare," "problem management,"  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"Research careers in Spain"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	⇒ Necessary and highly valued</a:t>
            </a:r>
            <a:endParaRPr sz="1800">
              <a:solidFill>
                <a:schemeClr val="dk2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Space to improve IPARCOS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      &amp; their own research groups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375" y="2307537"/>
            <a:ext cx="7875600" cy="52842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">
            <a:off x="428585" y="1171600"/>
            <a:ext cx="8286836" cy="77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038" y="1401887"/>
            <a:ext cx="8099726" cy="81531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224" y="4061399"/>
            <a:ext cx="8637549" cy="72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/>
        </p:nvSpPr>
        <p:spPr>
          <a:xfrm>
            <a:off x="2609100" y="0"/>
            <a:ext cx="1962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200">
                <a:solidFill>
                  <a:srgbClr val="6AA84F"/>
                </a:solidFill>
              </a:rPr>
              <a:t>Pros</a:t>
            </a:r>
            <a:endParaRPr b="1" sz="4200">
              <a:solidFill>
                <a:srgbClr val="6AA84F"/>
              </a:solidFill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7982100" y="0"/>
            <a:ext cx="1161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FF0000"/>
                </a:solidFill>
              </a:rPr>
              <a:t>Cons</a:t>
            </a:r>
            <a:endParaRPr b="1" sz="1700">
              <a:solidFill>
                <a:srgbClr val="FF0000"/>
              </a:solidFill>
            </a:endParaRPr>
          </a:p>
        </p:txBody>
      </p:sp>
      <p:sp>
        <p:nvSpPr>
          <p:cNvPr id="206" name="Google Shape;206;p30"/>
          <p:cNvSpPr txBox="1"/>
          <p:nvPr/>
        </p:nvSpPr>
        <p:spPr>
          <a:xfrm>
            <a:off x="17475" y="739775"/>
            <a:ext cx="5421300" cy="35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Community and well-being: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	Breaking isolation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Relaxed atmosphere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The excursion: favorite activity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2-Slide Presentations &amp; Round Tables: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Knowing each other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-	"PhD welfare," "problem management,"  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"Research careers in Spain"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	⇒ Necessary and highly valued</a:t>
            </a:r>
            <a:endParaRPr sz="1800">
              <a:solidFill>
                <a:schemeClr val="dk2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Space to improve IPARCOS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            &amp; their own research groups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375" y="2307537"/>
            <a:ext cx="7875600" cy="5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">
            <a:off x="428585" y="1171600"/>
            <a:ext cx="8286836" cy="77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038" y="1401887"/>
            <a:ext cx="8099726" cy="81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224" y="4061399"/>
            <a:ext cx="8637549" cy="72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225" y="1124688"/>
            <a:ext cx="5886450" cy="50482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2" name="Google Shape;212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1750" y="1545300"/>
            <a:ext cx="5699125" cy="18341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36975" y="3302700"/>
            <a:ext cx="5204875" cy="176732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/>
          <p:nvPr/>
        </p:nvSpPr>
        <p:spPr>
          <a:xfrm>
            <a:off x="0" y="0"/>
            <a:ext cx="1962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6AA84F"/>
                </a:solidFill>
              </a:rPr>
              <a:t>Pros</a:t>
            </a:r>
            <a:endParaRPr b="1" sz="1700">
              <a:solidFill>
                <a:srgbClr val="6AA84F"/>
              </a:solidFill>
            </a:endParaRPr>
          </a:p>
        </p:txBody>
      </p:sp>
      <p:sp>
        <p:nvSpPr>
          <p:cNvPr id="219" name="Google Shape;219;p31"/>
          <p:cNvSpPr txBox="1"/>
          <p:nvPr/>
        </p:nvSpPr>
        <p:spPr>
          <a:xfrm>
            <a:off x="3993282" y="0"/>
            <a:ext cx="1826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>
                <a:solidFill>
                  <a:srgbClr val="FF0000"/>
                </a:solidFill>
              </a:rPr>
              <a:t>Cons</a:t>
            </a:r>
            <a:endParaRPr b="1" sz="4300">
              <a:solidFill>
                <a:srgbClr val="FF0000"/>
              </a:solidFill>
            </a:endParaRPr>
          </a:p>
        </p:txBody>
      </p:sp>
      <p:sp>
        <p:nvSpPr>
          <p:cNvPr id="220" name="Google Shape;220;p31"/>
          <p:cNvSpPr txBox="1"/>
          <p:nvPr/>
        </p:nvSpPr>
        <p:spPr>
          <a:xfrm>
            <a:off x="17475" y="739775"/>
            <a:ext cx="56880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Duration &amp; schedule: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	Too short  (48h)  ⇒ 1 extra day?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More often &amp; deeper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PhD involvement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Structure of the sessions:  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Context?  	  ⇒ General Group overview?</a:t>
            </a:r>
            <a:endParaRPr sz="1800">
              <a:solidFill>
                <a:schemeClr val="dk2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Tools session  ⇒ Better structured  </a:t>
            </a:r>
            <a:r>
              <a:rPr lang="es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				  ⇒ H</a:t>
            </a:r>
            <a:r>
              <a:rPr lang="es" sz="1800">
                <a:solidFill>
                  <a:schemeClr val="dk2"/>
                </a:solidFill>
              </a:rPr>
              <a:t>ands-on/practical?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Social: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Natural tendency to stick with own group</a:t>
            </a:r>
            <a:endParaRPr sz="1800">
              <a:solidFill>
                <a:schemeClr val="dk2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⇒ More “mixing” activities?  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253575" y="238300"/>
            <a:ext cx="8578800" cy="6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Why?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5896600" y="968075"/>
            <a:ext cx="2935800" cy="36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Problem:I</a:t>
            </a:r>
            <a:r>
              <a:rPr lang="es"/>
              <a:t>PARCOS students work in isolated boxes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Camps are common in many places: Research Institutes, enterprises, etc. Team </a:t>
            </a:r>
            <a:r>
              <a:rPr lang="es"/>
              <a:t>building</a:t>
            </a:r>
            <a:r>
              <a:rPr lang="es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One of us (JLC) offered to </a:t>
            </a:r>
            <a:r>
              <a:rPr lang="es"/>
              <a:t>participated</a:t>
            </a:r>
            <a:r>
              <a:rPr lang="es"/>
              <a:t> but never </a:t>
            </a:r>
            <a:r>
              <a:rPr lang="es"/>
              <a:t>really</a:t>
            </a:r>
            <a:r>
              <a:rPr lang="es"/>
              <a:t> started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Management  (IS) added real </a:t>
            </a:r>
            <a:r>
              <a:rPr lang="es"/>
              <a:t>manpower</a:t>
            </a:r>
            <a:r>
              <a:rPr lang="es"/>
              <a:t> (JJSC) and it finally took off this year</a:t>
            </a:r>
            <a:endParaRPr/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575" y="968075"/>
            <a:ext cx="5546999" cy="369515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452700" y="4019300"/>
            <a:ext cx="51285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A well ruminated idea,  started in CEC, that took long to fly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/>
        </p:nvSpPr>
        <p:spPr>
          <a:xfrm>
            <a:off x="0" y="0"/>
            <a:ext cx="1962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6AA84F"/>
                </a:solidFill>
              </a:rPr>
              <a:t>Pros</a:t>
            </a:r>
            <a:endParaRPr b="1" sz="1700">
              <a:solidFill>
                <a:srgbClr val="6AA84F"/>
              </a:solidFill>
            </a:endParaRPr>
          </a:p>
        </p:txBody>
      </p:sp>
      <p:sp>
        <p:nvSpPr>
          <p:cNvPr id="226" name="Google Shape;226;p32"/>
          <p:cNvSpPr txBox="1"/>
          <p:nvPr/>
        </p:nvSpPr>
        <p:spPr>
          <a:xfrm>
            <a:off x="3993282" y="0"/>
            <a:ext cx="1826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>
                <a:solidFill>
                  <a:srgbClr val="FF0000"/>
                </a:solidFill>
              </a:rPr>
              <a:t>Cons</a:t>
            </a:r>
            <a:endParaRPr b="1" sz="4300">
              <a:solidFill>
                <a:srgbClr val="FF0000"/>
              </a:solidFill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17475" y="739775"/>
            <a:ext cx="56880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Duration &amp; schedule: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	Too short  (48h)  ⇒ 1 extra day?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More often &amp; deeper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PhD involvement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Structure of the sessions:  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Context?  	  ⇒ General Group overview?</a:t>
            </a:r>
            <a:endParaRPr sz="1800">
              <a:solidFill>
                <a:schemeClr val="dk2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Tools session  ⇒ Better structured 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				  ⇒ Hands-on/practical?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Social: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Natural tendency to stick with own group</a:t>
            </a:r>
            <a:endParaRPr sz="1800">
              <a:solidFill>
                <a:schemeClr val="dk2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⇒ More “mixing” activities?  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02" y="954102"/>
            <a:ext cx="8274801" cy="275112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2055" y="3632200"/>
            <a:ext cx="6752674" cy="69532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825" y="4327525"/>
            <a:ext cx="7689850" cy="76262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/>
        </p:nvSpPr>
        <p:spPr>
          <a:xfrm>
            <a:off x="0" y="0"/>
            <a:ext cx="1962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6AA84F"/>
                </a:solidFill>
              </a:rPr>
              <a:t>Pros</a:t>
            </a:r>
            <a:endParaRPr b="1" sz="1700">
              <a:solidFill>
                <a:srgbClr val="6AA84F"/>
              </a:solidFill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3993282" y="0"/>
            <a:ext cx="1826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>
                <a:solidFill>
                  <a:srgbClr val="FF0000"/>
                </a:solidFill>
              </a:rPr>
              <a:t>Cons</a:t>
            </a:r>
            <a:endParaRPr b="1" sz="4300">
              <a:solidFill>
                <a:srgbClr val="FF0000"/>
              </a:solidFill>
            </a:endParaRPr>
          </a:p>
        </p:txBody>
      </p:sp>
      <p:sp>
        <p:nvSpPr>
          <p:cNvPr id="237" name="Google Shape;237;p33"/>
          <p:cNvSpPr txBox="1"/>
          <p:nvPr/>
        </p:nvSpPr>
        <p:spPr>
          <a:xfrm>
            <a:off x="17475" y="739775"/>
            <a:ext cx="56880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Duration &amp; schedule: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	Too short  (48h)  ⇒ 1 extra day?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More often &amp; deeper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PhD involvement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Structure of the sessions:  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Context?  	  ⇒ General Group overview?</a:t>
            </a:r>
            <a:endParaRPr sz="1800">
              <a:solidFill>
                <a:schemeClr val="dk2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Tools session  ⇒ Better structured 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				  ⇒ Hands-on/practical?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Social: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Natural tendency to stick with own group</a:t>
            </a:r>
            <a:endParaRPr sz="1800">
              <a:solidFill>
                <a:schemeClr val="dk2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⇒ More “mixing” activities?  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38" name="Google Shape;2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02" y="954102"/>
            <a:ext cx="8274801" cy="27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2055" y="3632200"/>
            <a:ext cx="6752674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825" y="4327525"/>
            <a:ext cx="7689850" cy="7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350" y="739763"/>
            <a:ext cx="7277100" cy="199072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3576" y="0"/>
            <a:ext cx="2353250" cy="84772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3" name="Google Shape;24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3350" y="4131027"/>
            <a:ext cx="8430798" cy="84772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4" name="Google Shape;244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2350" y="3223188"/>
            <a:ext cx="8430800" cy="798586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/>
          <p:nvPr/>
        </p:nvSpPr>
        <p:spPr>
          <a:xfrm>
            <a:off x="0" y="0"/>
            <a:ext cx="1962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6AA84F"/>
                </a:solidFill>
              </a:rPr>
              <a:t>Pros</a:t>
            </a:r>
            <a:endParaRPr b="1" sz="1700">
              <a:solidFill>
                <a:srgbClr val="6AA84F"/>
              </a:solidFill>
            </a:endParaRPr>
          </a:p>
        </p:txBody>
      </p:sp>
      <p:sp>
        <p:nvSpPr>
          <p:cNvPr id="250" name="Google Shape;250;p34"/>
          <p:cNvSpPr txBox="1"/>
          <p:nvPr/>
        </p:nvSpPr>
        <p:spPr>
          <a:xfrm>
            <a:off x="3993282" y="0"/>
            <a:ext cx="1826400" cy="5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>
                <a:solidFill>
                  <a:srgbClr val="FF0000"/>
                </a:solidFill>
              </a:rPr>
              <a:t>Cons</a:t>
            </a:r>
            <a:endParaRPr b="1" sz="4300">
              <a:solidFill>
                <a:srgbClr val="FF0000"/>
              </a:solidFill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17475" y="739775"/>
            <a:ext cx="5688000" cy="4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Duration &amp; schedule: 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	Too short  (48h)  ⇒ 1 extra day?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More often &amp; deeper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- 	PhD involvement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Structure of the sessions:  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Context?  	  ⇒ General Group overview?</a:t>
            </a:r>
            <a:endParaRPr sz="1800">
              <a:solidFill>
                <a:schemeClr val="dk2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Tools session  ⇒ Better structured 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  				  ⇒ Hands-on/practical?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" sz="1800">
                <a:solidFill>
                  <a:schemeClr val="dk1"/>
                </a:solidFill>
              </a:rPr>
              <a:t>Social: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s" sz="1800">
                <a:solidFill>
                  <a:schemeClr val="dk2"/>
                </a:solidFill>
              </a:rPr>
              <a:t>Natural tendency to stick with own group</a:t>
            </a:r>
            <a:endParaRPr sz="1800">
              <a:solidFill>
                <a:schemeClr val="dk2"/>
              </a:solidFill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⇒ More “mixing” activities?  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52" name="Google Shape;25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02" y="954102"/>
            <a:ext cx="8274801" cy="275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2055" y="3632200"/>
            <a:ext cx="6752674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825" y="4327525"/>
            <a:ext cx="7689850" cy="7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3350" y="739763"/>
            <a:ext cx="727710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3576" y="0"/>
            <a:ext cx="2353250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3350" y="4131027"/>
            <a:ext cx="8430798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2350" y="3223188"/>
            <a:ext cx="8430800" cy="798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5475" y="1030675"/>
            <a:ext cx="8639250" cy="3209167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5"/>
          <p:cNvSpPr txBox="1"/>
          <p:nvPr>
            <p:ph type="title"/>
          </p:nvPr>
        </p:nvSpPr>
        <p:spPr>
          <a:xfrm>
            <a:off x="114764" y="97491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u="sng">
                <a:solidFill>
                  <a:srgbClr val="999999"/>
                </a:solidFill>
              </a:rPr>
              <a:t>Some important indications to remark</a:t>
            </a:r>
            <a:r>
              <a:rPr b="1" lang="es">
                <a:solidFill>
                  <a:srgbClr val="999999"/>
                </a:solidFill>
              </a:rPr>
              <a:t>: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65" name="Google Shape;265;p35"/>
          <p:cNvSpPr txBox="1"/>
          <p:nvPr>
            <p:ph idx="1" type="body"/>
          </p:nvPr>
        </p:nvSpPr>
        <p:spPr>
          <a:xfrm>
            <a:off x="219024" y="1186420"/>
            <a:ext cx="8520600" cy="31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s" sz="2400">
                <a:solidFill>
                  <a:srgbClr val="0000FF"/>
                </a:solidFill>
              </a:rPr>
              <a:t>Senior ⇔ Junior relation </a:t>
            </a:r>
            <a:r>
              <a:rPr lang="es" sz="2400"/>
              <a:t>should </a:t>
            </a:r>
            <a:r>
              <a:rPr lang="es" sz="2400"/>
              <a:t>be respectful</a:t>
            </a:r>
            <a:endParaRPr sz="2400"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6AA84F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b="1" lang="es" sz="2400">
                <a:solidFill>
                  <a:srgbClr val="6AA84F"/>
                </a:solidFill>
              </a:rPr>
              <a:t>T</a:t>
            </a:r>
            <a:r>
              <a:rPr b="1" lang="es" sz="2400">
                <a:solidFill>
                  <a:srgbClr val="6AA84F"/>
                </a:solidFill>
              </a:rPr>
              <a:t>he working time</a:t>
            </a:r>
            <a:r>
              <a:rPr lang="es" sz="2400"/>
              <a:t> of the others should be respected </a:t>
            </a:r>
            <a:endParaRPr sz="2400"/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rgbClr val="FF0000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●"/>
            </a:pPr>
            <a:r>
              <a:rPr b="1" i="1" lang="es" sz="2400">
                <a:solidFill>
                  <a:srgbClr val="FF0000"/>
                </a:solidFill>
              </a:rPr>
              <a:t>The non-working time</a:t>
            </a:r>
            <a:r>
              <a:rPr lang="es" sz="2400"/>
              <a:t> of the others should be respected</a:t>
            </a:r>
            <a:endParaRPr sz="2400"/>
          </a:p>
        </p:txBody>
      </p:sp>
      <p:sp>
        <p:nvSpPr>
          <p:cNvPr id="266" name="Google Shape;26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67" name="Google Shape;267;p35"/>
          <p:cNvPicPr preferRelativeResize="0"/>
          <p:nvPr/>
        </p:nvPicPr>
        <p:blipFill rotWithShape="1">
          <a:blip r:embed="rId3">
            <a:alphaModFix/>
          </a:blip>
          <a:srcRect b="13847" l="29575" r="30027" t="11302"/>
          <a:stretch/>
        </p:blipFill>
        <p:spPr>
          <a:xfrm>
            <a:off x="8099575" y="2307780"/>
            <a:ext cx="921574" cy="931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5"/>
          <p:cNvPicPr preferRelativeResize="0"/>
          <p:nvPr/>
        </p:nvPicPr>
        <p:blipFill rotWithShape="1">
          <a:blip r:embed="rId4">
            <a:alphaModFix/>
          </a:blip>
          <a:srcRect b="0" l="23087" r="23195" t="0"/>
          <a:stretch/>
        </p:blipFill>
        <p:spPr>
          <a:xfrm>
            <a:off x="7711883" y="4121100"/>
            <a:ext cx="921569" cy="9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 rotWithShape="1">
          <a:blip r:embed="rId5">
            <a:alphaModFix/>
          </a:blip>
          <a:srcRect b="0" l="22310" r="22327" t="0"/>
          <a:stretch/>
        </p:blipFill>
        <p:spPr>
          <a:xfrm>
            <a:off x="7335850" y="1017725"/>
            <a:ext cx="921574" cy="9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accent5"/>
                </a:solidFill>
              </a:rPr>
              <a:t>How was it ?</a:t>
            </a:r>
            <a:r>
              <a:rPr lang="es">
                <a:solidFill>
                  <a:schemeClr val="accent5"/>
                </a:solidFill>
              </a:rPr>
              <a:t> </a:t>
            </a:r>
            <a:r>
              <a:rPr lang="es">
                <a:solidFill>
                  <a:schemeClr val="accent3"/>
                </a:solidFill>
              </a:rPr>
              <a:t>(In our humble opinion)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75" name="Google Shape;27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/>
              <a:t>It felt good,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000"/>
              <a:t>	It felt like</a:t>
            </a:r>
            <a:r>
              <a:rPr lang="es" sz="2000"/>
              <a:t> a team of</a:t>
            </a:r>
            <a:r>
              <a:rPr lang="es" sz="2000"/>
              <a:t> highly motivated people,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000"/>
              <a:t>		It felt like belonging to a group,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000"/>
              <a:t>			It felt like our young researchers are expecting more from us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000"/>
              <a:t>				and they are ready and want to do more</a:t>
            </a:r>
            <a:endParaRPr sz="2000"/>
          </a:p>
        </p:txBody>
      </p:sp>
      <p:sp>
        <p:nvSpPr>
          <p:cNvPr id="276" name="Google Shape;276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320"/>
              <a:t>Next editions?</a:t>
            </a:r>
            <a:endParaRPr sz="4320"/>
          </a:p>
        </p:txBody>
      </p:sp>
      <p:sp>
        <p:nvSpPr>
          <p:cNvPr id="282" name="Google Shape;28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1200"/>
              </a:spcBef>
              <a:spcAft>
                <a:spcPts val="0"/>
              </a:spcAft>
              <a:buClr>
                <a:srgbClr val="0B5394"/>
              </a:buClr>
              <a:buSzPts val="2400"/>
              <a:buChar char="●"/>
            </a:pPr>
            <a:r>
              <a:rPr lang="es" sz="2400">
                <a:solidFill>
                  <a:srgbClr val="0B5394"/>
                </a:solidFill>
              </a:rPr>
              <a:t>Clearly in favour</a:t>
            </a:r>
            <a:endParaRPr sz="2400">
              <a:solidFill>
                <a:srgbClr val="0B5394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B5394"/>
              </a:solidFill>
            </a:endParaRPr>
          </a:p>
          <a:p>
            <a:pPr indent="-381000" lvl="0" marL="457200" rtl="0" algn="l">
              <a:spcBef>
                <a:spcPts val="1200"/>
              </a:spcBef>
              <a:spcAft>
                <a:spcPts val="0"/>
              </a:spcAft>
              <a:buClr>
                <a:srgbClr val="0B5394"/>
              </a:buClr>
              <a:buSzPts val="2400"/>
              <a:buChar char="●"/>
            </a:pPr>
            <a:r>
              <a:rPr lang="es" sz="2400">
                <a:solidFill>
                  <a:srgbClr val="0B5394"/>
                </a:solidFill>
              </a:rPr>
              <a:t>IPARCOS Camp 2026? </a:t>
            </a:r>
            <a:endParaRPr sz="2400">
              <a:solidFill>
                <a:srgbClr val="0B5394"/>
              </a:solidFill>
            </a:endParaRPr>
          </a:p>
        </p:txBody>
      </p:sp>
      <p:sp>
        <p:nvSpPr>
          <p:cNvPr id="283" name="Google Shape;283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84" name="Google Shape;2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375" y="2113588"/>
            <a:ext cx="2095500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7375" y="450055"/>
            <a:ext cx="2095501" cy="157162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7"/>
          <p:cNvSpPr txBox="1"/>
          <p:nvPr/>
        </p:nvSpPr>
        <p:spPr>
          <a:xfrm>
            <a:off x="7104187" y="4807882"/>
            <a:ext cx="7515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">
                <a:solidFill>
                  <a:schemeClr val="lt1"/>
                </a:solidFill>
              </a:rPr>
              <a:t>Intellectual authorship: </a:t>
            </a:r>
            <a:endParaRPr sz="4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">
                <a:solidFill>
                  <a:schemeClr val="lt1"/>
                </a:solidFill>
              </a:rPr>
              <a:t>J.Martínez Martín</a:t>
            </a:r>
            <a:endParaRPr sz="400">
              <a:solidFill>
                <a:schemeClr val="lt1"/>
              </a:solidFill>
            </a:endParaRPr>
          </a:p>
        </p:txBody>
      </p:sp>
      <p:sp>
        <p:nvSpPr>
          <p:cNvPr id="287" name="Google Shape;287;p37"/>
          <p:cNvSpPr txBox="1"/>
          <p:nvPr/>
        </p:nvSpPr>
        <p:spPr>
          <a:xfrm>
            <a:off x="6999915" y="631349"/>
            <a:ext cx="9036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00">
                <a:solidFill>
                  <a:schemeClr val="lt1"/>
                </a:solidFill>
              </a:rPr>
              <a:t>IPARCOS</a:t>
            </a:r>
            <a:endParaRPr b="1" sz="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34964">
            <a:off x="3243601" y="3293074"/>
            <a:ext cx="2368338" cy="177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86994">
            <a:off x="5428450" y="1895825"/>
            <a:ext cx="1936950" cy="129097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8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3520">
                <a:solidFill>
                  <a:srgbClr val="A61C00"/>
                </a:solidFill>
              </a:rPr>
              <a:t>Photocall</a:t>
            </a:r>
            <a:endParaRPr b="1" sz="3520">
              <a:solidFill>
                <a:srgbClr val="A61C00"/>
              </a:solidFill>
            </a:endParaRPr>
          </a:p>
        </p:txBody>
      </p:sp>
      <p:sp>
        <p:nvSpPr>
          <p:cNvPr id="295" name="Google Shape;29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96" name="Google Shape;29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03168">
            <a:off x="2778720" y="258182"/>
            <a:ext cx="3142383" cy="209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34860">
            <a:off x="188711" y="3147045"/>
            <a:ext cx="2250129" cy="149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100" y="744325"/>
            <a:ext cx="2749993" cy="183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0688">
            <a:off x="5715577" y="178923"/>
            <a:ext cx="2532591" cy="168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51101" y="3089993"/>
            <a:ext cx="2421350" cy="161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97282">
            <a:off x="2490403" y="1873008"/>
            <a:ext cx="2653718" cy="176870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8"/>
          <p:cNvSpPr txBox="1"/>
          <p:nvPr/>
        </p:nvSpPr>
        <p:spPr>
          <a:xfrm>
            <a:off x="2238375" y="19050"/>
            <a:ext cx="1371600" cy="2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2"/>
                </a:solidFill>
              </a:rPr>
              <a:t>(Especial thanks 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2"/>
                </a:solidFill>
              </a:rPr>
              <a:t>       to Guillermo)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/>
          <p:nvPr>
            <p:ph type="title"/>
          </p:nvPr>
        </p:nvSpPr>
        <p:spPr>
          <a:xfrm>
            <a:off x="148175" y="22854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Backup</a:t>
            </a:r>
            <a:endParaRPr/>
          </a:p>
        </p:txBody>
      </p:sp>
      <p:sp>
        <p:nvSpPr>
          <p:cNvPr id="308" name="Google Shape;30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Where, when ?	</a:t>
            </a:r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1152475"/>
            <a:ext cx="8520600" cy="18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Requirements</a:t>
            </a:r>
            <a:endParaRPr b="1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Short 2-3 days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In a place close to Madrid,  </a:t>
            </a:r>
            <a:r>
              <a:rPr lang="es"/>
              <a:t>accessible</a:t>
            </a:r>
            <a:r>
              <a:rPr lang="es"/>
              <a:t>, with places “to go”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Seminar</a:t>
            </a:r>
            <a:r>
              <a:rPr lang="es"/>
              <a:t> rooms, lodging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s"/>
              <a:t>Cheap accommodation</a:t>
            </a:r>
            <a:endParaRPr/>
          </a:p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4436175" y="2927425"/>
            <a:ext cx="41268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It took us many weeks to find a place, and by then very few time slots were free,  1-2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5" name="Google Shape;75;p15" title="angry-mature-caucasian-businessman-talking-phone-office-shaking-fis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25" y="2927425"/>
            <a:ext cx="3320049" cy="221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0" y="94800"/>
            <a:ext cx="670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Casa San Jose. San Lorenzo de El Escorial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6411250" y="0"/>
            <a:ext cx="2665500" cy="7623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>
                <a:solidFill>
                  <a:schemeClr val="lt1"/>
                </a:solidFill>
              </a:rPr>
              <a:t>28 de Mayo 2025 09:00</a:t>
            </a:r>
            <a:br>
              <a:rPr b="1" lang="es">
                <a:solidFill>
                  <a:schemeClr val="lt1"/>
                </a:solidFill>
              </a:rPr>
            </a:br>
            <a:r>
              <a:rPr b="1" lang="es">
                <a:solidFill>
                  <a:schemeClr val="lt1"/>
                </a:solidFill>
              </a:rPr>
              <a:t>30 de Mayo 2025 19:00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3" name="Google Shape;83;p16"/>
          <p:cNvSpPr txBox="1"/>
          <p:nvPr>
            <p:ph type="title"/>
          </p:nvPr>
        </p:nvSpPr>
        <p:spPr>
          <a:xfrm>
            <a:off x="87175" y="762300"/>
            <a:ext cx="597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What a wonderful place 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460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6675"/>
            <a:ext cx="9143998" cy="523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117200" y="142450"/>
            <a:ext cx="2828700" cy="8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Overview</a:t>
            </a:r>
            <a:endParaRPr/>
          </a:p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025" y="0"/>
            <a:ext cx="56780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>
            <p:ph type="title"/>
          </p:nvPr>
        </p:nvSpPr>
        <p:spPr>
          <a:xfrm>
            <a:off x="117200" y="1115750"/>
            <a:ext cx="2828700" cy="29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 Days, 2 Nights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5 Sessions Work/debate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 Short trail with pic-nic ( at 30º)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"/>
          <p:cNvSpPr txBox="1"/>
          <p:nvPr/>
        </p:nvSpPr>
        <p:spPr>
          <a:xfrm>
            <a:off x="7404875" y="3662250"/>
            <a:ext cx="13728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</a:rPr>
              <a:t>Weekend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18" name="Google Shape;118;p20"/>
          <p:cNvSpPr/>
          <p:nvPr/>
        </p:nvSpPr>
        <p:spPr>
          <a:xfrm>
            <a:off x="7879200" y="3268650"/>
            <a:ext cx="254100" cy="393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4" name="Google Shape;124;p21"/>
          <p:cNvSpPr txBox="1"/>
          <p:nvPr/>
        </p:nvSpPr>
        <p:spPr>
          <a:xfrm>
            <a:off x="0" y="0"/>
            <a:ext cx="6403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000"/>
              <a:t>Working sessions: </a:t>
            </a:r>
            <a:endParaRPr b="1" sz="2000"/>
          </a:p>
        </p:txBody>
      </p:sp>
      <p:sp>
        <p:nvSpPr>
          <p:cNvPr id="125" name="Google Shape;125;p21"/>
          <p:cNvSpPr txBox="1"/>
          <p:nvPr/>
        </p:nvSpPr>
        <p:spPr>
          <a:xfrm>
            <a:off x="309350" y="769975"/>
            <a:ext cx="8017800" cy="40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b="1" lang="es" sz="2000">
                <a:solidFill>
                  <a:schemeClr val="dk2"/>
                </a:solidFill>
              </a:rPr>
              <a:t>Presentation</a:t>
            </a:r>
            <a:br>
              <a:rPr b="1" lang="es" sz="2000">
                <a:solidFill>
                  <a:schemeClr val="dk2"/>
                </a:solidFill>
              </a:rPr>
            </a:br>
            <a:r>
              <a:rPr b="1" lang="es" sz="2000">
                <a:solidFill>
                  <a:schemeClr val="dk2"/>
                </a:solidFill>
              </a:rPr>
              <a:t>“ Introduce yourself in 2 Slides”</a:t>
            </a:r>
            <a:br>
              <a:rPr b="1" lang="es" sz="2000">
                <a:solidFill>
                  <a:schemeClr val="dk2"/>
                </a:solidFill>
              </a:rPr>
            </a:br>
            <a:endParaRPr b="1"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b="1" lang="es" sz="2000">
                <a:solidFill>
                  <a:schemeClr val="dk2"/>
                </a:solidFill>
              </a:rPr>
              <a:t>“ Introduce yourself in 2 Slides -2 “   </a:t>
            </a:r>
            <a:br>
              <a:rPr b="1" lang="es" sz="2000">
                <a:solidFill>
                  <a:schemeClr val="dk2"/>
                </a:solidFill>
              </a:rPr>
            </a:br>
            <a:r>
              <a:rPr b="1" lang="es" sz="2000">
                <a:solidFill>
                  <a:schemeClr val="dk2"/>
                </a:solidFill>
              </a:rPr>
              <a:t> </a:t>
            </a:r>
            <a:br>
              <a:rPr b="1" lang="es" sz="2000">
                <a:solidFill>
                  <a:schemeClr val="dk2"/>
                </a:solidFill>
              </a:rPr>
            </a:br>
            <a:endParaRPr b="1"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b="1" lang="es" sz="2000">
                <a:solidFill>
                  <a:schemeClr val="dk2"/>
                </a:solidFill>
              </a:rPr>
              <a:t> What is the postdoc crisis ?</a:t>
            </a:r>
            <a:br>
              <a:rPr b="1" lang="es" sz="2000">
                <a:solidFill>
                  <a:schemeClr val="dk2"/>
                </a:solidFill>
              </a:rPr>
            </a:br>
            <a:r>
              <a:rPr b="1" lang="es" sz="2000">
                <a:solidFill>
                  <a:schemeClr val="dk2"/>
                </a:solidFill>
              </a:rPr>
              <a:t>GUAIX c</a:t>
            </a:r>
            <a:r>
              <a:rPr b="1" lang="es" sz="2000">
                <a:solidFill>
                  <a:schemeClr val="dk2"/>
                </a:solidFill>
              </a:rPr>
              <a:t>ommunication</a:t>
            </a:r>
            <a:r>
              <a:rPr b="1" lang="es" sz="2000">
                <a:solidFill>
                  <a:schemeClr val="dk2"/>
                </a:solidFill>
              </a:rPr>
              <a:t> Plan and Culture Book.</a:t>
            </a:r>
            <a:br>
              <a:rPr b="1" lang="es" sz="2000">
                <a:solidFill>
                  <a:schemeClr val="dk2"/>
                </a:solidFill>
              </a:rPr>
            </a:br>
            <a:endParaRPr b="1"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b="1" lang="es" sz="2000">
                <a:solidFill>
                  <a:schemeClr val="dk2"/>
                </a:solidFill>
              </a:rPr>
              <a:t>What can we learn from each other? Sharing tools, learning new ways.</a:t>
            </a:r>
            <a:br>
              <a:rPr b="1" lang="es" sz="2000">
                <a:solidFill>
                  <a:schemeClr val="dk2"/>
                </a:solidFill>
              </a:rPr>
            </a:br>
            <a:endParaRPr b="1"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b="1" lang="es" sz="2000">
                <a:solidFill>
                  <a:schemeClr val="dk2"/>
                </a:solidFill>
              </a:rPr>
              <a:t>Scientific activities. </a:t>
            </a:r>
            <a:br>
              <a:rPr b="1" lang="es" sz="2000">
                <a:solidFill>
                  <a:schemeClr val="dk2"/>
                </a:solidFill>
              </a:rPr>
            </a:br>
            <a:r>
              <a:rPr b="1" lang="es" sz="2000">
                <a:solidFill>
                  <a:schemeClr val="dk2"/>
                </a:solidFill>
              </a:rPr>
              <a:t>Wrapup</a:t>
            </a:r>
            <a:br>
              <a:rPr b="1" lang="es" sz="2000">
                <a:solidFill>
                  <a:schemeClr val="dk2"/>
                </a:solidFill>
              </a:rPr>
            </a:br>
            <a:endParaRPr b="1"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