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58" r:id="rId6"/>
    <p:sldId id="269" r:id="rId7"/>
    <p:sldId id="271" r:id="rId8"/>
    <p:sldId id="259" r:id="rId9"/>
    <p:sldId id="260" r:id="rId10"/>
    <p:sldId id="261" r:id="rId11"/>
    <p:sldId id="274" r:id="rId12"/>
    <p:sldId id="272" r:id="rId13"/>
    <p:sldId id="273" r:id="rId14"/>
    <p:sldId id="264" r:id="rId15"/>
    <p:sldId id="265" r:id="rId16"/>
    <p:sldId id="266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44"/>
      </p:cViewPr>
      <p:guideLst>
        <p:guide orient="horz" pos="2137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1C3B2-C426-4899-BB4D-8A75AB5CC5D9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39AC-2FF8-40E9-BB39-AAE2E207F28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8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039AC-2FF8-40E9-BB39-AAE2E207F2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8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039AC-2FF8-40E9-BB39-AAE2E207F2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5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A8279-FDD6-1A1C-2E50-2349114138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96ADDA-938B-3C67-8595-979327B336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7EDAB2-A4E0-6023-9D0D-E85C77A82C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EF38EA-2184-42D5-8BFA-0BBF8E24BC66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8D75E2-6992-DAC8-7A67-D0A78E2F8B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5B257E-99D9-6D82-C408-25DC866028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4220F-C45F-4F34-AEF0-8B80DCBA4D5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7323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68F9E-58A1-2A09-E1DF-90F01ABBB6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6C0498-39D6-B33B-0775-5595C0F620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474719-1579-47A7-6B29-49E33B6375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3DAF6-2F0C-4D07-BF39-E943B1D15D7B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C9C7ED-2D02-171F-C685-818EABBF47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2FEB0-16C0-F200-ACC9-FB3BF36345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F3C0A-8358-4CE5-820B-6EB237E0942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0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ECBA32-A009-E055-4A33-90D133C575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3E3CBA-2FA7-1D50-AA82-B27BA522B89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9AD676-2770-DA88-4014-0EBFD8490C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AF8D55-AF5B-4B09-BBC9-C72A1DE95837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1A818B-8C51-D6DC-ACB3-A7DDCA2649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A0104-8DDF-B60E-9DAD-499ECCA294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16F57E-7B34-4E06-A0E8-D06DD8F1B8F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53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F36A2-DB6F-DE1A-B267-B88E496B5C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00BE65-E3E7-CEF6-51B4-4D34C184F6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011F8-3494-96A2-2643-89D34BBEAD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B00E3F-2AAC-4F6E-8BD6-057A0609BE1D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AB895-89A7-F516-0CF6-B55CDD5117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1AC775-69B4-347F-91A8-80F20EE5F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7A9C35-55FB-49B9-8B27-076F71E5ED1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4963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027DA-0169-0D67-62EF-954C0203C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8A07C6-4F46-CB94-1CCE-8161551950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05EC0-F3FC-CCB2-508A-16FBBE0C30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7CCF0-A01C-43E3-9612-9E27E898FA09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7F163-CD2F-AC67-E67B-A0697F498A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348A70-7B6D-D819-557C-E12582402C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294D19-AF2E-4F55-A45A-E8FD2F2C735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8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9831A-F1C0-2B2B-6812-18B4F44CAD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32720-A02A-A964-F313-F52419D43E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E1A1CA-ACE7-055D-603C-B909BA20757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DC394D-2768-B387-8A2A-513CE99B6B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FEDBB-2562-41B4-AC27-1027399669BE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D5C10D-DE2B-58ED-2BAE-2C18D149CE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3391B-FA6D-FFB5-1772-6E99206E4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FACE9C-BF56-469B-B48B-96DA053DECA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47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91B7B-C0E2-83CA-7B8F-4C8F30067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A6CEB4-9541-BED8-1238-2E97FF7CA6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56AC72-62F5-F6C5-1C7E-C25F6F13BE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9107D4-06AC-0C55-3C69-17E5B3566D2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27BB06-BFFB-7475-AD16-789CA35A7A7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129186-81F7-F258-19C3-22FA57E829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27F68-7B0F-4F8D-B61B-D6E0AD9F64D7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087F7B-64BC-C950-BB1B-00264175B7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261D32-60B2-6C59-AD04-2622AA863E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19648-F80B-421B-BD58-B044691B229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65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B290-F3E3-4A9A-1AFA-65C5D5F6D2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A1E9B8-CB43-1CA9-0E6D-846CB73467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6C4FA-C78E-4642-9BB1-C885EE430322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B00EA7-C745-87E7-4E14-0F1BB78AAC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876732-B63A-60A2-F302-7117053077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ECD702-F559-4D6A-9E6D-EC98A8B8F40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0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E7F038-2F16-2F73-59B0-E92DB82608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FB8158-B375-4BD7-8239-0C8C032C868B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2E1333-F318-144F-393D-0B4BA161E8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81579-9D07-4EE2-E1A9-69D5A95833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3CBFA3-637A-45BD-BB5F-32AA4D9B582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79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0ACE6-69B0-6895-9D78-C243825CF1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B64994-6A0D-8390-14BA-088C2E9D77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1A7F6E-7089-ED21-6977-4E4879F9445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235DEB-7AB5-3093-8C7C-4924D33D4A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A9A249-29B5-40F1-86E2-C23921B3C72B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81DB89-59BC-7ED2-7D12-27CF7141DC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C631E0-E3B0-159C-DB08-7111DF512D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48A43B-B8BC-4D68-890D-7B7695B3F58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7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CA337-BBBD-45AB-D572-C5C31024E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99BC0E-EFA9-4893-B90F-74F56ED20C6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929AEF-072D-2CF4-6080-E01A7A98E3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1022B7-D14E-DC7D-D4F4-2861DBB440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F1D918-C72D-44A5-ACDB-BFEE6F666213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9F68F-A3C2-9AB6-5EB7-F5BB94862D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62A952-C57F-46D0-A10E-1F1020D788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EBDD63-2DC2-450E-80A3-CCAE457D70C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11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C1B2"/>
            </a:gs>
            <a:gs pos="100000">
              <a:srgbClr val="C4B4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214E0A-60D3-52B7-1ACC-14AA12187B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9A3D4E-B2D5-DCEB-0E99-78AE160EA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B4F26-DB73-A3D8-4AF8-6AE279F2CA2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917257A-FB87-4FA2-A168-4B190DF46C9E}" type="datetime1">
              <a:rPr lang="es-ES"/>
              <a:pPr lvl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11A03B-A2D2-2E57-BF7D-40C6B0C76F6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A3E37-BE06-F2F2-0DFF-3E6E326A06C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56891A47-D766-488D-99B7-5F57F318F52A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s/pulgar-hacia-arriba-pulgar-mano-1006172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pulgar-hacia-arriba-pulgar-mano-1006172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4540889-1F44-E544-FD68-53D4D8CAC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7" y="2616070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8D5AD0C6-93F6-D52B-7627-BD5ECFAF78C1}"/>
              </a:ext>
            </a:extLst>
          </p:cNvPr>
          <p:cNvSpPr txBox="1"/>
          <p:nvPr/>
        </p:nvSpPr>
        <p:spPr>
          <a:xfrm>
            <a:off x="2027069" y="2875002"/>
            <a:ext cx="1027161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 dirty="0">
                <a:solidFill>
                  <a:srgbClr val="163E64"/>
                </a:solidFill>
                <a:uFillTx/>
                <a:latin typeface="Arial" pitchFamily="34"/>
                <a:cs typeface="Arial" pitchFamily="34"/>
              </a:rPr>
              <a:t>Ghosts in Higher Derivative Quantum Field Theories</a:t>
            </a:r>
            <a:endParaRPr lang="es-ES" sz="3000" b="1" i="0" u="none" strike="noStrike" kern="1200" cap="none" spc="0" baseline="0" dirty="0">
              <a:solidFill>
                <a:srgbClr val="163E64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</a:t>
            </a:r>
            <a:r>
              <a:rPr lang="es-ES" sz="1800" b="1" i="0" u="none" strike="noStrike" kern="0" cap="none" spc="0" baseline="0" dirty="0" err="1">
                <a:solidFill>
                  <a:srgbClr val="163E64"/>
                </a:solidFill>
                <a:uFillTx/>
                <a:latin typeface="Aptos"/>
              </a:rPr>
              <a:t>Based</a:t>
            </a: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</a:t>
            </a:r>
            <a:r>
              <a:rPr lang="es-ES" sz="1800" b="1" i="0" u="none" strike="noStrike" kern="0" cap="none" spc="0" baseline="0" dirty="0" err="1">
                <a:solidFill>
                  <a:srgbClr val="163E64"/>
                </a:solidFill>
                <a:uFillTx/>
                <a:latin typeface="Aptos"/>
              </a:rPr>
              <a:t>on</a:t>
            </a: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arXiv:2511.03013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(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Jose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 A. R. 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Cembranos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, Eric G. 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Hemon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, Juan J. Sanz-Cillero)</a:t>
            </a:r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B14DCCE6-DD06-9B5B-D2E8-47A2ABEBCA4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rPr>
              <a:t>1</a:t>
            </a:r>
          </a:p>
        </p:txBody>
      </p:sp>
      <p:pic>
        <p:nvPicPr>
          <p:cNvPr id="5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912A543-379F-7BBA-A082-936FA4AEF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" y="261607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9E7C9-0998-EC62-400F-C0823C332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11">
                <a:extLst>
                  <a:ext uri="{FF2B5EF4-FFF2-40B4-BE49-F238E27FC236}">
                    <a16:creationId xmlns:a16="http://schemas.microsoft.com/office/drawing/2014/main" id="{E01FC19F-8EA1-EC96-788D-C98A78B3DE2E}"/>
                  </a:ext>
                </a:extLst>
              </p:cNvPr>
              <p:cNvSpPr txBox="1"/>
              <p:nvPr/>
            </p:nvSpPr>
            <p:spPr>
              <a:xfrm>
                <a:off x="729234" y="3501539"/>
                <a:ext cx="3640454" cy="56489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5" name="CuadroTexto 11">
                <a:extLst>
                  <a:ext uri="{FF2B5EF4-FFF2-40B4-BE49-F238E27FC236}">
                    <a16:creationId xmlns:a16="http://schemas.microsoft.com/office/drawing/2014/main" id="{E01FC19F-8EA1-EC96-788D-C98A78B3D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4" y="3501539"/>
                <a:ext cx="3640454" cy="564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15">
                <a:extLst>
                  <a:ext uri="{FF2B5EF4-FFF2-40B4-BE49-F238E27FC236}">
                    <a16:creationId xmlns:a16="http://schemas.microsoft.com/office/drawing/2014/main" id="{2DA72DF5-9B4C-93FF-7AC1-A7624598763A}"/>
                  </a:ext>
                </a:extLst>
              </p:cNvPr>
              <p:cNvSpPr txBox="1"/>
              <p:nvPr/>
            </p:nvSpPr>
            <p:spPr>
              <a:xfrm>
                <a:off x="729234" y="4327333"/>
                <a:ext cx="4476600" cy="61093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6" name="CuadroTexto 15">
                <a:extLst>
                  <a:ext uri="{FF2B5EF4-FFF2-40B4-BE49-F238E27FC236}">
                    <a16:creationId xmlns:a16="http://schemas.microsoft.com/office/drawing/2014/main" id="{2DA72DF5-9B4C-93FF-7AC1-A76245987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4" y="4327333"/>
                <a:ext cx="4476600" cy="610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EF55EFD-B412-4DEB-61CD-A7F7096B25D3}"/>
                  </a:ext>
                </a:extLst>
              </p:cNvPr>
              <p:cNvSpPr txBox="1"/>
              <p:nvPr/>
            </p:nvSpPr>
            <p:spPr>
              <a:xfrm>
                <a:off x="5947413" y="3375123"/>
                <a:ext cx="4785356" cy="81888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EF55EFD-B412-4DEB-61CD-A7F7096B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413" y="3375123"/>
                <a:ext cx="4785356" cy="8188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8">
                <a:extLst>
                  <a:ext uri="{FF2B5EF4-FFF2-40B4-BE49-F238E27FC236}">
                    <a16:creationId xmlns:a16="http://schemas.microsoft.com/office/drawing/2014/main" id="{5A735953-2E80-993F-0BE4-89D93544C5E0}"/>
                  </a:ext>
                </a:extLst>
              </p:cNvPr>
              <p:cNvSpPr txBox="1"/>
              <p:nvPr/>
            </p:nvSpPr>
            <p:spPr>
              <a:xfrm>
                <a:off x="5549265" y="4220093"/>
                <a:ext cx="6337935" cy="81888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8" name="CuadroTexto 8">
                <a:extLst>
                  <a:ext uri="{FF2B5EF4-FFF2-40B4-BE49-F238E27FC236}">
                    <a16:creationId xmlns:a16="http://schemas.microsoft.com/office/drawing/2014/main" id="{5A735953-2E80-993F-0BE4-89D93544C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65" y="4220093"/>
                <a:ext cx="6337935" cy="818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10">
            <a:extLst>
              <a:ext uri="{FF2B5EF4-FFF2-40B4-BE49-F238E27FC236}">
                <a16:creationId xmlns:a16="http://schemas.microsoft.com/office/drawing/2014/main" id="{CA6CFD7D-8C42-8ED8-8DAA-DC59074A57FC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4369688" y="3783988"/>
            <a:ext cx="1577725" cy="576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0" name="Conector recto de flecha 12">
            <a:extLst>
              <a:ext uri="{FF2B5EF4-FFF2-40B4-BE49-F238E27FC236}">
                <a16:creationId xmlns:a16="http://schemas.microsoft.com/office/drawing/2014/main" id="{D54185CA-8B32-E81F-8762-98FDAC483135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5205834" y="4629534"/>
            <a:ext cx="343431" cy="3268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1" name="CuadroTexto 13">
            <a:extLst>
              <a:ext uri="{FF2B5EF4-FFF2-40B4-BE49-F238E27FC236}">
                <a16:creationId xmlns:a16="http://schemas.microsoft.com/office/drawing/2014/main" id="{A4BFAA0E-BF34-3F5F-5DD8-340D7B819CFA}"/>
              </a:ext>
            </a:extLst>
          </p:cNvPr>
          <p:cNvSpPr txBox="1"/>
          <p:nvPr/>
        </p:nvSpPr>
        <p:spPr>
          <a:xfrm rot="800754">
            <a:off x="10187045" y="3215835"/>
            <a:ext cx="168021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215F9A"/>
                </a:solidFill>
                <a:uFillTx/>
                <a:latin typeface="Aptos"/>
              </a:rPr>
              <a:t>Bounded</a:t>
            </a:r>
          </a:p>
        </p:txBody>
      </p:sp>
      <p:sp>
        <p:nvSpPr>
          <p:cNvPr id="12" name="CuadroTexto 14">
            <a:extLst>
              <a:ext uri="{FF2B5EF4-FFF2-40B4-BE49-F238E27FC236}">
                <a16:creationId xmlns:a16="http://schemas.microsoft.com/office/drawing/2014/main" id="{372150E5-EF19-21A8-0AB6-2433C24C4487}"/>
              </a:ext>
            </a:extLst>
          </p:cNvPr>
          <p:cNvSpPr txBox="1"/>
          <p:nvPr/>
        </p:nvSpPr>
        <p:spPr>
          <a:xfrm rot="21258338">
            <a:off x="10451893" y="5002472"/>
            <a:ext cx="168021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215F9A"/>
                </a:solidFill>
                <a:uFillTx/>
                <a:latin typeface="Aptos"/>
              </a:rPr>
              <a:t>Unbounded</a:t>
            </a: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0EA8E70D-ADA4-F5A3-E795-8EFCF487C260}"/>
              </a:ext>
            </a:extLst>
          </p:cNvPr>
          <p:cNvSpPr txBox="1"/>
          <p:nvPr/>
        </p:nvSpPr>
        <p:spPr>
          <a:xfrm>
            <a:off x="1062990" y="5474887"/>
            <a:ext cx="734949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What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is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happening? 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We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focus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on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the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path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integral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of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the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215F9A"/>
                </a:solidFill>
                <a:uFillTx/>
                <a:latin typeface="Aptos"/>
              </a:rPr>
              <a:t>theory</a:t>
            </a:r>
            <a:r>
              <a:rPr lang="es-ES" sz="2000" b="0" i="0" u="none" strike="noStrike" kern="1200" cap="none" spc="0" baseline="0" dirty="0">
                <a:solidFill>
                  <a:srgbClr val="215F9A"/>
                </a:solidFill>
                <a:uFillTx/>
                <a:latin typeface="Aptos"/>
              </a:rPr>
              <a:t> </a:t>
            </a:r>
          </a:p>
        </p:txBody>
      </p:sp>
      <p:sp>
        <p:nvSpPr>
          <p:cNvPr id="14" name="Marcador de número de diapositiva 4">
            <a:extLst>
              <a:ext uri="{FF2B5EF4-FFF2-40B4-BE49-F238E27FC236}">
                <a16:creationId xmlns:a16="http://schemas.microsoft.com/office/drawing/2014/main" id="{1BD98352-875B-2D66-21F1-D46B31C9A1F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0" cap="none" spc="0" baseline="0" dirty="0">
                <a:solidFill>
                  <a:srgbClr val="767676"/>
                </a:solidFill>
                <a:uFillTx/>
                <a:latin typeface="Aptos"/>
              </a:rPr>
              <a:t>7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0F345C37-BB86-30E9-4890-7C6D22AB838E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3.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Quantum Field Theory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70583B9-6756-C570-A4F0-EDEA439FB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BB6DF2E9-776D-286E-FD21-F9B790D144F2}"/>
              </a:ext>
            </a:extLst>
          </p:cNvPr>
          <p:cNvSpPr txBox="1"/>
          <p:nvPr/>
        </p:nvSpPr>
        <p:spPr>
          <a:xfrm>
            <a:off x="946402" y="2423159"/>
            <a:ext cx="7294627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kern="0" dirty="0" err="1">
                <a:solidFill>
                  <a:srgbClr val="0D0D0D"/>
                </a:solidFill>
              </a:rPr>
              <a:t>Path</a:t>
            </a:r>
            <a:r>
              <a:rPr lang="es-ES" sz="2200" kern="0" dirty="0">
                <a:solidFill>
                  <a:srgbClr val="0D0D0D"/>
                </a:solidFill>
              </a:rPr>
              <a:t> integral </a:t>
            </a:r>
            <a:r>
              <a:rPr lang="es-ES" sz="2200" kern="0" dirty="0" err="1">
                <a:solidFill>
                  <a:srgbClr val="0D0D0D"/>
                </a:solidFill>
              </a:rPr>
              <a:t>analysis</a:t>
            </a:r>
            <a:r>
              <a:rPr lang="es-ES" sz="2200" kern="0" dirty="0">
                <a:solidFill>
                  <a:srgbClr val="0D0D0D"/>
                </a:solidFill>
              </a:rPr>
              <a:t>: Canonical </a:t>
            </a:r>
            <a:r>
              <a:rPr lang="es-ES" sz="2200" kern="0" dirty="0" err="1">
                <a:solidFill>
                  <a:srgbClr val="0D0D0D"/>
                </a:solidFill>
              </a:rPr>
              <a:t>Coordinate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Insertion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6116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7">
                <a:extLst>
                  <a:ext uri="{FF2B5EF4-FFF2-40B4-BE49-F238E27FC236}">
                    <a16:creationId xmlns:a16="http://schemas.microsoft.com/office/drawing/2014/main" id="{EDFDE682-396D-6311-E638-588F44290366}"/>
                  </a:ext>
                </a:extLst>
              </p:cNvPr>
              <p:cNvSpPr txBox="1"/>
              <p:nvPr/>
            </p:nvSpPr>
            <p:spPr>
              <a:xfrm>
                <a:off x="-1042790" y="3177512"/>
                <a:ext cx="10100928" cy="78476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s-ES" sz="2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𝜙</m:t>
                          </m:r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s-ES" sz="22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f>
                                    <m:fPr>
                                      <m:ctrlPr>
                                        <a:rPr lang="es-ES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200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2200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s-ES" sz="22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ES" sz="2200" b="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s-ES"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200" b="0" i="0">
                                          <a:latin typeface="Cambria Math" panose="02040503050406030204" pitchFamily="18" charset="0"/>
                                        </a:rPr>
                                        <m:t>☐</m:t>
                                      </m:r>
                                      <m:r>
                                        <a:rPr lang="es-ES" sz="2200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ES" sz="2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22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200" b="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s-ES" sz="2200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d>
                                    <m:dPr>
                                      <m:ctrlPr>
                                        <a:rPr lang="es-ES"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200" b="0" i="0">
                                          <a:latin typeface="Cambria Math" panose="02040503050406030204" pitchFamily="18" charset="0"/>
                                        </a:rPr>
                                        <m:t>☐</m:t>
                                      </m:r>
                                      <m:r>
                                        <a:rPr lang="es-ES" sz="2200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ES" sz="2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22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200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200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s-ES" sz="2200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s-ES" sz="2200" b="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s-ES" sz="220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es-ES" sz="2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s-ES" sz="2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sz="2200" b="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ES" sz="2200" b="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es-ES" sz="2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s-ES" sz="2200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S" sz="2200" b="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s-ES" sz="2200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nary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s-ES" sz="2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5" name="CuadroTexto 7">
                <a:extLst>
                  <a:ext uri="{FF2B5EF4-FFF2-40B4-BE49-F238E27FC236}">
                    <a16:creationId xmlns:a16="http://schemas.microsoft.com/office/drawing/2014/main" id="{EDFDE682-396D-6311-E638-588F44290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2790" y="3177512"/>
                <a:ext cx="10100928" cy="784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echa: a la derecha 9">
            <a:extLst>
              <a:ext uri="{FF2B5EF4-FFF2-40B4-BE49-F238E27FC236}">
                <a16:creationId xmlns:a16="http://schemas.microsoft.com/office/drawing/2014/main" id="{F4E43D52-A524-77F1-0196-6C5CC2ADC977}"/>
              </a:ext>
            </a:extLst>
          </p:cNvPr>
          <p:cNvSpPr/>
          <p:nvPr/>
        </p:nvSpPr>
        <p:spPr>
          <a:xfrm rot="5400013">
            <a:off x="739108" y="4495538"/>
            <a:ext cx="1207538" cy="240320"/>
          </a:xfrm>
          <a:custGeom>
            <a:avLst>
              <a:gd name="f0" fmla="val 1967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DCEAF7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11">
                <a:extLst>
                  <a:ext uri="{FF2B5EF4-FFF2-40B4-BE49-F238E27FC236}">
                    <a16:creationId xmlns:a16="http://schemas.microsoft.com/office/drawing/2014/main" id="{49A32B3B-7254-3742-3A04-6EADDCDA5092}"/>
                  </a:ext>
                </a:extLst>
              </p:cNvPr>
              <p:cNvSpPr txBox="1"/>
              <p:nvPr/>
            </p:nvSpPr>
            <p:spPr>
              <a:xfrm>
                <a:off x="1552349" y="4202134"/>
                <a:ext cx="7517218" cy="81888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p>
                                        <m:sSup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☐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p>
                                        <m:sSup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☐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s-E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CuadroTexto 11">
                <a:extLst>
                  <a:ext uri="{FF2B5EF4-FFF2-40B4-BE49-F238E27FC236}">
                    <a16:creationId xmlns:a16="http://schemas.microsoft.com/office/drawing/2014/main" id="{49A32B3B-7254-3742-3A04-6EADDCDA5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49" y="4202134"/>
                <a:ext cx="7517218" cy="8188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16">
                <a:extLst>
                  <a:ext uri="{FF2B5EF4-FFF2-40B4-BE49-F238E27FC236}">
                    <a16:creationId xmlns:a16="http://schemas.microsoft.com/office/drawing/2014/main" id="{81E7263B-04E7-B59E-1E1A-DFD7E0B402F0}"/>
                  </a:ext>
                </a:extLst>
              </p:cNvPr>
              <p:cNvSpPr txBox="1"/>
              <p:nvPr/>
            </p:nvSpPr>
            <p:spPr>
              <a:xfrm>
                <a:off x="398879" y="5310698"/>
                <a:ext cx="10570381" cy="90492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☐</m:t>
                                          </m:r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☐</m:t>
                                          </m:r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☐</m:t>
                                              </m:r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☐</m:t>
                                              </m:r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s-ES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rad>
                                        </m:den>
                                      </m:f>
                                    </m:e>
                                  </m:nary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8" name="CuadroTexto 16">
                <a:extLst>
                  <a:ext uri="{FF2B5EF4-FFF2-40B4-BE49-F238E27FC236}">
                    <a16:creationId xmlns:a16="http://schemas.microsoft.com/office/drawing/2014/main" id="{81E7263B-04E7-B59E-1E1A-DFD7E0B40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79" y="5310698"/>
                <a:ext cx="10570381" cy="904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17">
            <a:extLst>
              <a:ext uri="{FF2B5EF4-FFF2-40B4-BE49-F238E27FC236}">
                <a16:creationId xmlns:a16="http://schemas.microsoft.com/office/drawing/2014/main" id="{20766ACD-8A5A-AC3D-6A63-71ABDF8592DE}"/>
              </a:ext>
            </a:extLst>
          </p:cNvPr>
          <p:cNvSpPr txBox="1"/>
          <p:nvPr/>
        </p:nvSpPr>
        <p:spPr>
          <a:xfrm rot="21258338">
            <a:off x="4470548" y="5864111"/>
            <a:ext cx="2054547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 err="1">
                <a:solidFill>
                  <a:schemeClr val="accent1"/>
                </a:solidFill>
                <a:uFillTx/>
                <a:latin typeface="Aptos"/>
              </a:rPr>
              <a:t>Also</a:t>
            </a:r>
            <a:r>
              <a:rPr lang="es-ES" sz="2000" b="0" i="0" u="none" strike="noStrike" kern="1200" cap="none" spc="0" baseline="0" dirty="0">
                <a:solidFill>
                  <a:schemeClr val="accent1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chemeClr val="accent1"/>
                </a:solidFill>
                <a:uFillTx/>
                <a:latin typeface="Aptos"/>
              </a:rPr>
              <a:t>unbounded</a:t>
            </a:r>
            <a:endParaRPr lang="es-ES" sz="2000" b="0" i="0" u="none" strike="noStrike" kern="1200" cap="none" spc="0" baseline="0" dirty="0">
              <a:solidFill>
                <a:schemeClr val="accent1"/>
              </a:solidFill>
              <a:uFillTx/>
              <a:latin typeface="Aptos"/>
            </a:endParaRPr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0F64C12E-385E-5017-5F9B-555CA2E6647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solidFill>
                  <a:srgbClr val="767676"/>
                </a:solidFill>
                <a:latin typeface="Aptos"/>
              </a:rPr>
              <a:t>8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CBF3E0C0-5B76-0320-434A-6A33B48AEF28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3.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Quantum Field Theory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A31FD16-3AF2-BD6E-6085-72CF5FC2F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CuadroTexto 1">
            <a:extLst>
              <a:ext uri="{FF2B5EF4-FFF2-40B4-BE49-F238E27FC236}">
                <a16:creationId xmlns:a16="http://schemas.microsoft.com/office/drawing/2014/main" id="{CC4356FD-7552-5BAA-DDD2-981FCDAB00A3}"/>
              </a:ext>
            </a:extLst>
          </p:cNvPr>
          <p:cNvSpPr txBox="1"/>
          <p:nvPr/>
        </p:nvSpPr>
        <p:spPr>
          <a:xfrm>
            <a:off x="946402" y="2423159"/>
            <a:ext cx="7294627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kern="0" dirty="0" err="1">
                <a:solidFill>
                  <a:srgbClr val="0D0D0D"/>
                </a:solidFill>
              </a:rPr>
              <a:t>Path</a:t>
            </a:r>
            <a:r>
              <a:rPr lang="es-ES" sz="2200" kern="0" dirty="0">
                <a:solidFill>
                  <a:srgbClr val="0D0D0D"/>
                </a:solidFill>
              </a:rPr>
              <a:t> integral </a:t>
            </a:r>
            <a:r>
              <a:rPr lang="es-ES" sz="2200" kern="0" dirty="0" err="1">
                <a:solidFill>
                  <a:srgbClr val="0D0D0D"/>
                </a:solidFill>
              </a:rPr>
              <a:t>analysis</a:t>
            </a:r>
            <a:r>
              <a:rPr lang="es-ES" sz="2200" kern="0" dirty="0">
                <a:solidFill>
                  <a:srgbClr val="0D0D0D"/>
                </a:solidFill>
              </a:rPr>
              <a:t>: Canonical </a:t>
            </a:r>
            <a:r>
              <a:rPr lang="es-ES" sz="2200" kern="0" dirty="0" err="1">
                <a:solidFill>
                  <a:srgbClr val="0D0D0D"/>
                </a:solidFill>
              </a:rPr>
              <a:t>Coordinate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Insertion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6DEDA197-E29E-4F43-3825-026833D8937A}"/>
              </a:ext>
            </a:extLst>
          </p:cNvPr>
          <p:cNvCxnSpPr/>
          <p:nvPr/>
        </p:nvCxnSpPr>
        <p:spPr>
          <a:xfrm rot="16200000" flipH="1">
            <a:off x="6734643" y="5772227"/>
            <a:ext cx="452454" cy="434340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5F7E8B-6E8F-A760-8B0C-F09C92E66141}"/>
              </a:ext>
            </a:extLst>
          </p:cNvPr>
          <p:cNvSpPr txBox="1"/>
          <p:nvPr/>
        </p:nvSpPr>
        <p:spPr>
          <a:xfrm>
            <a:off x="6960870" y="6202850"/>
            <a:ext cx="282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/>
                </a:solidFill>
              </a:rPr>
              <a:t>Lagrange </a:t>
            </a:r>
            <a:r>
              <a:rPr lang="es-ES" sz="2000" dirty="0" err="1">
                <a:solidFill>
                  <a:schemeClr val="accent1"/>
                </a:solidFill>
              </a:rPr>
              <a:t>multiplier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16">
                <a:extLst>
                  <a:ext uri="{FF2B5EF4-FFF2-40B4-BE49-F238E27FC236}">
                    <a16:creationId xmlns:a16="http://schemas.microsoft.com/office/drawing/2014/main" id="{A10C3C2A-9073-0DC6-63C1-097BFCED200B}"/>
                  </a:ext>
                </a:extLst>
              </p:cNvPr>
              <p:cNvSpPr txBox="1"/>
              <p:nvPr/>
            </p:nvSpPr>
            <p:spPr>
              <a:xfrm>
                <a:off x="398879" y="3104708"/>
                <a:ext cx="10570381" cy="90492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☐</m:t>
                                          </m:r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☐</m:t>
                                          </m:r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☐</m:t>
                                              </m:r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☐</m:t>
                                              </m:r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s-ES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s-ES" b="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s-ES" b="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s-ES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s-ES" b="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s-ES" b="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S" b="0" i="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ES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ES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rad>
                                        </m:den>
                                      </m:f>
                                    </m:e>
                                  </m:nary>
                                </m:e>
                              </m:nary>
                            </m:sup>
                          </m:sSup>
                        </m:e>
                      </m:nary>
                    </m:oMath>
                  </m:oMathPara>
                </a14:m>
                <a:endParaRPr lang="es-E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5" name="CuadroTexto 16">
                <a:extLst>
                  <a:ext uri="{FF2B5EF4-FFF2-40B4-BE49-F238E27FC236}">
                    <a16:creationId xmlns:a16="http://schemas.microsoft.com/office/drawing/2014/main" id="{A10C3C2A-9073-0DC6-63C1-097BFCED2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79" y="3104708"/>
                <a:ext cx="10570381" cy="904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4">
                <a:extLst>
                  <a:ext uri="{FF2B5EF4-FFF2-40B4-BE49-F238E27FC236}">
                    <a16:creationId xmlns:a16="http://schemas.microsoft.com/office/drawing/2014/main" id="{BF3972C5-2685-9ECC-4D56-807B30C955F4}"/>
                  </a:ext>
                </a:extLst>
              </p:cNvPr>
              <p:cNvSpPr txBox="1"/>
              <p:nvPr/>
            </p:nvSpPr>
            <p:spPr>
              <a:xfrm>
                <a:off x="946403" y="4297680"/>
                <a:ext cx="10271610" cy="76944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ES" sz="2200" dirty="0">
                    <a:solidFill>
                      <a:srgbClr val="000000"/>
                    </a:solidFill>
                    <a:latin typeface="Aptos"/>
                  </a:rPr>
                  <a:t>→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The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fields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s-ES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s-E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and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can be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integrated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out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by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virtue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of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not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being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in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the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source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terms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,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resulting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in a </a:t>
                </a:r>
                <a:r>
                  <a:rPr lang="es-ES" sz="2200" b="0" i="0" u="none" strike="noStrike" kern="1200" cap="none" spc="0" baseline="0" dirty="0" err="1">
                    <a:solidFill>
                      <a:srgbClr val="215F9A"/>
                    </a:solidFill>
                    <a:uFillTx/>
                    <a:latin typeface="Aptos"/>
                  </a:rPr>
                  <a:t>bounded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dirty="0" err="1">
                    <a:solidFill>
                      <a:srgbClr val="000000"/>
                    </a:solidFill>
                    <a:latin typeface="Aptos"/>
                  </a:rPr>
                  <a:t>E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uclidean</a:t>
                </a:r>
                <a:r>
                  <a:rPr lang="es-E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00000"/>
                    </a:solidFill>
                    <a:uFillTx/>
                    <a:latin typeface="Aptos"/>
                  </a:rPr>
                  <a:t>action</a:t>
                </a:r>
                <a:endParaRPr lang="es-ES" sz="2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6" name="CuadroTexto 4">
                <a:extLst>
                  <a:ext uri="{FF2B5EF4-FFF2-40B4-BE49-F238E27FC236}">
                    <a16:creationId xmlns:a16="http://schemas.microsoft.com/office/drawing/2014/main" id="{BF3972C5-2685-9ECC-4D56-807B30C9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03" y="4297680"/>
                <a:ext cx="10271610" cy="769440"/>
              </a:xfrm>
              <a:prstGeom prst="rect">
                <a:avLst/>
              </a:prstGeom>
              <a:blipFill>
                <a:blip r:embed="rId3"/>
                <a:stretch>
                  <a:fillRect l="-772" t="-5556" b="-1507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BF56C17-2C2E-5D94-4E0B-2006B6F49CCF}"/>
              </a:ext>
            </a:extLst>
          </p:cNvPr>
          <p:cNvSpPr txBox="1"/>
          <p:nvPr/>
        </p:nvSpPr>
        <p:spPr>
          <a:xfrm>
            <a:off x="950217" y="5124453"/>
            <a:ext cx="1027161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dirty="0">
                <a:solidFill>
                  <a:srgbClr val="000000"/>
                </a:solidFill>
                <a:latin typeface="Aptos"/>
              </a:rPr>
              <a:t>→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We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have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explicitely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shown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that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these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two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fields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do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not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contribute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in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either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canonical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quantization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and in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the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perturbative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expansión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of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the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Green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functions</a:t>
            </a:r>
            <a:endParaRPr lang="es-ES" sz="2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7B07482C-E96B-4AD0-8FEB-384848EEA1E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kern="0" dirty="0">
                <a:solidFill>
                  <a:srgbClr val="767676"/>
                </a:solidFill>
                <a:latin typeface="Aptos"/>
              </a:rPr>
              <a:t>9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483A57E1-5E90-EE15-3DAD-FC4974A65460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3.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Quantum Field Theory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CA30905-4618-B8F9-E8A8-EB89C448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uadroTexto 1">
            <a:extLst>
              <a:ext uri="{FF2B5EF4-FFF2-40B4-BE49-F238E27FC236}">
                <a16:creationId xmlns:a16="http://schemas.microsoft.com/office/drawing/2014/main" id="{6680F28D-5AE8-76D8-2BB3-8A839ADBD93D}"/>
              </a:ext>
            </a:extLst>
          </p:cNvPr>
          <p:cNvSpPr txBox="1"/>
          <p:nvPr/>
        </p:nvSpPr>
        <p:spPr>
          <a:xfrm>
            <a:off x="946402" y="2423159"/>
            <a:ext cx="7294627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kern="0" dirty="0" err="1">
                <a:solidFill>
                  <a:srgbClr val="0D0D0D"/>
                </a:solidFill>
              </a:rPr>
              <a:t>Path</a:t>
            </a:r>
            <a:r>
              <a:rPr lang="es-ES" sz="2200" kern="0" dirty="0">
                <a:solidFill>
                  <a:srgbClr val="0D0D0D"/>
                </a:solidFill>
              </a:rPr>
              <a:t> integral </a:t>
            </a:r>
            <a:r>
              <a:rPr lang="es-ES" sz="2200" kern="0" dirty="0" err="1">
                <a:solidFill>
                  <a:srgbClr val="0D0D0D"/>
                </a:solidFill>
              </a:rPr>
              <a:t>analysis</a:t>
            </a:r>
            <a:r>
              <a:rPr lang="es-ES" sz="2200" kern="0" dirty="0">
                <a:solidFill>
                  <a:srgbClr val="0D0D0D"/>
                </a:solidFill>
              </a:rPr>
              <a:t>: Canonical </a:t>
            </a:r>
            <a:r>
              <a:rPr lang="es-ES" sz="2200" kern="0" dirty="0" err="1">
                <a:solidFill>
                  <a:srgbClr val="0D0D0D"/>
                </a:solidFill>
              </a:rPr>
              <a:t>Coordinate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Insertion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1">
                <a:extLst>
                  <a:ext uri="{FF2B5EF4-FFF2-40B4-BE49-F238E27FC236}">
                    <a16:creationId xmlns:a16="http://schemas.microsoft.com/office/drawing/2014/main" id="{D08C7C8C-A913-302C-88E9-781BC67980D8}"/>
                  </a:ext>
                </a:extLst>
              </p:cNvPr>
              <p:cNvSpPr txBox="1"/>
              <p:nvPr/>
            </p:nvSpPr>
            <p:spPr>
              <a:xfrm>
                <a:off x="950217" y="3083942"/>
                <a:ext cx="10114022" cy="33855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200" b="0" i="0" u="none" strike="noStrike" kern="0" cap="none" spc="0" baseline="0">
                    <a:solidFill>
                      <a:srgbClr val="000000"/>
                    </a:solidFill>
                    <a:uFillTx/>
                    <a:latin typeface="Aptos"/>
                  </a:rPr>
                  <a:t>→</a:t>
                </a:r>
                <a:r>
                  <a:rPr lang="en-US" sz="22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>
                    <a:solidFill>
                      <a:srgbClr val="0D0D0D"/>
                    </a:solidFill>
                    <a:uFillTx/>
                    <a:latin typeface="Aptos"/>
                  </a:rPr>
                  <a:t>We have proven the renormalizability of any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ES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S" sz="2200" b="0" i="0" u="none" strike="noStrike" kern="1200" cap="none" spc="0" baseline="0">
                    <a:solidFill>
                      <a:srgbClr val="0D0D0D"/>
                    </a:solidFill>
                    <a:uFillTx/>
                    <a:latin typeface="Aptos"/>
                  </a:rPr>
                  <a:t> self-interaction</a:t>
                </a:r>
              </a:p>
            </p:txBody>
          </p:sp>
        </mc:Choice>
        <mc:Fallback xmlns="">
          <p:sp>
            <p:nvSpPr>
              <p:cNvPr id="5" name="CuadroTexto 1">
                <a:extLst>
                  <a:ext uri="{FF2B5EF4-FFF2-40B4-BE49-F238E27FC236}">
                    <a16:creationId xmlns:a16="http://schemas.microsoft.com/office/drawing/2014/main" id="{D08C7C8C-A913-302C-88E9-781BC6798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17" y="3083942"/>
                <a:ext cx="10114022" cy="338556"/>
              </a:xfrm>
              <a:prstGeom prst="rect">
                <a:avLst/>
              </a:prstGeom>
              <a:blipFill>
                <a:blip r:embed="rId2"/>
                <a:stretch>
                  <a:fillRect l="-1688" t="-25455" b="-5090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1">
            <a:extLst>
              <a:ext uri="{FF2B5EF4-FFF2-40B4-BE49-F238E27FC236}">
                <a16:creationId xmlns:a16="http://schemas.microsoft.com/office/drawing/2014/main" id="{44F8D847-FC61-B08E-D07C-71CDEA918BC7}"/>
              </a:ext>
            </a:extLst>
          </p:cNvPr>
          <p:cNvSpPr txBox="1"/>
          <p:nvPr/>
        </p:nvSpPr>
        <p:spPr>
          <a:xfrm>
            <a:off x="957833" y="3811648"/>
            <a:ext cx="10114022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→</a:t>
            </a: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>
                <a:solidFill>
                  <a:srgbClr val="0D0D0D"/>
                </a:solidFill>
                <a:uFillTx/>
                <a:latin typeface="Aptos"/>
              </a:rPr>
              <a:t>Key point: only diagrams with one vertex  are superficially divergent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6">
                <a:extLst>
                  <a:ext uri="{FF2B5EF4-FFF2-40B4-BE49-F238E27FC236}">
                    <a16:creationId xmlns:a16="http://schemas.microsoft.com/office/drawing/2014/main" id="{68F63E64-569E-70EF-7812-5F41482032E2}"/>
                  </a:ext>
                </a:extLst>
              </p:cNvPr>
              <p:cNvSpPr txBox="1"/>
              <p:nvPr/>
            </p:nvSpPr>
            <p:spPr>
              <a:xfrm>
                <a:off x="1076706" y="4999481"/>
                <a:ext cx="2615184" cy="43088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s-ES" sz="2200" b="0" i="1" u="sng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rPr>
                  <a:t>Ej</a:t>
                </a:r>
                <a:r>
                  <a:rPr lang="es-ES" sz="2200" b="0" i="1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i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ES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ES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i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s-ES" i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s-ES" sz="2200" b="0" i="1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8" name="CuadroTexto 6">
                <a:extLst>
                  <a:ext uri="{FF2B5EF4-FFF2-40B4-BE49-F238E27FC236}">
                    <a16:creationId xmlns:a16="http://schemas.microsoft.com/office/drawing/2014/main" id="{68F63E64-569E-70EF-7812-5F414820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06" y="4999481"/>
                <a:ext cx="2615184" cy="430883"/>
              </a:xfrm>
              <a:prstGeom prst="rect">
                <a:avLst/>
              </a:prstGeom>
              <a:blipFill>
                <a:blip r:embed="rId3"/>
                <a:stretch>
                  <a:fillRect l="-3030" t="-9859" b="-2816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14">
            <a:extLst>
              <a:ext uri="{FF2B5EF4-FFF2-40B4-BE49-F238E27FC236}">
                <a16:creationId xmlns:a16="http://schemas.microsoft.com/office/drawing/2014/main" id="{D3797BCF-8B50-6C4D-F8B2-5A698AEA8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634" y="4608292"/>
            <a:ext cx="4911315" cy="124640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D5A4873A-739D-B246-6A52-E61E9316397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767676"/>
                </a:solidFill>
                <a:uFillTx/>
                <a:latin typeface="Aptos"/>
              </a:rPr>
              <a:t>10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21C37E-EF91-4038-7C3C-7150290B4BDB}"/>
              </a:ext>
            </a:extLst>
          </p:cNvPr>
          <p:cNvSpPr txBox="1"/>
          <p:nvPr/>
        </p:nvSpPr>
        <p:spPr>
          <a:xfrm>
            <a:off x="946402" y="2423159"/>
            <a:ext cx="7294627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kern="0" dirty="0" err="1">
                <a:solidFill>
                  <a:srgbClr val="0D0D0D"/>
                </a:solidFill>
              </a:rPr>
              <a:t>Improved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Ultraviolet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Convergence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of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the</a:t>
            </a:r>
            <a:r>
              <a:rPr lang="es-ES" sz="2200" kern="0" dirty="0">
                <a:solidFill>
                  <a:srgbClr val="0D0D0D"/>
                </a:solidFill>
              </a:rPr>
              <a:t> Green </a:t>
            </a:r>
            <a:r>
              <a:rPr lang="es-ES" sz="2200" kern="0" dirty="0" err="1">
                <a:solidFill>
                  <a:srgbClr val="0D0D0D"/>
                </a:solidFill>
              </a:rPr>
              <a:t>Functions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835C6BCD-515B-0D5E-3183-6C257200B6E8}"/>
              </a:ext>
            </a:extLst>
          </p:cNvPr>
          <p:cNvSpPr txBox="1"/>
          <p:nvPr/>
        </p:nvSpPr>
        <p:spPr>
          <a:xfrm>
            <a:off x="2060143" y="763131"/>
            <a:ext cx="1027161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4.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Renormalizability of Higher Derivative QFT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15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0E15321-296D-90C5-EE13-F7A3B1AD0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4CA8A1-B682-6DCE-7FEC-365E3CA2E2E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767676"/>
                </a:solidFill>
                <a:uFillTx/>
                <a:latin typeface="Aptos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C5F39-B2DC-070F-BB91-BBEBB093E95B}"/>
                  </a:ext>
                </a:extLst>
              </p:cNvPr>
              <p:cNvSpPr txBox="1"/>
              <p:nvPr/>
            </p:nvSpPr>
            <p:spPr>
              <a:xfrm>
                <a:off x="1088218" y="3198242"/>
                <a:ext cx="1108710" cy="39407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C5F39-B2DC-070F-BB91-BBEBB093E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18" y="3198242"/>
                <a:ext cx="1108710" cy="394078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34BB9-79A5-283F-E1DF-419F7825FDB7}"/>
                  </a:ext>
                </a:extLst>
              </p:cNvPr>
              <p:cNvSpPr txBox="1"/>
              <p:nvPr/>
            </p:nvSpPr>
            <p:spPr>
              <a:xfrm>
                <a:off x="1181477" y="3700887"/>
                <a:ext cx="2140454" cy="2807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i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34BB9-79A5-283F-E1DF-419F7825F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77" y="3700887"/>
                <a:ext cx="2140454" cy="280720"/>
              </a:xfrm>
              <a:prstGeom prst="rect">
                <a:avLst/>
              </a:prstGeom>
              <a:blipFill>
                <a:blip r:embed="rId3"/>
                <a:stretch>
                  <a:fillRect l="-2564" r="-570" b="-17391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4CB36993-4863-927A-B67F-E64003409E2E}"/>
                  </a:ext>
                </a:extLst>
              </p:cNvPr>
              <p:cNvSpPr txBox="1"/>
              <p:nvPr/>
            </p:nvSpPr>
            <p:spPr>
              <a:xfrm>
                <a:off x="931545" y="4524405"/>
                <a:ext cx="2232663" cy="657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15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4CB36993-4863-927A-B67F-E6400340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45" y="4524405"/>
                <a:ext cx="2232663" cy="657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CDD02E27-0C62-E94E-B688-3DEDD3D3A948}"/>
                  </a:ext>
                </a:extLst>
              </p:cNvPr>
              <p:cNvSpPr txBox="1"/>
              <p:nvPr/>
            </p:nvSpPr>
            <p:spPr>
              <a:xfrm>
                <a:off x="1004084" y="4132393"/>
                <a:ext cx="1171575" cy="36933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CDD02E27-0C62-E94E-B688-3DEDD3D3A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84" y="4132393"/>
                <a:ext cx="1171575" cy="3693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F3FEAA5-9D04-C8F6-D23D-754975E583A4}"/>
                  </a:ext>
                </a:extLst>
              </p:cNvPr>
              <p:cNvSpPr txBox="1"/>
              <p:nvPr/>
            </p:nvSpPr>
            <p:spPr>
              <a:xfrm>
                <a:off x="214884" y="5190491"/>
                <a:ext cx="6183629" cy="66749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90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F3FEAA5-9D04-C8F6-D23D-754975E58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" y="5190491"/>
                <a:ext cx="6183629" cy="667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2">
            <a:extLst>
              <a:ext uri="{FF2B5EF4-FFF2-40B4-BE49-F238E27FC236}">
                <a16:creationId xmlns:a16="http://schemas.microsoft.com/office/drawing/2014/main" id="{22E52204-7F82-9281-257E-E0447FED0A51}"/>
              </a:ext>
            </a:extLst>
          </p:cNvPr>
          <p:cNvSpPr txBox="1"/>
          <p:nvPr/>
        </p:nvSpPr>
        <p:spPr>
          <a:xfrm>
            <a:off x="6162297" y="4544156"/>
            <a:ext cx="368045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15F9A"/>
                </a:solidFill>
                <a:uFillTx/>
                <a:latin typeface="Aptos"/>
              </a:rPr>
              <a:t>Necesary to cancel out the 4-point Green function UV divergence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D7B9F718-6685-58FF-C9E8-A38926597E0B}"/>
              </a:ext>
            </a:extLst>
          </p:cNvPr>
          <p:cNvSpPr txBox="1"/>
          <p:nvPr/>
        </p:nvSpPr>
        <p:spPr>
          <a:xfrm>
            <a:off x="3798573" y="3415786"/>
            <a:ext cx="618362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215F9A"/>
                </a:solidFill>
                <a:uFillTx/>
                <a:latin typeface="Aptos"/>
              </a:rPr>
              <a:t>Due to momentum independence of UV divergences</a:t>
            </a:r>
          </a:p>
        </p:txBody>
      </p:sp>
      <p:sp>
        <p:nvSpPr>
          <p:cNvPr id="13" name="Right Brace 15">
            <a:extLst>
              <a:ext uri="{FF2B5EF4-FFF2-40B4-BE49-F238E27FC236}">
                <a16:creationId xmlns:a16="http://schemas.microsoft.com/office/drawing/2014/main" id="{A62233D4-B273-04E2-3CB4-96750C071911}"/>
              </a:ext>
            </a:extLst>
          </p:cNvPr>
          <p:cNvSpPr/>
          <p:nvPr/>
        </p:nvSpPr>
        <p:spPr>
          <a:xfrm>
            <a:off x="3451860" y="3209672"/>
            <a:ext cx="137160" cy="8012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19046" cap="flat">
            <a:solidFill>
              <a:srgbClr val="15608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cxnSp>
        <p:nvCxnSpPr>
          <p:cNvPr id="14" name="Straight Arrow Connector 18">
            <a:extLst>
              <a:ext uri="{FF2B5EF4-FFF2-40B4-BE49-F238E27FC236}">
                <a16:creationId xmlns:a16="http://schemas.microsoft.com/office/drawing/2014/main" id="{33680CEF-ED68-AC21-C338-04BF61886161}"/>
              </a:ext>
            </a:extLst>
          </p:cNvPr>
          <p:cNvCxnSpPr>
            <a:stCxn id="8" idx="3"/>
          </p:cNvCxnSpPr>
          <p:nvPr/>
        </p:nvCxnSpPr>
        <p:spPr>
          <a:xfrm flipV="1">
            <a:off x="3164208" y="4846320"/>
            <a:ext cx="2825112" cy="6858"/>
          </a:xfrm>
          <a:prstGeom prst="straightConnector1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  <p:sp>
        <p:nvSpPr>
          <p:cNvPr id="22" name="CuadroTexto 4">
            <a:extLst>
              <a:ext uri="{FF2B5EF4-FFF2-40B4-BE49-F238E27FC236}">
                <a16:creationId xmlns:a16="http://schemas.microsoft.com/office/drawing/2014/main" id="{7E219B3B-AC86-7729-FDCD-5263EF0AA193}"/>
              </a:ext>
            </a:extLst>
          </p:cNvPr>
          <p:cNvSpPr txBox="1"/>
          <p:nvPr/>
        </p:nvSpPr>
        <p:spPr>
          <a:xfrm>
            <a:off x="2060143" y="763131"/>
            <a:ext cx="1027161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4.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Renormalizability of Higher Derivative QFT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587F58F-8875-C55C-1FCB-EFCB9EADE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1">
                <a:extLst>
                  <a:ext uri="{FF2B5EF4-FFF2-40B4-BE49-F238E27FC236}">
                    <a16:creationId xmlns:a16="http://schemas.microsoft.com/office/drawing/2014/main" id="{94EDF789-92C4-EEE6-C0A1-2F67CB591863}"/>
                  </a:ext>
                </a:extLst>
              </p:cNvPr>
              <p:cNvSpPr txBox="1"/>
              <p:nvPr/>
            </p:nvSpPr>
            <p:spPr>
              <a:xfrm>
                <a:off x="946402" y="2423159"/>
                <a:ext cx="7294627" cy="3385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lvl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s-E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𝜙</m:t>
                        </m:r>
                      </m:e>
                      <m:sup>
                        <m:r>
                          <a:rPr kumimoji="0" lang="es-E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s-E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𝜙</m:t>
                        </m:r>
                      </m:e>
                      <m:sup>
                        <m:r>
                          <a:rPr kumimoji="0" lang="es-E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0" lang="es-E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 </a:t>
                </a:r>
                <a:r>
                  <a:rPr kumimoji="0" lang="es-E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all-order</a:t>
                </a:r>
                <a:r>
                  <a:rPr kumimoji="0" lang="es-E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 </a:t>
                </a:r>
                <a:r>
                  <a:rPr kumimoji="0" lang="es-E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renormalization</a:t>
                </a:r>
                <a:r>
                  <a:rPr kumimoji="0" lang="es-E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s-E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𝑀𝑆</m:t>
                        </m:r>
                      </m:e>
                    </m:acc>
                  </m:oMath>
                </a14:m>
                <a:r>
                  <a:rPr kumimoji="0" lang="es-E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-</a:t>
                </a:r>
                <a:r>
                  <a:rPr kumimoji="0" lang="es-E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scheme</a:t>
                </a:r>
                <a:r>
                  <a:rPr kumimoji="0" lang="es-E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/>
                    <a:ea typeface="+mn-ea"/>
                    <a:cs typeface="+mn-cs"/>
                  </a:rPr>
                  <a:t>)</a:t>
                </a:r>
                <a:endParaRPr lang="es-ES" sz="2200" b="0" i="0" u="none" strike="noStrike" kern="1200" cap="none" spc="0" baseline="0" dirty="0">
                  <a:solidFill>
                    <a:srgbClr val="0D0D0D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24" name="CuadroTexto 1">
                <a:extLst>
                  <a:ext uri="{FF2B5EF4-FFF2-40B4-BE49-F238E27FC236}">
                    <a16:creationId xmlns:a16="http://schemas.microsoft.com/office/drawing/2014/main" id="{94EDF789-92C4-EEE6-C0A1-2F67CB591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02" y="2423159"/>
                <a:ext cx="7294627" cy="338554"/>
              </a:xfrm>
              <a:prstGeom prst="rect">
                <a:avLst/>
              </a:prstGeom>
              <a:blipFill>
                <a:blip r:embed="rId8"/>
                <a:stretch>
                  <a:fillRect l="-2339" t="-25000" b="-48214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FECF61-9C94-5904-6093-A52EF56173A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767676"/>
                </a:solidFill>
                <a:uFillTx/>
                <a:latin typeface="Aptos"/>
              </a:rPr>
              <a:t>12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83345AB4-6360-FE34-7A00-36F5F903C9D0}"/>
              </a:ext>
            </a:extLst>
          </p:cNvPr>
          <p:cNvSpPr txBox="1"/>
          <p:nvPr/>
        </p:nvSpPr>
        <p:spPr>
          <a:xfrm>
            <a:off x="861063" y="3569973"/>
            <a:ext cx="1000125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</a:rPr>
              <a:t>•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Proof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of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the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renormalizability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of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a general set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of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interactions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for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higher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derivative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theories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.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Several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explicit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examples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of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renormalized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theories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are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provided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.</a:t>
            </a:r>
            <a:endParaRPr lang="es-ES" sz="2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0421392-802B-8F2B-978D-7EBE63FFD5B7}"/>
              </a:ext>
            </a:extLst>
          </p:cNvPr>
          <p:cNvSpPr txBox="1"/>
          <p:nvPr/>
        </p:nvSpPr>
        <p:spPr>
          <a:xfrm>
            <a:off x="853436" y="4693916"/>
            <a:ext cx="1000125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</a:rPr>
              <a:t>•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Open </a:t>
            </a:r>
            <a:r>
              <a:rPr lang="es-ES" sz="2200" b="0" i="0" u="none" strike="noStrike" kern="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problems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: </a:t>
            </a:r>
            <a:r>
              <a:rPr lang="es-ES" sz="2200" b="0" i="0" u="none" strike="noStrike" kern="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Dealing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with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negative </a:t>
            </a:r>
            <a:r>
              <a:rPr lang="es-ES" sz="2200" b="0" i="0" u="none" strike="noStrike" kern="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energy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/</a:t>
            </a:r>
            <a:r>
              <a:rPr lang="es-ES" sz="2200" b="0" i="0" u="none" strike="noStrike" kern="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squared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norm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 </a:t>
            </a:r>
            <a:r>
              <a:rPr lang="es-ES" sz="2200" b="0" i="0" u="none" strike="noStrike" kern="0" cap="none" spc="0" baseline="0" dirty="0" err="1">
                <a:solidFill>
                  <a:srgbClr val="000000"/>
                </a:solidFill>
                <a:uFillTx/>
                <a:latin typeface="Aptos" pitchFamily="34"/>
              </a:rPr>
              <a:t>states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,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cosmological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applications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, etc</a:t>
            </a:r>
            <a:r>
              <a:rPr lang="es-ES" sz="2200" b="0" i="0" u="none" strike="noStrike" kern="0" cap="none" spc="0" baseline="0" dirty="0">
                <a:solidFill>
                  <a:srgbClr val="000000"/>
                </a:solidFill>
                <a:uFillTx/>
                <a:latin typeface="Aptos" pitchFamily="34"/>
              </a:rPr>
              <a:t>.</a:t>
            </a:r>
            <a:endParaRPr lang="es-ES" sz="2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0109E08C-B0EC-A6D6-1A80-D6293B3AD5BA}"/>
              </a:ext>
            </a:extLst>
          </p:cNvPr>
          <p:cNvSpPr txBox="1"/>
          <p:nvPr/>
        </p:nvSpPr>
        <p:spPr>
          <a:xfrm>
            <a:off x="2060143" y="763131"/>
            <a:ext cx="1027161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5.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Conclusion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D594C5C-7094-48DC-4287-E59675243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301F12A0-711C-1524-A143-16396473F0A4}"/>
              </a:ext>
            </a:extLst>
          </p:cNvPr>
          <p:cNvSpPr txBox="1"/>
          <p:nvPr/>
        </p:nvSpPr>
        <p:spPr>
          <a:xfrm>
            <a:off x="946402" y="2423159"/>
            <a:ext cx="9523478" cy="6771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dirty="0" err="1">
                <a:solidFill>
                  <a:srgbClr val="000000"/>
                </a:solidFill>
                <a:latin typeface="Aptos" pitchFamily="34"/>
              </a:rPr>
              <a:t>Rigorous</a:t>
            </a:r>
            <a:r>
              <a:rPr lang="es-ES" sz="2200" dirty="0">
                <a:solidFill>
                  <a:srgbClr val="000000"/>
                </a:solidFill>
                <a:latin typeface="Aptos" pitchFamily="34"/>
              </a:rPr>
              <a:t> canonical </a:t>
            </a:r>
            <a:r>
              <a:rPr lang="es-ES" sz="2200" dirty="0" err="1">
                <a:solidFill>
                  <a:srgbClr val="000000"/>
                </a:solidFill>
                <a:latin typeface="Aptos" pitchFamily="34"/>
              </a:rPr>
              <a:t>quantization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of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the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theory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.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Path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integral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consistency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of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the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interacting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 </a:t>
            </a:r>
            <a:r>
              <a:rPr lang="es-ES" sz="2200" kern="0" dirty="0" err="1">
                <a:solidFill>
                  <a:srgbClr val="000000"/>
                </a:solidFill>
                <a:latin typeface="Aptos" pitchFamily="34"/>
              </a:rPr>
              <a:t>theory</a:t>
            </a:r>
            <a:r>
              <a:rPr lang="es-ES" sz="2200" kern="0" dirty="0">
                <a:solidFill>
                  <a:srgbClr val="000000"/>
                </a:solidFill>
                <a:latin typeface="Aptos" pitchFamily="34"/>
              </a:rPr>
              <a:t>.</a:t>
            </a:r>
            <a:r>
              <a:rPr lang="es-ES" sz="2200" dirty="0">
                <a:solidFill>
                  <a:srgbClr val="000000"/>
                </a:solidFill>
                <a:latin typeface="Aptos" pitchFamily="34"/>
              </a:rPr>
              <a:t> 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3659-FFCD-D68E-503B-52EB9D358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9DC45B-BEE9-CFB0-10AF-D29837A7977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767676"/>
                </a:solidFill>
                <a:uFillTx/>
                <a:latin typeface="Aptos"/>
              </a:rPr>
              <a:t>13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E0B5DCC2-0409-3667-985E-0B42BF32AB87}"/>
              </a:ext>
            </a:extLst>
          </p:cNvPr>
          <p:cNvSpPr txBox="1"/>
          <p:nvPr/>
        </p:nvSpPr>
        <p:spPr>
          <a:xfrm>
            <a:off x="2027069" y="486132"/>
            <a:ext cx="1027161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 dirty="0">
                <a:solidFill>
                  <a:srgbClr val="163E64"/>
                </a:solidFill>
                <a:uFillTx/>
                <a:latin typeface="Arial" pitchFamily="34"/>
                <a:cs typeface="Arial" pitchFamily="34"/>
              </a:rPr>
              <a:t>Ghosts in Higher Derivative Quantum Field Theories</a:t>
            </a:r>
            <a:endParaRPr lang="es-ES" sz="3000" b="1" i="0" u="none" strike="noStrike" kern="1200" cap="none" spc="0" baseline="0" dirty="0">
              <a:solidFill>
                <a:srgbClr val="163E64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</a:t>
            </a:r>
            <a:r>
              <a:rPr lang="es-ES" sz="1800" b="1" i="0" u="none" strike="noStrike" kern="0" cap="none" spc="0" baseline="0" dirty="0" err="1">
                <a:solidFill>
                  <a:srgbClr val="163E64"/>
                </a:solidFill>
                <a:uFillTx/>
                <a:latin typeface="Aptos"/>
              </a:rPr>
              <a:t>Based</a:t>
            </a: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</a:t>
            </a:r>
            <a:r>
              <a:rPr lang="es-ES" sz="1800" b="1" i="0" u="none" strike="noStrike" kern="0" cap="none" spc="0" baseline="0" dirty="0" err="1">
                <a:solidFill>
                  <a:srgbClr val="163E64"/>
                </a:solidFill>
                <a:uFillTx/>
                <a:latin typeface="Aptos"/>
              </a:rPr>
              <a:t>on</a:t>
            </a: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arXiv:2511.03013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(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Jose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 A. R. 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Cembranos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, Eric G. 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Hemon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, Juan J. Sanz-Cillero)</a:t>
            </a:r>
          </a:p>
        </p:txBody>
      </p:sp>
      <p:pic>
        <p:nvPicPr>
          <p:cNvPr id="9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F67D5EB-4E02-4455-ABDE-C9AD50E2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C58689-D7E1-BB23-8E46-B782B913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984376"/>
            <a:ext cx="5715000" cy="437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668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80C44B47-22A7-4CE5-3750-9AB9A1A50B3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0" cap="none" spc="0" baseline="0">
                <a:solidFill>
                  <a:srgbClr val="767676"/>
                </a:solidFill>
                <a:uFillTx/>
                <a:latin typeface="Aptos"/>
              </a:rPr>
              <a:t>2</a:t>
            </a:r>
            <a:endParaRPr lang="es-ES" sz="2200" b="0" i="0" u="none" strike="noStrike" kern="1200" cap="none" spc="0" baseline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2051912D-8C42-AD7E-47DB-79018427B3D4}"/>
              </a:ext>
            </a:extLst>
          </p:cNvPr>
          <p:cNvSpPr txBox="1"/>
          <p:nvPr/>
        </p:nvSpPr>
        <p:spPr>
          <a:xfrm>
            <a:off x="2027069" y="486132"/>
            <a:ext cx="1027161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i="0" u="none" strike="noStrike" kern="1200" cap="none" spc="0" baseline="0" dirty="0">
                <a:solidFill>
                  <a:srgbClr val="163E64"/>
                </a:solidFill>
                <a:uFillTx/>
                <a:latin typeface="Arial" pitchFamily="34"/>
                <a:cs typeface="Arial" pitchFamily="34"/>
              </a:rPr>
              <a:t>Ghosts in Higher Derivative Quantum Field Theories</a:t>
            </a:r>
            <a:endParaRPr lang="es-ES" sz="3000" b="1" i="0" u="none" strike="noStrike" kern="1200" cap="none" spc="0" baseline="0" dirty="0">
              <a:solidFill>
                <a:srgbClr val="163E64"/>
              </a:solidFill>
              <a:uFillTx/>
              <a:latin typeface="Aptos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</a:t>
            </a:r>
            <a:r>
              <a:rPr lang="es-ES" sz="1800" b="1" i="0" u="none" strike="noStrike" kern="0" cap="none" spc="0" baseline="0" dirty="0" err="1">
                <a:solidFill>
                  <a:srgbClr val="163E64"/>
                </a:solidFill>
                <a:uFillTx/>
                <a:latin typeface="Aptos"/>
              </a:rPr>
              <a:t>Based</a:t>
            </a: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</a:t>
            </a:r>
            <a:r>
              <a:rPr lang="es-ES" sz="1800" b="1" i="0" u="none" strike="noStrike" kern="0" cap="none" spc="0" baseline="0" dirty="0" err="1">
                <a:solidFill>
                  <a:srgbClr val="163E64"/>
                </a:solidFill>
                <a:uFillTx/>
                <a:latin typeface="Aptos"/>
              </a:rPr>
              <a:t>on</a:t>
            </a: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arXiv:2511.03013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 dirty="0">
                <a:solidFill>
                  <a:srgbClr val="163E64"/>
                </a:solidFill>
                <a:uFillTx/>
                <a:latin typeface="Aptos"/>
              </a:rPr>
              <a:t> (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Jose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 A. R. 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Cembranos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, Eric G. </a:t>
            </a:r>
            <a:r>
              <a:rPr lang="es-ES" sz="1800" b="1" i="0" u="none" strike="noStrike" kern="1200" cap="none" spc="0" baseline="0" dirty="0" err="1">
                <a:solidFill>
                  <a:srgbClr val="163E64"/>
                </a:solidFill>
                <a:uFillTx/>
                <a:latin typeface="Aptos"/>
              </a:rPr>
              <a:t>Hemon</a:t>
            </a:r>
            <a:r>
              <a:rPr lang="es-ES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, Juan J. Sanz-Cillero)</a:t>
            </a:r>
          </a:p>
        </p:txBody>
      </p:sp>
      <p:pic>
        <p:nvPicPr>
          <p:cNvPr id="19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D97C323-ACA3-8F26-645A-ECB82210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6900CC-3739-AEC1-192B-0C4B37488697}"/>
              </a:ext>
            </a:extLst>
          </p:cNvPr>
          <p:cNvSpPr txBox="1"/>
          <p:nvPr/>
        </p:nvSpPr>
        <p:spPr>
          <a:xfrm>
            <a:off x="1099652" y="2344312"/>
            <a:ext cx="10081260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Why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Higher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Derivative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Theories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Higher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Derivative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Classical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Mechanics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Oscillator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Higher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Derivative Quantum Field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Theory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Renormalizability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Higher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Derivative QFT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6558-3572-CCED-95BD-87CB10E7C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la: 12 puntas 14">
            <a:extLst>
              <a:ext uri="{FF2B5EF4-FFF2-40B4-BE49-F238E27FC236}">
                <a16:creationId xmlns:a16="http://schemas.microsoft.com/office/drawing/2014/main" id="{EF7F4C82-76C1-511E-F853-9B14B9715441}"/>
              </a:ext>
            </a:extLst>
          </p:cNvPr>
          <p:cNvSpPr/>
          <p:nvPr/>
        </p:nvSpPr>
        <p:spPr>
          <a:xfrm rot="21121069">
            <a:off x="4174364" y="3060780"/>
            <a:ext cx="3909060" cy="9660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3750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+- 1800000 f1 0"/>
              <a:gd name="f17" fmla="+- 3600000 f1 0"/>
              <a:gd name="f18" fmla="+- 900000 f1 0"/>
              <a:gd name="f19" fmla="+- 2700000 f1 0"/>
              <a:gd name="f20" fmla="+- 4500000 f1 0"/>
              <a:gd name="f21" fmla="*/ f9 f0 1"/>
              <a:gd name="f22" fmla="*/ f10 f0 1"/>
              <a:gd name="f23" fmla="*/ f11 f0 1"/>
              <a:gd name="f24" fmla="*/ f12 f0 1"/>
              <a:gd name="f25" fmla="?: f13 f3 1"/>
              <a:gd name="f26" fmla="?: f14 f4 1"/>
              <a:gd name="f27" fmla="?: f15 f5 1"/>
              <a:gd name="f28" fmla="+- f16 0 f1"/>
              <a:gd name="f29" fmla="+- f17 0 f1"/>
              <a:gd name="f30" fmla="+- f18 0 f1"/>
              <a:gd name="f31" fmla="+- f19 0 f1"/>
              <a:gd name="f32" fmla="+- f20 0 f1"/>
              <a:gd name="f33" fmla="*/ f21 1 f2"/>
              <a:gd name="f34" fmla="*/ f22 1 f2"/>
              <a:gd name="f35" fmla="*/ f23 1 f2"/>
              <a:gd name="f36" fmla="*/ f24 1 f2"/>
              <a:gd name="f37" fmla="*/ f25 1 21600"/>
              <a:gd name="f38" fmla="*/ f26 1 21600"/>
              <a:gd name="f39" fmla="*/ 21600 f25 1"/>
              <a:gd name="f40" fmla="*/ 21600 f26 1"/>
              <a:gd name="f41" fmla="+- f28 f1 0"/>
              <a:gd name="f42" fmla="+- f29 f1 0"/>
              <a:gd name="f43" fmla="+- f30 f1 0"/>
              <a:gd name="f44" fmla="+- f31 f1 0"/>
              <a:gd name="f45" fmla="+- f32 f1 0"/>
              <a:gd name="f46" fmla="+- f33 0 f1"/>
              <a:gd name="f47" fmla="+- f34 0 f1"/>
              <a:gd name="f48" fmla="+- f35 0 f1"/>
              <a:gd name="f49" fmla="+- f36 0 f1"/>
              <a:gd name="f50" fmla="min f38 f37"/>
              <a:gd name="f51" fmla="*/ f39 1 f27"/>
              <a:gd name="f52" fmla="*/ f40 1 f27"/>
              <a:gd name="f53" fmla="*/ f41 f7 1"/>
              <a:gd name="f54" fmla="*/ f42 f7 1"/>
              <a:gd name="f55" fmla="*/ f43 f7 1"/>
              <a:gd name="f56" fmla="*/ f44 f7 1"/>
              <a:gd name="f57" fmla="*/ f45 f7 1"/>
              <a:gd name="f58" fmla="val f51"/>
              <a:gd name="f59" fmla="val f52"/>
              <a:gd name="f60" fmla="*/ f53 1 f0"/>
              <a:gd name="f61" fmla="*/ f54 1 f0"/>
              <a:gd name="f62" fmla="*/ f55 1 f0"/>
              <a:gd name="f63" fmla="*/ f56 1 f0"/>
              <a:gd name="f64" fmla="*/ f57 1 f0"/>
              <a:gd name="f65" fmla="*/ f6 f50 1"/>
              <a:gd name="f66" fmla="+- f59 0 f6"/>
              <a:gd name="f67" fmla="+- f58 0 f6"/>
              <a:gd name="f68" fmla="+- 0 0 f60"/>
              <a:gd name="f69" fmla="+- 0 0 f61"/>
              <a:gd name="f70" fmla="+- 0 0 f62"/>
              <a:gd name="f71" fmla="+- 0 0 f63"/>
              <a:gd name="f72" fmla="+- 0 0 f64"/>
              <a:gd name="f73" fmla="*/ f58 f50 1"/>
              <a:gd name="f74" fmla="*/ f59 f50 1"/>
              <a:gd name="f75" fmla="*/ f66 1 2"/>
              <a:gd name="f76" fmla="*/ f66 1 4"/>
              <a:gd name="f77" fmla="*/ f67 1 2"/>
              <a:gd name="f78" fmla="*/ f67 1 4"/>
              <a:gd name="f79" fmla="*/ f67 3 1"/>
              <a:gd name="f80" fmla="*/ f66 3 1"/>
              <a:gd name="f81" fmla="+- 0 0 f68"/>
              <a:gd name="f82" fmla="+- 0 0 f69"/>
              <a:gd name="f83" fmla="+- 0 0 f70"/>
              <a:gd name="f84" fmla="+- 0 0 f71"/>
              <a:gd name="f85" fmla="+- 0 0 f72"/>
              <a:gd name="f86" fmla="+- f6 f75 0"/>
              <a:gd name="f87" fmla="+- f6 f77 0"/>
              <a:gd name="f88" fmla="*/ f79 1 4"/>
              <a:gd name="f89" fmla="*/ f80 1 4"/>
              <a:gd name="f90" fmla="*/ f77 f8 1"/>
              <a:gd name="f91" fmla="*/ f75 f8 1"/>
              <a:gd name="f92" fmla="*/ f81 f0 1"/>
              <a:gd name="f93" fmla="*/ f82 f0 1"/>
              <a:gd name="f94" fmla="*/ f83 f0 1"/>
              <a:gd name="f95" fmla="*/ f84 f0 1"/>
              <a:gd name="f96" fmla="*/ f85 f0 1"/>
              <a:gd name="f97" fmla="*/ f76 f50 1"/>
              <a:gd name="f98" fmla="*/ f78 f50 1"/>
              <a:gd name="f99" fmla="*/ f90 1 50000"/>
              <a:gd name="f100" fmla="*/ f91 1 50000"/>
              <a:gd name="f101" fmla="*/ f92 1 f7"/>
              <a:gd name="f102" fmla="*/ f93 1 f7"/>
              <a:gd name="f103" fmla="*/ f94 1 f7"/>
              <a:gd name="f104" fmla="*/ f95 1 f7"/>
              <a:gd name="f105" fmla="*/ f96 1 f7"/>
              <a:gd name="f106" fmla="*/ f86 f50 1"/>
              <a:gd name="f107" fmla="*/ f87 f50 1"/>
              <a:gd name="f108" fmla="*/ f88 f50 1"/>
              <a:gd name="f109" fmla="*/ f89 f50 1"/>
              <a:gd name="f110" fmla="+- f101 0 f1"/>
              <a:gd name="f111" fmla="+- f102 0 f1"/>
              <a:gd name="f112" fmla="+- f103 0 f1"/>
              <a:gd name="f113" fmla="+- f104 0 f1"/>
              <a:gd name="f114" fmla="+- f105 0 f1"/>
              <a:gd name="f115" fmla="cos 1 f110"/>
              <a:gd name="f116" fmla="sin 1 f111"/>
              <a:gd name="f117" fmla="cos 1 f112"/>
              <a:gd name="f118" fmla="cos 1 f113"/>
              <a:gd name="f119" fmla="cos 1 f114"/>
              <a:gd name="f120" fmla="sin 1 f114"/>
              <a:gd name="f121" fmla="sin 1 f113"/>
              <a:gd name="f122" fmla="sin 1 f112"/>
              <a:gd name="f123" fmla="+- 0 0 f115"/>
              <a:gd name="f124" fmla="+- 0 0 f116"/>
              <a:gd name="f125" fmla="+- 0 0 f117"/>
              <a:gd name="f126" fmla="+- 0 0 f118"/>
              <a:gd name="f127" fmla="+- 0 0 f119"/>
              <a:gd name="f128" fmla="+- 0 0 f120"/>
              <a:gd name="f129" fmla="+- 0 0 f121"/>
              <a:gd name="f130" fmla="+- 0 0 f122"/>
              <a:gd name="f131" fmla="+- 0 0 f123"/>
              <a:gd name="f132" fmla="+- 0 0 f124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val f131"/>
              <a:gd name="f140" fmla="val f132"/>
              <a:gd name="f141" fmla="val f133"/>
              <a:gd name="f142" fmla="val f134"/>
              <a:gd name="f143" fmla="val f135"/>
              <a:gd name="f144" fmla="val f136"/>
              <a:gd name="f145" fmla="val f137"/>
              <a:gd name="f146" fmla="val f138"/>
              <a:gd name="f147" fmla="*/ f139 f77 1"/>
              <a:gd name="f148" fmla="*/ f140 f75 1"/>
              <a:gd name="f149" fmla="*/ f141 f99 1"/>
              <a:gd name="f150" fmla="*/ f142 f99 1"/>
              <a:gd name="f151" fmla="*/ f143 f99 1"/>
              <a:gd name="f152" fmla="*/ f144 f100 1"/>
              <a:gd name="f153" fmla="*/ f145 f100 1"/>
              <a:gd name="f154" fmla="*/ f146 f100 1"/>
              <a:gd name="f155" fmla="+- f87 0 f147"/>
              <a:gd name="f156" fmla="+- f87 f147 0"/>
              <a:gd name="f157" fmla="+- f86 0 f148"/>
              <a:gd name="f158" fmla="+- f86 f148 0"/>
              <a:gd name="f159" fmla="+- f87 0 f149"/>
              <a:gd name="f160" fmla="+- f87 0 f150"/>
              <a:gd name="f161" fmla="+- f87 0 f151"/>
              <a:gd name="f162" fmla="+- f87 f151 0"/>
              <a:gd name="f163" fmla="+- f87 f150 0"/>
              <a:gd name="f164" fmla="+- f87 f149 0"/>
              <a:gd name="f165" fmla="+- f86 0 f152"/>
              <a:gd name="f166" fmla="+- f86 0 f153"/>
              <a:gd name="f167" fmla="+- f86 0 f154"/>
              <a:gd name="f168" fmla="+- f86 f154 0"/>
              <a:gd name="f169" fmla="+- f86 f153 0"/>
              <a:gd name="f170" fmla="+- f86 f152 0"/>
              <a:gd name="f171" fmla="*/ f160 f50 1"/>
              <a:gd name="f172" fmla="*/ f166 f50 1"/>
              <a:gd name="f173" fmla="*/ f163 f50 1"/>
              <a:gd name="f174" fmla="*/ f169 f50 1"/>
              <a:gd name="f175" fmla="*/ f159 f50 1"/>
              <a:gd name="f176" fmla="*/ f167 f50 1"/>
              <a:gd name="f177" fmla="*/ f155 f50 1"/>
              <a:gd name="f178" fmla="*/ f157 f50 1"/>
              <a:gd name="f179" fmla="*/ f161 f50 1"/>
              <a:gd name="f180" fmla="*/ f165 f50 1"/>
              <a:gd name="f181" fmla="*/ f162 f50 1"/>
              <a:gd name="f182" fmla="*/ f156 f50 1"/>
              <a:gd name="f183" fmla="*/ f164 f50 1"/>
              <a:gd name="f184" fmla="*/ f168 f50 1"/>
              <a:gd name="f185" fmla="*/ f158 f50 1"/>
              <a:gd name="f186" fmla="*/ f17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182" y="f97"/>
              </a:cxn>
              <a:cxn ang="f46">
                <a:pos x="f182" y="f109"/>
              </a:cxn>
              <a:cxn ang="f47">
                <a:pos x="f108" y="f185"/>
              </a:cxn>
              <a:cxn ang="f47">
                <a:pos x="f98" y="f185"/>
              </a:cxn>
              <a:cxn ang="f48">
                <a:pos x="f177" y="f109"/>
              </a:cxn>
              <a:cxn ang="f48">
                <a:pos x="f177" y="f97"/>
              </a:cxn>
              <a:cxn ang="f49">
                <a:pos x="f98" y="f178"/>
              </a:cxn>
              <a:cxn ang="f49">
                <a:pos x="f108" y="f178"/>
              </a:cxn>
            </a:cxnLst>
            <a:rect l="f171" t="f172" r="f173" b="f174"/>
            <a:pathLst>
              <a:path>
                <a:moveTo>
                  <a:pt x="f65" y="f106"/>
                </a:moveTo>
                <a:lnTo>
                  <a:pt x="f175" y="f176"/>
                </a:lnTo>
                <a:lnTo>
                  <a:pt x="f177" y="f97"/>
                </a:lnTo>
                <a:lnTo>
                  <a:pt x="f171" y="f172"/>
                </a:lnTo>
                <a:lnTo>
                  <a:pt x="f98" y="f178"/>
                </a:lnTo>
                <a:lnTo>
                  <a:pt x="f179" y="f180"/>
                </a:lnTo>
                <a:lnTo>
                  <a:pt x="f107" y="f65"/>
                </a:lnTo>
                <a:lnTo>
                  <a:pt x="f181" y="f180"/>
                </a:lnTo>
                <a:lnTo>
                  <a:pt x="f108" y="f178"/>
                </a:lnTo>
                <a:lnTo>
                  <a:pt x="f173" y="f172"/>
                </a:lnTo>
                <a:lnTo>
                  <a:pt x="f182" y="f97"/>
                </a:lnTo>
                <a:lnTo>
                  <a:pt x="f183" y="f176"/>
                </a:lnTo>
                <a:lnTo>
                  <a:pt x="f73" y="f106"/>
                </a:lnTo>
                <a:lnTo>
                  <a:pt x="f183" y="f184"/>
                </a:lnTo>
                <a:lnTo>
                  <a:pt x="f182" y="f109"/>
                </a:lnTo>
                <a:lnTo>
                  <a:pt x="f173" y="f174"/>
                </a:lnTo>
                <a:lnTo>
                  <a:pt x="f108" y="f185"/>
                </a:lnTo>
                <a:lnTo>
                  <a:pt x="f181" y="f186"/>
                </a:lnTo>
                <a:lnTo>
                  <a:pt x="f107" y="f74"/>
                </a:lnTo>
                <a:lnTo>
                  <a:pt x="f179" y="f186"/>
                </a:lnTo>
                <a:lnTo>
                  <a:pt x="f98" y="f185"/>
                </a:lnTo>
                <a:lnTo>
                  <a:pt x="f171" y="f174"/>
                </a:lnTo>
                <a:lnTo>
                  <a:pt x="f177" y="f109"/>
                </a:lnTo>
                <a:lnTo>
                  <a:pt x="f175" y="f184"/>
                </a:lnTo>
                <a:close/>
              </a:path>
            </a:pathLst>
          </a:custGeom>
          <a:solidFill>
            <a:srgbClr val="BABAD4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69894DD7-CF21-52CB-DF50-CC382CD9336D}"/>
              </a:ext>
            </a:extLst>
          </p:cNvPr>
          <p:cNvSpPr txBox="1"/>
          <p:nvPr/>
        </p:nvSpPr>
        <p:spPr>
          <a:xfrm>
            <a:off x="946403" y="2423159"/>
            <a:ext cx="1648206" cy="344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b="0" i="0" u="none" strike="noStrike" kern="0" cap="none" spc="0" baseline="0" dirty="0" err="1">
                <a:solidFill>
                  <a:srgbClr val="0D0D0D"/>
                </a:solidFill>
                <a:uFillTx/>
                <a:latin typeface="Aptos"/>
              </a:rPr>
              <a:t>Motivation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 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EA2E382F-B7EC-5381-EB70-BDF8086CC11A}"/>
              </a:ext>
            </a:extLst>
          </p:cNvPr>
          <p:cNvSpPr txBox="1"/>
          <p:nvPr/>
        </p:nvSpPr>
        <p:spPr>
          <a:xfrm>
            <a:off x="4093467" y="2426973"/>
            <a:ext cx="5953502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0D0D0D"/>
                </a:solidFill>
                <a:uFillTx/>
                <a:latin typeface="Aptos"/>
              </a:rPr>
              <a:t>Renormalizability of General Relativity as a QFT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3">
                <a:extLst>
                  <a:ext uri="{FF2B5EF4-FFF2-40B4-BE49-F238E27FC236}">
                    <a16:creationId xmlns:a16="http://schemas.microsoft.com/office/drawing/2014/main" id="{A2C5482B-50AB-BF0C-9C47-B045220E1E71}"/>
                  </a:ext>
                </a:extLst>
              </p:cNvPr>
              <p:cNvSpPr txBox="1"/>
              <p:nvPr/>
            </p:nvSpPr>
            <p:spPr>
              <a:xfrm>
                <a:off x="329184" y="3211144"/>
                <a:ext cx="4288536" cy="80451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𝐻𝐸</m:t>
                          </m:r>
                        </m:sub>
                      </m:sSub>
                      <m:r>
                        <a:rPr lang="es-E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nary>
                    </m:oMath>
                  </m:oMathPara>
                </a14:m>
                <a:endParaRPr lang="es-ES" sz="2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CuadroTexto 3">
                <a:extLst>
                  <a:ext uri="{FF2B5EF4-FFF2-40B4-BE49-F238E27FC236}">
                    <a16:creationId xmlns:a16="http://schemas.microsoft.com/office/drawing/2014/main" id="{A2C5482B-50AB-BF0C-9C47-B045220E1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3211144"/>
                <a:ext cx="4288536" cy="804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4">
            <a:extLst>
              <a:ext uri="{FF2B5EF4-FFF2-40B4-BE49-F238E27FC236}">
                <a16:creationId xmlns:a16="http://schemas.microsoft.com/office/drawing/2014/main" id="{6A30688E-223F-9EFB-5820-864C87CF28FC}"/>
              </a:ext>
            </a:extLst>
          </p:cNvPr>
          <p:cNvSpPr txBox="1"/>
          <p:nvPr/>
        </p:nvSpPr>
        <p:spPr>
          <a:xfrm rot="21121069">
            <a:off x="4759387" y="3313064"/>
            <a:ext cx="3200400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Non-renormalizable!</a:t>
            </a:r>
          </a:p>
        </p:txBody>
      </p:sp>
      <p:cxnSp>
        <p:nvCxnSpPr>
          <p:cNvPr id="9" name="Conector recto de flecha 6">
            <a:extLst>
              <a:ext uri="{FF2B5EF4-FFF2-40B4-BE49-F238E27FC236}">
                <a16:creationId xmlns:a16="http://schemas.microsoft.com/office/drawing/2014/main" id="{AE276404-2ED2-0451-2E18-C8729FEB0A26}"/>
              </a:ext>
            </a:extLst>
          </p:cNvPr>
          <p:cNvCxnSpPr>
            <a:stCxn id="5" idx="3"/>
          </p:cNvCxnSpPr>
          <p:nvPr/>
        </p:nvCxnSpPr>
        <p:spPr>
          <a:xfrm>
            <a:off x="2594610" y="2595167"/>
            <a:ext cx="1337310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713FB6BE-373C-E5F3-FA0D-C2F69DF5F32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kern="0" dirty="0">
                <a:solidFill>
                  <a:srgbClr val="767676"/>
                </a:solidFill>
                <a:latin typeface="Aptos"/>
              </a:rPr>
              <a:t>3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1FC5E148-3B4E-95B6-7F80-D747BE8F8CAD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1. </a:t>
            </a:r>
            <a:r>
              <a:rPr lang="es-ES" sz="3000" b="1" dirty="0" err="1">
                <a:solidFill>
                  <a:srgbClr val="163E64"/>
                </a:solidFill>
                <a:latin typeface="Arial" pitchFamily="34"/>
                <a:cs typeface="Arial" pitchFamily="34"/>
              </a:rPr>
              <a:t>Why</a:t>
            </a: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 </a:t>
            </a:r>
            <a:r>
              <a:rPr lang="es-ES" sz="3000" b="1" dirty="0" err="1">
                <a:solidFill>
                  <a:srgbClr val="163E64"/>
                </a:solidFill>
                <a:latin typeface="Arial" pitchFamily="34"/>
                <a:cs typeface="Arial" pitchFamily="34"/>
              </a:rPr>
              <a:t>Higher</a:t>
            </a: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 Derivative </a:t>
            </a:r>
            <a:r>
              <a:rPr lang="es-ES" sz="3000" b="1" dirty="0" err="1">
                <a:solidFill>
                  <a:srgbClr val="163E64"/>
                </a:solidFill>
                <a:latin typeface="Arial" pitchFamily="34"/>
                <a:cs typeface="Arial" pitchFamily="34"/>
              </a:rPr>
              <a:t>Theories</a:t>
            </a: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?</a:t>
            </a:r>
          </a:p>
        </p:txBody>
      </p:sp>
      <p:pic>
        <p:nvPicPr>
          <p:cNvPr id="19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BF5CD2C-7F4D-0E11-B827-1A8AF782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1021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983E6-D8FC-DF59-11C7-043F4BFCC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la: 12 puntas 14">
            <a:extLst>
              <a:ext uri="{FF2B5EF4-FFF2-40B4-BE49-F238E27FC236}">
                <a16:creationId xmlns:a16="http://schemas.microsoft.com/office/drawing/2014/main" id="{EC5E14A3-14BF-BA32-9589-7F8C8E8AFC06}"/>
              </a:ext>
            </a:extLst>
          </p:cNvPr>
          <p:cNvSpPr/>
          <p:nvPr/>
        </p:nvSpPr>
        <p:spPr>
          <a:xfrm rot="21121069">
            <a:off x="4174364" y="3060780"/>
            <a:ext cx="3909060" cy="9660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37500"/>
              <a:gd name="f9" fmla="+- 0 0 -90"/>
              <a:gd name="f10" fmla="+- 0 0 -180"/>
              <a:gd name="f11" fmla="+- 0 0 -270"/>
              <a:gd name="f12" fmla="+- 0 0 -360"/>
              <a:gd name="f13" fmla="abs f3"/>
              <a:gd name="f14" fmla="abs f4"/>
              <a:gd name="f15" fmla="abs f5"/>
              <a:gd name="f16" fmla="+- 1800000 f1 0"/>
              <a:gd name="f17" fmla="+- 3600000 f1 0"/>
              <a:gd name="f18" fmla="+- 900000 f1 0"/>
              <a:gd name="f19" fmla="+- 2700000 f1 0"/>
              <a:gd name="f20" fmla="+- 4500000 f1 0"/>
              <a:gd name="f21" fmla="*/ f9 f0 1"/>
              <a:gd name="f22" fmla="*/ f10 f0 1"/>
              <a:gd name="f23" fmla="*/ f11 f0 1"/>
              <a:gd name="f24" fmla="*/ f12 f0 1"/>
              <a:gd name="f25" fmla="?: f13 f3 1"/>
              <a:gd name="f26" fmla="?: f14 f4 1"/>
              <a:gd name="f27" fmla="?: f15 f5 1"/>
              <a:gd name="f28" fmla="+- f16 0 f1"/>
              <a:gd name="f29" fmla="+- f17 0 f1"/>
              <a:gd name="f30" fmla="+- f18 0 f1"/>
              <a:gd name="f31" fmla="+- f19 0 f1"/>
              <a:gd name="f32" fmla="+- f20 0 f1"/>
              <a:gd name="f33" fmla="*/ f21 1 f2"/>
              <a:gd name="f34" fmla="*/ f22 1 f2"/>
              <a:gd name="f35" fmla="*/ f23 1 f2"/>
              <a:gd name="f36" fmla="*/ f24 1 f2"/>
              <a:gd name="f37" fmla="*/ f25 1 21600"/>
              <a:gd name="f38" fmla="*/ f26 1 21600"/>
              <a:gd name="f39" fmla="*/ 21600 f25 1"/>
              <a:gd name="f40" fmla="*/ 21600 f26 1"/>
              <a:gd name="f41" fmla="+- f28 f1 0"/>
              <a:gd name="f42" fmla="+- f29 f1 0"/>
              <a:gd name="f43" fmla="+- f30 f1 0"/>
              <a:gd name="f44" fmla="+- f31 f1 0"/>
              <a:gd name="f45" fmla="+- f32 f1 0"/>
              <a:gd name="f46" fmla="+- f33 0 f1"/>
              <a:gd name="f47" fmla="+- f34 0 f1"/>
              <a:gd name="f48" fmla="+- f35 0 f1"/>
              <a:gd name="f49" fmla="+- f36 0 f1"/>
              <a:gd name="f50" fmla="min f38 f37"/>
              <a:gd name="f51" fmla="*/ f39 1 f27"/>
              <a:gd name="f52" fmla="*/ f40 1 f27"/>
              <a:gd name="f53" fmla="*/ f41 f7 1"/>
              <a:gd name="f54" fmla="*/ f42 f7 1"/>
              <a:gd name="f55" fmla="*/ f43 f7 1"/>
              <a:gd name="f56" fmla="*/ f44 f7 1"/>
              <a:gd name="f57" fmla="*/ f45 f7 1"/>
              <a:gd name="f58" fmla="val f51"/>
              <a:gd name="f59" fmla="val f52"/>
              <a:gd name="f60" fmla="*/ f53 1 f0"/>
              <a:gd name="f61" fmla="*/ f54 1 f0"/>
              <a:gd name="f62" fmla="*/ f55 1 f0"/>
              <a:gd name="f63" fmla="*/ f56 1 f0"/>
              <a:gd name="f64" fmla="*/ f57 1 f0"/>
              <a:gd name="f65" fmla="*/ f6 f50 1"/>
              <a:gd name="f66" fmla="+- f59 0 f6"/>
              <a:gd name="f67" fmla="+- f58 0 f6"/>
              <a:gd name="f68" fmla="+- 0 0 f60"/>
              <a:gd name="f69" fmla="+- 0 0 f61"/>
              <a:gd name="f70" fmla="+- 0 0 f62"/>
              <a:gd name="f71" fmla="+- 0 0 f63"/>
              <a:gd name="f72" fmla="+- 0 0 f64"/>
              <a:gd name="f73" fmla="*/ f58 f50 1"/>
              <a:gd name="f74" fmla="*/ f59 f50 1"/>
              <a:gd name="f75" fmla="*/ f66 1 2"/>
              <a:gd name="f76" fmla="*/ f66 1 4"/>
              <a:gd name="f77" fmla="*/ f67 1 2"/>
              <a:gd name="f78" fmla="*/ f67 1 4"/>
              <a:gd name="f79" fmla="*/ f67 3 1"/>
              <a:gd name="f80" fmla="*/ f66 3 1"/>
              <a:gd name="f81" fmla="+- 0 0 f68"/>
              <a:gd name="f82" fmla="+- 0 0 f69"/>
              <a:gd name="f83" fmla="+- 0 0 f70"/>
              <a:gd name="f84" fmla="+- 0 0 f71"/>
              <a:gd name="f85" fmla="+- 0 0 f72"/>
              <a:gd name="f86" fmla="+- f6 f75 0"/>
              <a:gd name="f87" fmla="+- f6 f77 0"/>
              <a:gd name="f88" fmla="*/ f79 1 4"/>
              <a:gd name="f89" fmla="*/ f80 1 4"/>
              <a:gd name="f90" fmla="*/ f77 f8 1"/>
              <a:gd name="f91" fmla="*/ f75 f8 1"/>
              <a:gd name="f92" fmla="*/ f81 f0 1"/>
              <a:gd name="f93" fmla="*/ f82 f0 1"/>
              <a:gd name="f94" fmla="*/ f83 f0 1"/>
              <a:gd name="f95" fmla="*/ f84 f0 1"/>
              <a:gd name="f96" fmla="*/ f85 f0 1"/>
              <a:gd name="f97" fmla="*/ f76 f50 1"/>
              <a:gd name="f98" fmla="*/ f78 f50 1"/>
              <a:gd name="f99" fmla="*/ f90 1 50000"/>
              <a:gd name="f100" fmla="*/ f91 1 50000"/>
              <a:gd name="f101" fmla="*/ f92 1 f7"/>
              <a:gd name="f102" fmla="*/ f93 1 f7"/>
              <a:gd name="f103" fmla="*/ f94 1 f7"/>
              <a:gd name="f104" fmla="*/ f95 1 f7"/>
              <a:gd name="f105" fmla="*/ f96 1 f7"/>
              <a:gd name="f106" fmla="*/ f86 f50 1"/>
              <a:gd name="f107" fmla="*/ f87 f50 1"/>
              <a:gd name="f108" fmla="*/ f88 f50 1"/>
              <a:gd name="f109" fmla="*/ f89 f50 1"/>
              <a:gd name="f110" fmla="+- f101 0 f1"/>
              <a:gd name="f111" fmla="+- f102 0 f1"/>
              <a:gd name="f112" fmla="+- f103 0 f1"/>
              <a:gd name="f113" fmla="+- f104 0 f1"/>
              <a:gd name="f114" fmla="+- f105 0 f1"/>
              <a:gd name="f115" fmla="cos 1 f110"/>
              <a:gd name="f116" fmla="sin 1 f111"/>
              <a:gd name="f117" fmla="cos 1 f112"/>
              <a:gd name="f118" fmla="cos 1 f113"/>
              <a:gd name="f119" fmla="cos 1 f114"/>
              <a:gd name="f120" fmla="sin 1 f114"/>
              <a:gd name="f121" fmla="sin 1 f113"/>
              <a:gd name="f122" fmla="sin 1 f112"/>
              <a:gd name="f123" fmla="+- 0 0 f115"/>
              <a:gd name="f124" fmla="+- 0 0 f116"/>
              <a:gd name="f125" fmla="+- 0 0 f117"/>
              <a:gd name="f126" fmla="+- 0 0 f118"/>
              <a:gd name="f127" fmla="+- 0 0 f119"/>
              <a:gd name="f128" fmla="+- 0 0 f120"/>
              <a:gd name="f129" fmla="+- 0 0 f121"/>
              <a:gd name="f130" fmla="+- 0 0 f122"/>
              <a:gd name="f131" fmla="+- 0 0 f123"/>
              <a:gd name="f132" fmla="+- 0 0 f124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val f131"/>
              <a:gd name="f140" fmla="val f132"/>
              <a:gd name="f141" fmla="val f133"/>
              <a:gd name="f142" fmla="val f134"/>
              <a:gd name="f143" fmla="val f135"/>
              <a:gd name="f144" fmla="val f136"/>
              <a:gd name="f145" fmla="val f137"/>
              <a:gd name="f146" fmla="val f138"/>
              <a:gd name="f147" fmla="*/ f139 f77 1"/>
              <a:gd name="f148" fmla="*/ f140 f75 1"/>
              <a:gd name="f149" fmla="*/ f141 f99 1"/>
              <a:gd name="f150" fmla="*/ f142 f99 1"/>
              <a:gd name="f151" fmla="*/ f143 f99 1"/>
              <a:gd name="f152" fmla="*/ f144 f100 1"/>
              <a:gd name="f153" fmla="*/ f145 f100 1"/>
              <a:gd name="f154" fmla="*/ f146 f100 1"/>
              <a:gd name="f155" fmla="+- f87 0 f147"/>
              <a:gd name="f156" fmla="+- f87 f147 0"/>
              <a:gd name="f157" fmla="+- f86 0 f148"/>
              <a:gd name="f158" fmla="+- f86 f148 0"/>
              <a:gd name="f159" fmla="+- f87 0 f149"/>
              <a:gd name="f160" fmla="+- f87 0 f150"/>
              <a:gd name="f161" fmla="+- f87 0 f151"/>
              <a:gd name="f162" fmla="+- f87 f151 0"/>
              <a:gd name="f163" fmla="+- f87 f150 0"/>
              <a:gd name="f164" fmla="+- f87 f149 0"/>
              <a:gd name="f165" fmla="+- f86 0 f152"/>
              <a:gd name="f166" fmla="+- f86 0 f153"/>
              <a:gd name="f167" fmla="+- f86 0 f154"/>
              <a:gd name="f168" fmla="+- f86 f154 0"/>
              <a:gd name="f169" fmla="+- f86 f153 0"/>
              <a:gd name="f170" fmla="+- f86 f152 0"/>
              <a:gd name="f171" fmla="*/ f160 f50 1"/>
              <a:gd name="f172" fmla="*/ f166 f50 1"/>
              <a:gd name="f173" fmla="*/ f163 f50 1"/>
              <a:gd name="f174" fmla="*/ f169 f50 1"/>
              <a:gd name="f175" fmla="*/ f159 f50 1"/>
              <a:gd name="f176" fmla="*/ f167 f50 1"/>
              <a:gd name="f177" fmla="*/ f155 f50 1"/>
              <a:gd name="f178" fmla="*/ f157 f50 1"/>
              <a:gd name="f179" fmla="*/ f161 f50 1"/>
              <a:gd name="f180" fmla="*/ f165 f50 1"/>
              <a:gd name="f181" fmla="*/ f162 f50 1"/>
              <a:gd name="f182" fmla="*/ f156 f50 1"/>
              <a:gd name="f183" fmla="*/ f164 f50 1"/>
              <a:gd name="f184" fmla="*/ f168 f50 1"/>
              <a:gd name="f185" fmla="*/ f158 f50 1"/>
              <a:gd name="f186" fmla="*/ f17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182" y="f97"/>
              </a:cxn>
              <a:cxn ang="f46">
                <a:pos x="f182" y="f109"/>
              </a:cxn>
              <a:cxn ang="f47">
                <a:pos x="f108" y="f185"/>
              </a:cxn>
              <a:cxn ang="f47">
                <a:pos x="f98" y="f185"/>
              </a:cxn>
              <a:cxn ang="f48">
                <a:pos x="f177" y="f109"/>
              </a:cxn>
              <a:cxn ang="f48">
                <a:pos x="f177" y="f97"/>
              </a:cxn>
              <a:cxn ang="f49">
                <a:pos x="f98" y="f178"/>
              </a:cxn>
              <a:cxn ang="f49">
                <a:pos x="f108" y="f178"/>
              </a:cxn>
            </a:cxnLst>
            <a:rect l="f171" t="f172" r="f173" b="f174"/>
            <a:pathLst>
              <a:path>
                <a:moveTo>
                  <a:pt x="f65" y="f106"/>
                </a:moveTo>
                <a:lnTo>
                  <a:pt x="f175" y="f176"/>
                </a:lnTo>
                <a:lnTo>
                  <a:pt x="f177" y="f97"/>
                </a:lnTo>
                <a:lnTo>
                  <a:pt x="f171" y="f172"/>
                </a:lnTo>
                <a:lnTo>
                  <a:pt x="f98" y="f178"/>
                </a:lnTo>
                <a:lnTo>
                  <a:pt x="f179" y="f180"/>
                </a:lnTo>
                <a:lnTo>
                  <a:pt x="f107" y="f65"/>
                </a:lnTo>
                <a:lnTo>
                  <a:pt x="f181" y="f180"/>
                </a:lnTo>
                <a:lnTo>
                  <a:pt x="f108" y="f178"/>
                </a:lnTo>
                <a:lnTo>
                  <a:pt x="f173" y="f172"/>
                </a:lnTo>
                <a:lnTo>
                  <a:pt x="f182" y="f97"/>
                </a:lnTo>
                <a:lnTo>
                  <a:pt x="f183" y="f176"/>
                </a:lnTo>
                <a:lnTo>
                  <a:pt x="f73" y="f106"/>
                </a:lnTo>
                <a:lnTo>
                  <a:pt x="f183" y="f184"/>
                </a:lnTo>
                <a:lnTo>
                  <a:pt x="f182" y="f109"/>
                </a:lnTo>
                <a:lnTo>
                  <a:pt x="f173" y="f174"/>
                </a:lnTo>
                <a:lnTo>
                  <a:pt x="f108" y="f185"/>
                </a:lnTo>
                <a:lnTo>
                  <a:pt x="f181" y="f186"/>
                </a:lnTo>
                <a:lnTo>
                  <a:pt x="f107" y="f74"/>
                </a:lnTo>
                <a:lnTo>
                  <a:pt x="f179" y="f186"/>
                </a:lnTo>
                <a:lnTo>
                  <a:pt x="f98" y="f185"/>
                </a:lnTo>
                <a:lnTo>
                  <a:pt x="f171" y="f174"/>
                </a:lnTo>
                <a:lnTo>
                  <a:pt x="f177" y="f109"/>
                </a:lnTo>
                <a:lnTo>
                  <a:pt x="f175" y="f184"/>
                </a:lnTo>
                <a:close/>
              </a:path>
            </a:pathLst>
          </a:custGeom>
          <a:solidFill>
            <a:srgbClr val="BABAD4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D6F70451-5A80-D5ED-EBA0-1273EF6CB886}"/>
              </a:ext>
            </a:extLst>
          </p:cNvPr>
          <p:cNvSpPr txBox="1"/>
          <p:nvPr/>
        </p:nvSpPr>
        <p:spPr>
          <a:xfrm>
            <a:off x="946403" y="2423159"/>
            <a:ext cx="1648206" cy="3440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b="0" i="0" u="none" strike="noStrike" kern="0" cap="none" spc="0" baseline="0" dirty="0" err="1">
                <a:solidFill>
                  <a:srgbClr val="0D0D0D"/>
                </a:solidFill>
                <a:uFillTx/>
                <a:latin typeface="Aptos"/>
              </a:rPr>
              <a:t>Motivation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 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3D0E9001-FEFE-4E2F-9FDB-5CE1F58BA250}"/>
              </a:ext>
            </a:extLst>
          </p:cNvPr>
          <p:cNvSpPr txBox="1"/>
          <p:nvPr/>
        </p:nvSpPr>
        <p:spPr>
          <a:xfrm>
            <a:off x="4093467" y="2426973"/>
            <a:ext cx="5953502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0D0D0D"/>
                </a:solidFill>
                <a:uFillTx/>
                <a:latin typeface="Aptos"/>
              </a:rPr>
              <a:t>Renormalizability of General Relativity as a QFT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3">
                <a:extLst>
                  <a:ext uri="{FF2B5EF4-FFF2-40B4-BE49-F238E27FC236}">
                    <a16:creationId xmlns:a16="http://schemas.microsoft.com/office/drawing/2014/main" id="{DCA303D9-4CBF-91D6-A6E0-036417E935BF}"/>
                  </a:ext>
                </a:extLst>
              </p:cNvPr>
              <p:cNvSpPr txBox="1"/>
              <p:nvPr/>
            </p:nvSpPr>
            <p:spPr>
              <a:xfrm>
                <a:off x="329184" y="3211144"/>
                <a:ext cx="4288536" cy="80451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𝐻𝐸</m:t>
                          </m:r>
                        </m:sub>
                      </m:sSub>
                      <m:r>
                        <a:rPr lang="es-E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nary>
                    </m:oMath>
                  </m:oMathPara>
                </a14:m>
                <a:endParaRPr lang="es-ES" sz="2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CuadroTexto 3">
                <a:extLst>
                  <a:ext uri="{FF2B5EF4-FFF2-40B4-BE49-F238E27FC236}">
                    <a16:creationId xmlns:a16="http://schemas.microsoft.com/office/drawing/2014/main" id="{DCA303D9-4CBF-91D6-A6E0-036417E93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3211144"/>
                <a:ext cx="4288536" cy="804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4">
            <a:extLst>
              <a:ext uri="{FF2B5EF4-FFF2-40B4-BE49-F238E27FC236}">
                <a16:creationId xmlns:a16="http://schemas.microsoft.com/office/drawing/2014/main" id="{2F417B12-8CD9-6259-472C-EAC13D5DC1DE}"/>
              </a:ext>
            </a:extLst>
          </p:cNvPr>
          <p:cNvSpPr txBox="1"/>
          <p:nvPr/>
        </p:nvSpPr>
        <p:spPr>
          <a:xfrm rot="21121069">
            <a:off x="4759387" y="3313064"/>
            <a:ext cx="3200400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Non-renormalizable!</a:t>
            </a:r>
          </a:p>
        </p:txBody>
      </p:sp>
      <p:cxnSp>
        <p:nvCxnSpPr>
          <p:cNvPr id="9" name="Conector recto de flecha 6">
            <a:extLst>
              <a:ext uri="{FF2B5EF4-FFF2-40B4-BE49-F238E27FC236}">
                <a16:creationId xmlns:a16="http://schemas.microsoft.com/office/drawing/2014/main" id="{97BF0AF2-30F8-3E93-5E94-4FE533DA1DF8}"/>
              </a:ext>
            </a:extLst>
          </p:cNvPr>
          <p:cNvCxnSpPr>
            <a:stCxn id="5" idx="3"/>
          </p:cNvCxnSpPr>
          <p:nvPr/>
        </p:nvCxnSpPr>
        <p:spPr>
          <a:xfrm>
            <a:off x="2594610" y="2595167"/>
            <a:ext cx="1337310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CED265-77E4-56C9-A8A1-0A8883D642D9}"/>
              </a:ext>
            </a:extLst>
          </p:cNvPr>
          <p:cNvSpPr txBox="1"/>
          <p:nvPr/>
        </p:nvSpPr>
        <p:spPr>
          <a:xfrm>
            <a:off x="938787" y="4463890"/>
            <a:ext cx="9622532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b="0" i="0" u="none" strike="noStrike" kern="0" cap="none" spc="0" baseline="0">
                <a:solidFill>
                  <a:srgbClr val="0D0D0D"/>
                </a:solidFill>
                <a:uFillTx/>
                <a:latin typeface="Aptos"/>
              </a:rPr>
              <a:t>Renormalizable generalizations of the HE-action may be considered </a:t>
            </a:r>
            <a:endParaRPr lang="es-ES" sz="2200" b="0" i="0" u="none" strike="noStrike" kern="1200" cap="none" spc="0" baseline="0">
              <a:solidFill>
                <a:srgbClr val="0D0D0D"/>
              </a:solidFill>
              <a:uFillTx/>
              <a:latin typeface="Apto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AF5463F-2341-D94A-3593-21ACC32DB050}"/>
              </a:ext>
            </a:extLst>
          </p:cNvPr>
          <p:cNvSpPr txBox="1"/>
          <p:nvPr/>
        </p:nvSpPr>
        <p:spPr>
          <a:xfrm>
            <a:off x="1183763" y="5460357"/>
            <a:ext cx="247383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0D0D0D"/>
                </a:solidFill>
                <a:uFillTx/>
                <a:latin typeface="Aptos"/>
              </a:rPr>
              <a:t>Quadratic Gravity: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805D59D-933E-BC30-06E2-0C11BDBCE016}"/>
                  </a:ext>
                </a:extLst>
              </p:cNvPr>
              <p:cNvSpPr txBox="1"/>
              <p:nvPr/>
            </p:nvSpPr>
            <p:spPr>
              <a:xfrm>
                <a:off x="3463290" y="5119743"/>
                <a:ext cx="6935809" cy="84459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s-ES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b>
                      </m:sSub>
                      <m:sSup>
                        <m:s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r>
                        <a:rPr lang="es-ES" sz="2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2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S" sz="2200" i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☐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s-ES" sz="2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805D59D-933E-BC30-06E2-0C11BDBCE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290" y="5119743"/>
                <a:ext cx="6935809" cy="844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B591DED5-4D70-24CD-309C-C5786D46058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kern="0" dirty="0">
                <a:solidFill>
                  <a:srgbClr val="767676"/>
                </a:solidFill>
                <a:latin typeface="Aptos"/>
              </a:rPr>
              <a:t>3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F37734B4-A34C-EDB5-335B-EC7F53E72801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1. </a:t>
            </a:r>
            <a:r>
              <a:rPr lang="es-ES" sz="3000" b="1" dirty="0" err="1">
                <a:solidFill>
                  <a:srgbClr val="163E64"/>
                </a:solidFill>
                <a:latin typeface="Arial" pitchFamily="34"/>
                <a:cs typeface="Arial" pitchFamily="34"/>
              </a:rPr>
              <a:t>Why</a:t>
            </a: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 </a:t>
            </a:r>
            <a:r>
              <a:rPr lang="es-ES" sz="3000" b="1" dirty="0" err="1">
                <a:solidFill>
                  <a:srgbClr val="163E64"/>
                </a:solidFill>
                <a:latin typeface="Arial" pitchFamily="34"/>
                <a:cs typeface="Arial" pitchFamily="34"/>
              </a:rPr>
              <a:t>Higher</a:t>
            </a: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 Derivative </a:t>
            </a:r>
            <a:r>
              <a:rPr lang="es-ES" sz="3000" b="1" dirty="0" err="1">
                <a:solidFill>
                  <a:srgbClr val="163E64"/>
                </a:solidFill>
                <a:latin typeface="Arial" pitchFamily="34"/>
                <a:cs typeface="Arial" pitchFamily="34"/>
              </a:rPr>
              <a:t>Theories</a:t>
            </a: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?</a:t>
            </a:r>
          </a:p>
        </p:txBody>
      </p:sp>
      <p:pic>
        <p:nvPicPr>
          <p:cNvPr id="19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B168805-D108-1DA3-EE6E-BDA2023D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6540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B4F52818-CC04-6380-F9A9-E15A742C83DF}"/>
              </a:ext>
            </a:extLst>
          </p:cNvPr>
          <p:cNvSpPr txBox="1"/>
          <p:nvPr/>
        </p:nvSpPr>
        <p:spPr>
          <a:xfrm>
            <a:off x="946403" y="2423159"/>
            <a:ext cx="604875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ptos"/>
              </a:rPr>
              <a:t>Quadratic</a:t>
            </a: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ptos"/>
              </a:rPr>
              <a:t>Gravity</a:t>
            </a: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ptos"/>
              </a:rPr>
              <a:t>inserts</a:t>
            </a: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ptos"/>
              </a:rPr>
              <a:t>higher</a:t>
            </a: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ptos"/>
              </a:rPr>
              <a:t> derivative </a:t>
            </a:r>
            <a:r>
              <a:rPr lang="es-E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ptos"/>
              </a:rPr>
              <a:t>terms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8825AA8E-C38C-B32F-548D-39D3DA587E8E}"/>
              </a:ext>
            </a:extLst>
          </p:cNvPr>
          <p:cNvSpPr txBox="1"/>
          <p:nvPr/>
        </p:nvSpPr>
        <p:spPr>
          <a:xfrm>
            <a:off x="8035290" y="2377440"/>
            <a:ext cx="2983230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Ghost modes appear</a:t>
            </a:r>
          </a:p>
        </p:txBody>
      </p:sp>
      <p:cxnSp>
        <p:nvCxnSpPr>
          <p:cNvPr id="6" name="Conector recto de flecha 9">
            <a:extLst>
              <a:ext uri="{FF2B5EF4-FFF2-40B4-BE49-F238E27FC236}">
                <a16:creationId xmlns:a16="http://schemas.microsoft.com/office/drawing/2014/main" id="{7BF364CB-4726-3F27-FA66-4C6F9F95A7D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995158" y="2592437"/>
            <a:ext cx="1040132" cy="445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7" name="CuadroTexto 1">
            <a:extLst>
              <a:ext uri="{FF2B5EF4-FFF2-40B4-BE49-F238E27FC236}">
                <a16:creationId xmlns:a16="http://schemas.microsoft.com/office/drawing/2014/main" id="{C66DF4C1-A908-0FD1-72F9-D083D608A80C}"/>
              </a:ext>
            </a:extLst>
          </p:cNvPr>
          <p:cNvSpPr txBox="1"/>
          <p:nvPr/>
        </p:nvSpPr>
        <p:spPr>
          <a:xfrm>
            <a:off x="950217" y="3364233"/>
            <a:ext cx="604875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• Classical Mechanics Toy Model:</a:t>
            </a:r>
            <a:endParaRPr lang="es-ES" sz="2200" b="0" i="0" u="none" strike="noStrike" kern="1200" cap="none" spc="0" baseline="0">
              <a:solidFill>
                <a:srgbClr val="0D0D0D"/>
              </a:solidFill>
              <a:uFillTx/>
              <a:latin typeface="Apto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07FE529-0AB4-8A53-A2DE-A7675C562098}"/>
                  </a:ext>
                </a:extLst>
              </p:cNvPr>
              <p:cNvSpPr txBox="1"/>
              <p:nvPr/>
            </p:nvSpPr>
            <p:spPr>
              <a:xfrm>
                <a:off x="5052059" y="3132770"/>
                <a:ext cx="3312123" cy="73289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22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07FE529-0AB4-8A53-A2DE-A7675C56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059" y="3132770"/>
                <a:ext cx="3312123" cy="732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CFC524C1-15E1-B019-93ED-CFD73C34A470}"/>
              </a:ext>
            </a:extLst>
          </p:cNvPr>
          <p:cNvSpPr/>
          <p:nvPr/>
        </p:nvSpPr>
        <p:spPr>
          <a:xfrm>
            <a:off x="970635" y="5619271"/>
            <a:ext cx="1586648" cy="318311"/>
          </a:xfrm>
          <a:custGeom>
            <a:avLst>
              <a:gd name="f0" fmla="val 194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E8E8E8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id="{C35DB569-4B3E-75E5-485A-6484DB03364C}"/>
              </a:ext>
            </a:extLst>
          </p:cNvPr>
          <p:cNvSpPr txBox="1"/>
          <p:nvPr/>
        </p:nvSpPr>
        <p:spPr>
          <a:xfrm>
            <a:off x="1337163" y="5249268"/>
            <a:ext cx="881344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EOM</a:t>
            </a:r>
          </a:p>
        </p:txBody>
      </p:sp>
      <p:grpSp>
        <p:nvGrpSpPr>
          <p:cNvPr id="11" name="Grupo 13">
            <a:extLst>
              <a:ext uri="{FF2B5EF4-FFF2-40B4-BE49-F238E27FC236}">
                <a16:creationId xmlns:a16="http://schemas.microsoft.com/office/drawing/2014/main" id="{732FFA32-9FD1-9091-05D1-BFD268CE0109}"/>
              </a:ext>
            </a:extLst>
          </p:cNvPr>
          <p:cNvGrpSpPr/>
          <p:nvPr/>
        </p:nvGrpSpPr>
        <p:grpSpPr>
          <a:xfrm>
            <a:off x="2683014" y="5329315"/>
            <a:ext cx="8846673" cy="724561"/>
            <a:chOff x="2683014" y="4997845"/>
            <a:chExt cx="8846673" cy="724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9">
                  <a:extLst>
                    <a:ext uri="{FF2B5EF4-FFF2-40B4-BE49-F238E27FC236}">
                      <a16:creationId xmlns:a16="http://schemas.microsoft.com/office/drawing/2014/main" id="{FF6924AE-1774-22EE-B292-2380FE16EA0B}"/>
                    </a:ext>
                  </a:extLst>
                </p:cNvPr>
                <p:cNvSpPr txBox="1"/>
                <p:nvPr/>
              </p:nvSpPr>
              <p:spPr>
                <a:xfrm>
                  <a:off x="2683014" y="5217365"/>
                  <a:ext cx="5628131" cy="430883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 xmlns:m="http://schemas.openxmlformats.org/officeDocument/2006/math">
                      <m:r>
                        <a:rPr lang="es-ES" sz="22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sz="2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2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a14:m>
                  <a:r>
                    <a:rPr lang="es-ES" sz="2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ptos"/>
                    </a:rPr>
                    <a:t> ;</a:t>
                  </a:r>
                </a:p>
              </p:txBody>
            </p:sp>
          </mc:Choice>
          <mc:Fallback xmlns="">
            <p:sp>
              <p:nvSpPr>
                <p:cNvPr id="12" name="CuadroTexto 9">
                  <a:extLst>
                    <a:ext uri="{FF2B5EF4-FFF2-40B4-BE49-F238E27FC236}">
                      <a16:creationId xmlns:a16="http://schemas.microsoft.com/office/drawing/2014/main" id="{FF6924AE-1774-22EE-B292-2380FE16EA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014" y="5217365"/>
                  <a:ext cx="5628131" cy="430883"/>
                </a:xfrm>
                <a:prstGeom prst="rect">
                  <a:avLst/>
                </a:prstGeom>
                <a:blipFill>
                  <a:blip r:embed="rId4"/>
                  <a:stretch>
                    <a:fillRect t="-9859" b="-26761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1">
                  <a:extLst>
                    <a:ext uri="{FF2B5EF4-FFF2-40B4-BE49-F238E27FC236}">
                      <a16:creationId xmlns:a16="http://schemas.microsoft.com/office/drawing/2014/main" id="{6F0C72DF-0F4C-83B8-4606-AD78E510ACC2}"/>
                    </a:ext>
                  </a:extLst>
                </p:cNvPr>
                <p:cNvSpPr txBox="1"/>
                <p:nvPr/>
              </p:nvSpPr>
              <p:spPr>
                <a:xfrm>
                  <a:off x="8204161" y="4997845"/>
                  <a:ext cx="3325526" cy="724561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0" tIns="0" rIns="0" bIns="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s-ES" sz="2200" i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  <m:sup>
                            <m:r>
                              <a:rPr lang="es-ES" sz="2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200" i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s-E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ES" sz="2200" i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es-ES" sz="2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E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s-ES" sz="22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2200" i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s-ES" sz="2200" i="1"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e>
                            </m:rad>
                          </m:num>
                          <m:den>
                            <m:r>
                              <a:rPr lang="es-ES" sz="2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s-ES" sz="2200" i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s-ES" sz="2200" b="0" i="0" u="none" strike="noStrike" kern="1200" cap="none" spc="0" baseline="0">
                    <a:solidFill>
                      <a:srgbClr val="000000"/>
                    </a:solidFill>
                    <a:uFillTx/>
                    <a:latin typeface="Aptos"/>
                  </a:endParaRPr>
                </a:p>
              </p:txBody>
            </p:sp>
          </mc:Choice>
          <mc:Fallback xmlns="">
            <p:sp>
              <p:nvSpPr>
                <p:cNvPr id="13" name="CuadroTexto 11">
                  <a:extLst>
                    <a:ext uri="{FF2B5EF4-FFF2-40B4-BE49-F238E27FC236}">
                      <a16:creationId xmlns:a16="http://schemas.microsoft.com/office/drawing/2014/main" id="{6F0C72DF-0F4C-83B8-4606-AD78E510A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161" y="4997845"/>
                  <a:ext cx="3325526" cy="7245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Abrir corchete 14">
            <a:extLst>
              <a:ext uri="{FF2B5EF4-FFF2-40B4-BE49-F238E27FC236}">
                <a16:creationId xmlns:a16="http://schemas.microsoft.com/office/drawing/2014/main" id="{11BC3AA8-5B5F-B1BD-829D-6FABD444CAA9}"/>
              </a:ext>
            </a:extLst>
          </p:cNvPr>
          <p:cNvSpPr/>
          <p:nvPr/>
        </p:nvSpPr>
        <p:spPr>
          <a:xfrm rot="16200004">
            <a:off x="7442878" y="3386516"/>
            <a:ext cx="62106" cy="13918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8333"/>
              <a:gd name="f9" fmla="+- 0 0 -180"/>
              <a:gd name="f10" fmla="+- 0 0 -360"/>
              <a:gd name="f11" fmla="abs f3"/>
              <a:gd name="f12" fmla="abs f4"/>
              <a:gd name="f13" fmla="abs f5"/>
              <a:gd name="f14" fmla="+- 2700000 f1 0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+- f14 0 f1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7 1"/>
              <a:gd name="f34" fmla="val f31"/>
              <a:gd name="f35" fmla="val f32"/>
              <a:gd name="f36" fmla="*/ f33 1 f0"/>
              <a:gd name="f37" fmla="*/ f6 f30 1"/>
              <a:gd name="f38" fmla="+- f35 0 f6"/>
              <a:gd name="f39" fmla="+- f34 0 f6"/>
              <a:gd name="f40" fmla="+- 0 0 f36"/>
              <a:gd name="f41" fmla="*/ f34 f30 1"/>
              <a:gd name="f42" fmla="*/ f35 f30 1"/>
              <a:gd name="f43" fmla="min f39 f38"/>
              <a:gd name="f44" fmla="+- 0 0 f40"/>
              <a:gd name="f45" fmla="*/ f39 f30 1"/>
              <a:gd name="f46" fmla="*/ f43 f8 1"/>
              <a:gd name="f47" fmla="*/ f44 f0 1"/>
              <a:gd name="f48" fmla="*/ f46 1 100000"/>
              <a:gd name="f49" fmla="*/ f47 1 f7"/>
              <a:gd name="f50" fmla="+- f49 0 f1"/>
              <a:gd name="f51" fmla="*/ f48 f30 1"/>
              <a:gd name="f52" fmla="cos 1 f50"/>
              <a:gd name="f53" fmla="sin 1 f50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39 1"/>
              <a:gd name="f61" fmla="*/ f59 f48 1"/>
              <a:gd name="f62" fmla="+- f34 0 f60"/>
              <a:gd name="f63" fmla="+- f48 0 f61"/>
              <a:gd name="f64" fmla="+- f35 f61 0"/>
              <a:gd name="f65" fmla="+- f64 0 f48"/>
              <a:gd name="f66" fmla="*/ f62 f30 1"/>
              <a:gd name="f67" fmla="*/ f63 f30 1"/>
              <a:gd name="f68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1" y="f37"/>
              </a:cxn>
              <a:cxn ang="f29">
                <a:pos x="f41" y="f42"/>
              </a:cxn>
            </a:cxnLst>
            <a:rect l="f66" t="f67" r="f41" b="f68"/>
            <a:pathLst>
              <a:path stroke="0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  <a:close/>
              </a:path>
              <a:path fill="none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</a:path>
            </a:pathLst>
          </a:custGeom>
          <a:noFill/>
          <a:ln w="19046" cap="flat">
            <a:solidFill>
              <a:srgbClr val="C04F1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5" name="CuadroTexto 15">
            <a:extLst>
              <a:ext uri="{FF2B5EF4-FFF2-40B4-BE49-F238E27FC236}">
                <a16:creationId xmlns:a16="http://schemas.microsoft.com/office/drawing/2014/main" id="{01BF9969-2240-0235-2077-B69F48E769CB}"/>
              </a:ext>
            </a:extLst>
          </p:cNvPr>
          <p:cNvSpPr txBox="1"/>
          <p:nvPr/>
        </p:nvSpPr>
        <p:spPr>
          <a:xfrm>
            <a:off x="7098029" y="4126229"/>
            <a:ext cx="238887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C04F15"/>
                </a:solidFill>
                <a:uFillTx/>
                <a:latin typeface="Aptos"/>
              </a:rPr>
              <a:t>Harmonic oscillator</a:t>
            </a:r>
          </a:p>
        </p:txBody>
      </p:sp>
      <p:sp>
        <p:nvSpPr>
          <p:cNvPr id="17" name="CuadroTexto 19">
            <a:extLst>
              <a:ext uri="{FF2B5EF4-FFF2-40B4-BE49-F238E27FC236}">
                <a16:creationId xmlns:a16="http://schemas.microsoft.com/office/drawing/2014/main" id="{AF252B5B-1F6C-0CEC-4AB9-9A2307E4A116}"/>
              </a:ext>
            </a:extLst>
          </p:cNvPr>
          <p:cNvSpPr txBox="1"/>
          <p:nvPr/>
        </p:nvSpPr>
        <p:spPr>
          <a:xfrm>
            <a:off x="5641468" y="4786348"/>
            <a:ext cx="310896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 dirty="0" err="1">
                <a:solidFill>
                  <a:srgbClr val="C04F15"/>
                </a:solidFill>
                <a:uFillTx/>
                <a:latin typeface="Aptos"/>
              </a:rPr>
              <a:t>Pais-Uhlenbeck</a:t>
            </a:r>
            <a:r>
              <a:rPr lang="es-ES" sz="2000" b="0" i="0" u="none" strike="noStrike" kern="1200" cap="none" spc="0" baseline="0" dirty="0">
                <a:solidFill>
                  <a:srgbClr val="C04F15"/>
                </a:solidFill>
                <a:uFillTx/>
                <a:latin typeface="Aptos"/>
              </a:rPr>
              <a:t> </a:t>
            </a:r>
            <a:r>
              <a:rPr lang="es-ES" sz="2000" b="0" i="0" u="none" strike="noStrike" kern="1200" cap="none" spc="0" baseline="0" dirty="0" err="1">
                <a:solidFill>
                  <a:srgbClr val="C04F15"/>
                </a:solidFill>
                <a:uFillTx/>
                <a:latin typeface="Aptos"/>
              </a:rPr>
              <a:t>oscillator</a:t>
            </a:r>
            <a:endParaRPr lang="es-ES" sz="2000" b="0" i="0" u="none" strike="noStrike" kern="1200" cap="none" spc="0" baseline="0" dirty="0">
              <a:solidFill>
                <a:srgbClr val="C04F15"/>
              </a:solidFill>
              <a:uFillTx/>
              <a:latin typeface="Aptos"/>
            </a:endParaRPr>
          </a:p>
        </p:txBody>
      </p:sp>
      <p:sp>
        <p:nvSpPr>
          <p:cNvPr id="18" name="Marcador de número de diapositiva 4">
            <a:extLst>
              <a:ext uri="{FF2B5EF4-FFF2-40B4-BE49-F238E27FC236}">
                <a16:creationId xmlns:a16="http://schemas.microsoft.com/office/drawing/2014/main" id="{68925450-5E9A-343D-5924-E522534D486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kern="0" dirty="0">
                <a:solidFill>
                  <a:srgbClr val="767676"/>
                </a:solidFill>
                <a:latin typeface="Aptos"/>
              </a:rPr>
              <a:t>4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A45B0495-C4FE-C50F-1BBF-59003475F9AB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2.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Classical Mechanics Oscillator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1768BD8-A035-44FF-A1EB-A20B0D0A5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Abrir corchete 14">
            <a:extLst>
              <a:ext uri="{FF2B5EF4-FFF2-40B4-BE49-F238E27FC236}">
                <a16:creationId xmlns:a16="http://schemas.microsoft.com/office/drawing/2014/main" id="{736BF04A-E2FB-7875-F05D-25A4D948A34C}"/>
              </a:ext>
            </a:extLst>
          </p:cNvPr>
          <p:cNvSpPr/>
          <p:nvPr/>
        </p:nvSpPr>
        <p:spPr>
          <a:xfrm rot="16200004">
            <a:off x="6955916" y="3478126"/>
            <a:ext cx="62107" cy="236580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8333"/>
              <a:gd name="f9" fmla="+- 0 0 -180"/>
              <a:gd name="f10" fmla="+- 0 0 -360"/>
              <a:gd name="f11" fmla="abs f3"/>
              <a:gd name="f12" fmla="abs f4"/>
              <a:gd name="f13" fmla="abs f5"/>
              <a:gd name="f14" fmla="+- 2700000 f1 0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+- f14 0 f1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7 1"/>
              <a:gd name="f34" fmla="val f31"/>
              <a:gd name="f35" fmla="val f32"/>
              <a:gd name="f36" fmla="*/ f33 1 f0"/>
              <a:gd name="f37" fmla="*/ f6 f30 1"/>
              <a:gd name="f38" fmla="+- f35 0 f6"/>
              <a:gd name="f39" fmla="+- f34 0 f6"/>
              <a:gd name="f40" fmla="+- 0 0 f36"/>
              <a:gd name="f41" fmla="*/ f34 f30 1"/>
              <a:gd name="f42" fmla="*/ f35 f30 1"/>
              <a:gd name="f43" fmla="min f39 f38"/>
              <a:gd name="f44" fmla="+- 0 0 f40"/>
              <a:gd name="f45" fmla="*/ f39 f30 1"/>
              <a:gd name="f46" fmla="*/ f43 f8 1"/>
              <a:gd name="f47" fmla="*/ f44 f0 1"/>
              <a:gd name="f48" fmla="*/ f46 1 100000"/>
              <a:gd name="f49" fmla="*/ f47 1 f7"/>
              <a:gd name="f50" fmla="+- f49 0 f1"/>
              <a:gd name="f51" fmla="*/ f48 f30 1"/>
              <a:gd name="f52" fmla="cos 1 f50"/>
              <a:gd name="f53" fmla="sin 1 f50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39 1"/>
              <a:gd name="f61" fmla="*/ f59 f48 1"/>
              <a:gd name="f62" fmla="+- f34 0 f60"/>
              <a:gd name="f63" fmla="+- f48 0 f61"/>
              <a:gd name="f64" fmla="+- f35 f61 0"/>
              <a:gd name="f65" fmla="+- f64 0 f48"/>
              <a:gd name="f66" fmla="*/ f62 f30 1"/>
              <a:gd name="f67" fmla="*/ f63 f30 1"/>
              <a:gd name="f68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1" y="f37"/>
              </a:cxn>
              <a:cxn ang="f29">
                <a:pos x="f41" y="f42"/>
              </a:cxn>
            </a:cxnLst>
            <a:rect l="f66" t="f67" r="f41" b="f68"/>
            <a:pathLst>
              <a:path stroke="0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  <a:close/>
              </a:path>
              <a:path fill="none">
                <a:moveTo>
                  <a:pt x="f41" y="f42"/>
                </a:moveTo>
                <a:arcTo wR="f45" hR="f51" stAng="f1" swAng="f1"/>
                <a:lnTo>
                  <a:pt x="f37" y="f51"/>
                </a:lnTo>
                <a:arcTo wR="f45" hR="f51" stAng="f0" swAng="f1"/>
              </a:path>
            </a:pathLst>
          </a:custGeom>
          <a:noFill/>
          <a:ln w="19046" cap="flat">
            <a:solidFill>
              <a:srgbClr val="C04F1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23">
            <a:extLst>
              <a:ext uri="{FF2B5EF4-FFF2-40B4-BE49-F238E27FC236}">
                <a16:creationId xmlns:a16="http://schemas.microsoft.com/office/drawing/2014/main" id="{9863CE34-8D3F-7834-1629-B159DC2089D6}"/>
              </a:ext>
            </a:extLst>
          </p:cNvPr>
          <p:cNvSpPr/>
          <p:nvPr/>
        </p:nvSpPr>
        <p:spPr>
          <a:xfrm rot="21162803">
            <a:off x="8080116" y="3635263"/>
            <a:ext cx="2357346" cy="10217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ABAD4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Flecha: a la derecha 12">
            <a:extLst>
              <a:ext uri="{FF2B5EF4-FFF2-40B4-BE49-F238E27FC236}">
                <a16:creationId xmlns:a16="http://schemas.microsoft.com/office/drawing/2014/main" id="{79634ABE-A922-F246-089D-A6DC10843E86}"/>
              </a:ext>
            </a:extLst>
          </p:cNvPr>
          <p:cNvSpPr/>
          <p:nvPr/>
        </p:nvSpPr>
        <p:spPr>
          <a:xfrm>
            <a:off x="985878" y="2582704"/>
            <a:ext cx="1586648" cy="318311"/>
          </a:xfrm>
          <a:custGeom>
            <a:avLst>
              <a:gd name="f0" fmla="val 194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E8E8E8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CuadroTexto 16">
            <a:extLst>
              <a:ext uri="{FF2B5EF4-FFF2-40B4-BE49-F238E27FC236}">
                <a16:creationId xmlns:a16="http://schemas.microsoft.com/office/drawing/2014/main" id="{91874E31-4328-62A5-5BB5-A5E131071ED3}"/>
              </a:ext>
            </a:extLst>
          </p:cNvPr>
          <p:cNvSpPr txBox="1"/>
          <p:nvPr/>
        </p:nvSpPr>
        <p:spPr>
          <a:xfrm>
            <a:off x="1142853" y="2208404"/>
            <a:ext cx="1630832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Legendre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17">
                <a:extLst>
                  <a:ext uri="{FF2B5EF4-FFF2-40B4-BE49-F238E27FC236}">
                    <a16:creationId xmlns:a16="http://schemas.microsoft.com/office/drawing/2014/main" id="{2E76E9E9-10FC-0A7B-4F57-1B903EE8CAFA}"/>
                  </a:ext>
                </a:extLst>
              </p:cNvPr>
              <p:cNvSpPr txBox="1"/>
              <p:nvPr/>
            </p:nvSpPr>
            <p:spPr>
              <a:xfrm>
                <a:off x="2729502" y="2348746"/>
                <a:ext cx="3506083" cy="67710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s-ES" sz="2200" i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s-ES" sz="2200" i="0">
                          <a:latin typeface="Cambria Math" panose="02040503050406030204" pitchFamily="18" charset="0"/>
                        </a:rPr>
                        <m:t>    ;</m:t>
                      </m:r>
                    </m:oMath>
                  </m:oMathPara>
                </a14:m>
                <a:endParaRPr lang="es-ES" sz="22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CuadroTexto 17">
                <a:extLst>
                  <a:ext uri="{FF2B5EF4-FFF2-40B4-BE49-F238E27FC236}">
                    <a16:creationId xmlns:a16="http://schemas.microsoft.com/office/drawing/2014/main" id="{2E76E9E9-10FC-0A7B-4F57-1B903EE8C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02" y="2348746"/>
                <a:ext cx="3506083" cy="677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21">
                <a:extLst>
                  <a:ext uri="{FF2B5EF4-FFF2-40B4-BE49-F238E27FC236}">
                    <a16:creationId xmlns:a16="http://schemas.microsoft.com/office/drawing/2014/main" id="{C9B9833F-94AC-E4B8-6174-3186D8DEE518}"/>
                  </a:ext>
                </a:extLst>
              </p:cNvPr>
              <p:cNvSpPr txBox="1"/>
              <p:nvPr/>
            </p:nvSpPr>
            <p:spPr>
              <a:xfrm>
                <a:off x="6061703" y="2536984"/>
                <a:ext cx="2825322" cy="4355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2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200" i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sz="22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ES" sz="22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8" name="CuadroTexto 21">
                <a:extLst>
                  <a:ext uri="{FF2B5EF4-FFF2-40B4-BE49-F238E27FC236}">
                    <a16:creationId xmlns:a16="http://schemas.microsoft.com/office/drawing/2014/main" id="{C9B9833F-94AC-E4B8-6174-3186D8DEE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703" y="2536984"/>
                <a:ext cx="2825322" cy="435501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22">
            <a:extLst>
              <a:ext uri="{FF2B5EF4-FFF2-40B4-BE49-F238E27FC236}">
                <a16:creationId xmlns:a16="http://schemas.microsoft.com/office/drawing/2014/main" id="{B20EDE27-04E5-8F0F-C9F9-BC28C041064B}"/>
              </a:ext>
            </a:extLst>
          </p:cNvPr>
          <p:cNvSpPr txBox="1"/>
          <p:nvPr/>
        </p:nvSpPr>
        <p:spPr>
          <a:xfrm rot="21162803">
            <a:off x="8389489" y="3911725"/>
            <a:ext cx="1787269" cy="4462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Unbounded</a:t>
            </a:r>
            <a:r>
              <a:rPr lang="es-ES" sz="23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!</a:t>
            </a:r>
          </a:p>
        </p:txBody>
      </p:sp>
      <p:pic>
        <p:nvPicPr>
          <p:cNvPr id="10" name="Imagen 27">
            <a:extLst>
              <a:ext uri="{FF2B5EF4-FFF2-40B4-BE49-F238E27FC236}">
                <a16:creationId xmlns:a16="http://schemas.microsoft.com/office/drawing/2014/main" id="{19669496-5260-6C0B-D48F-1CD51FE9D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600" y="3640136"/>
            <a:ext cx="3796007" cy="2875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1" name="Conector recto de flecha 29">
            <a:extLst>
              <a:ext uri="{FF2B5EF4-FFF2-40B4-BE49-F238E27FC236}">
                <a16:creationId xmlns:a16="http://schemas.microsoft.com/office/drawing/2014/main" id="{1D090781-BB18-CD7C-EDE6-CD0EE9960893}"/>
              </a:ext>
            </a:extLst>
          </p:cNvPr>
          <p:cNvCxnSpPr>
            <a:cxnSpLocks/>
          </p:cNvCxnSpPr>
          <p:nvPr/>
        </p:nvCxnSpPr>
        <p:spPr>
          <a:xfrm>
            <a:off x="5361167" y="5692140"/>
            <a:ext cx="1553983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2" name="CuadroTexto 30">
            <a:extLst>
              <a:ext uri="{FF2B5EF4-FFF2-40B4-BE49-F238E27FC236}">
                <a16:creationId xmlns:a16="http://schemas.microsoft.com/office/drawing/2014/main" id="{184C1232-FB41-1DD6-5468-54571EC56C6C}"/>
              </a:ext>
            </a:extLst>
          </p:cNvPr>
          <p:cNvSpPr txBox="1"/>
          <p:nvPr/>
        </p:nvSpPr>
        <p:spPr>
          <a:xfrm>
            <a:off x="6915150" y="5476698"/>
            <a:ext cx="3398513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Ostrogradsky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Aptos"/>
              </a:rPr>
              <a:t>inestability</a:t>
            </a:r>
            <a:endParaRPr lang="es-ES" sz="2200" b="0" i="0" u="none" strike="noStrike" kern="120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3" name="Marcador de número de diapositiva 4">
            <a:extLst>
              <a:ext uri="{FF2B5EF4-FFF2-40B4-BE49-F238E27FC236}">
                <a16:creationId xmlns:a16="http://schemas.microsoft.com/office/drawing/2014/main" id="{50032BFA-4EA4-55A9-93BD-EEB80E73821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kern="0" dirty="0">
                <a:solidFill>
                  <a:srgbClr val="767676"/>
                </a:solidFill>
                <a:latin typeface="Aptos"/>
              </a:rPr>
              <a:t>5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56E3E239-B3B2-6D89-B7D1-B7F8B23C0C58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2.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Classical Mechanics Oscillator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3E2F2B7-4B3D-76E1-41ED-137DF262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6">
                <a:extLst>
                  <a:ext uri="{FF2B5EF4-FFF2-40B4-BE49-F238E27FC236}">
                    <a16:creationId xmlns:a16="http://schemas.microsoft.com/office/drawing/2014/main" id="{A7FB739E-A917-CAF1-B58E-C73D267E9CE3}"/>
                  </a:ext>
                </a:extLst>
              </p:cNvPr>
              <p:cNvSpPr txBox="1"/>
              <p:nvPr/>
            </p:nvSpPr>
            <p:spPr>
              <a:xfrm>
                <a:off x="3577589" y="2251508"/>
                <a:ext cx="4189095" cy="66992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2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ES" sz="22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6" name="CuadroTexto 6">
                <a:extLst>
                  <a:ext uri="{FF2B5EF4-FFF2-40B4-BE49-F238E27FC236}">
                    <a16:creationId xmlns:a16="http://schemas.microsoft.com/office/drawing/2014/main" id="{A7FB739E-A917-CAF1-B58E-C73D267E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589" y="2251508"/>
                <a:ext cx="4189095" cy="669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7">
                <a:extLst>
                  <a:ext uri="{FF2B5EF4-FFF2-40B4-BE49-F238E27FC236}">
                    <a16:creationId xmlns:a16="http://schemas.microsoft.com/office/drawing/2014/main" id="{F7DEE362-8533-3210-50DC-2ED81B02237B}"/>
                  </a:ext>
                </a:extLst>
              </p:cNvPr>
              <p:cNvSpPr txBox="1"/>
              <p:nvPr/>
            </p:nvSpPr>
            <p:spPr>
              <a:xfrm>
                <a:off x="860679" y="3262634"/>
                <a:ext cx="9704070" cy="69108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200" dirty="0">
                    <a:solidFill>
                      <a:srgbClr val="000000"/>
                    </a:solidFill>
                  </a:rPr>
                  <a:t>•</a:t>
                </a:r>
                <a:r>
                  <a:rPr lang="en-U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D0D0D"/>
                    </a:solidFill>
                    <a:uFillTx/>
                    <a:latin typeface="Aptos"/>
                  </a:rPr>
                  <a:t>Propagator</a:t>
                </a:r>
                <a:r>
                  <a:rPr lang="es-ES" sz="2200" b="0" i="0" u="none" strike="noStrike" kern="1200" cap="none" spc="0" baseline="0" dirty="0">
                    <a:solidFill>
                      <a:srgbClr val="0D0D0D"/>
                    </a:solidFill>
                    <a:uFillTx/>
                    <a:latin typeface="Aptos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s-ES" sz="22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2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0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s-ES" sz="22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2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s-ES" sz="2200" b="0" i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s-ES" sz="2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ES" sz="2200" b="0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ES" sz="2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CuadroTexto 7">
                <a:extLst>
                  <a:ext uri="{FF2B5EF4-FFF2-40B4-BE49-F238E27FC236}">
                    <a16:creationId xmlns:a16="http://schemas.microsoft.com/office/drawing/2014/main" id="{F7DEE362-8533-3210-50DC-2ED81B022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79" y="3262634"/>
                <a:ext cx="9704070" cy="691085"/>
              </a:xfrm>
              <a:prstGeom prst="rect">
                <a:avLst/>
              </a:prstGeom>
              <a:blipFill>
                <a:blip r:embed="rId3"/>
                <a:stretch>
                  <a:fillRect l="-817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: angular 18">
            <a:extLst>
              <a:ext uri="{FF2B5EF4-FFF2-40B4-BE49-F238E27FC236}">
                <a16:creationId xmlns:a16="http://schemas.microsoft.com/office/drawing/2014/main" id="{05BE2D1B-D34D-1941-9E8B-153AC108C6C0}"/>
              </a:ext>
            </a:extLst>
          </p:cNvPr>
          <p:cNvCxnSpPr/>
          <p:nvPr/>
        </p:nvCxnSpPr>
        <p:spPr>
          <a:xfrm rot="5400013" flipH="1" flipV="1">
            <a:off x="8116237" y="2750756"/>
            <a:ext cx="801545" cy="445981"/>
          </a:xfrm>
          <a:prstGeom prst="bentConnector3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  <p:sp>
        <p:nvSpPr>
          <p:cNvPr id="15" name="CuadroTexto 19">
            <a:extLst>
              <a:ext uri="{FF2B5EF4-FFF2-40B4-BE49-F238E27FC236}">
                <a16:creationId xmlns:a16="http://schemas.microsoft.com/office/drawing/2014/main" id="{FF46DF8C-1FE5-7547-B144-1F6D9B9A5023}"/>
              </a:ext>
            </a:extLst>
          </p:cNvPr>
          <p:cNvSpPr txBox="1"/>
          <p:nvPr/>
        </p:nvSpPr>
        <p:spPr>
          <a:xfrm>
            <a:off x="8539069" y="2129143"/>
            <a:ext cx="829342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156082"/>
                </a:solidFill>
                <a:uFillTx/>
                <a:latin typeface="Aptos"/>
              </a:rPr>
              <a:t>!!!</a:t>
            </a:r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FCEA7EE-5655-0924-84A5-C7C711F25D3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kern="0" dirty="0">
                <a:solidFill>
                  <a:srgbClr val="767676"/>
                </a:solidFill>
                <a:latin typeface="Aptos"/>
              </a:rPr>
              <a:t>6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84DA8EE1-34B6-6D8D-4324-E65026FCFA1C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3.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Quantum Field Theory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EA24218-AB17-F8B4-A708-854ACFE1F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CuadroTexto 1">
            <a:extLst>
              <a:ext uri="{FF2B5EF4-FFF2-40B4-BE49-F238E27FC236}">
                <a16:creationId xmlns:a16="http://schemas.microsoft.com/office/drawing/2014/main" id="{B34C70B0-68C9-C0DD-F117-EEE7173F3703}"/>
              </a:ext>
            </a:extLst>
          </p:cNvPr>
          <p:cNvSpPr txBox="1"/>
          <p:nvPr/>
        </p:nvSpPr>
        <p:spPr>
          <a:xfrm>
            <a:off x="946403" y="2423159"/>
            <a:ext cx="2631186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b="0" i="0" u="none" strike="noStrike" kern="0" cap="none" spc="0" baseline="0" dirty="0" err="1">
                <a:solidFill>
                  <a:srgbClr val="0D0D0D"/>
                </a:solidFill>
                <a:uFillTx/>
                <a:latin typeface="Aptos"/>
              </a:rPr>
              <a:t>Lagrangian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0" cap="none" spc="0" baseline="0" dirty="0" err="1">
                <a:solidFill>
                  <a:srgbClr val="0D0D0D"/>
                </a:solidFill>
                <a:uFillTx/>
                <a:latin typeface="Aptos"/>
              </a:rPr>
              <a:t>density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: 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BA5167-4FFD-0361-E267-6C0ED8D6BFC8}"/>
              </a:ext>
            </a:extLst>
          </p:cNvPr>
          <p:cNvSpPr txBox="1"/>
          <p:nvPr/>
        </p:nvSpPr>
        <p:spPr>
          <a:xfrm rot="701903">
            <a:off x="9023777" y="3191005"/>
            <a:ext cx="213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002060"/>
                </a:solidFill>
              </a:rPr>
              <a:t>Better</a:t>
            </a:r>
            <a:r>
              <a:rPr lang="es-ES" sz="2000" dirty="0">
                <a:solidFill>
                  <a:srgbClr val="002060"/>
                </a:solidFill>
              </a:rPr>
              <a:t> UV </a:t>
            </a:r>
            <a:r>
              <a:rPr lang="es-ES" sz="2000" dirty="0" err="1">
                <a:solidFill>
                  <a:srgbClr val="002060"/>
                </a:solidFill>
              </a:rPr>
              <a:t>convergence</a:t>
            </a:r>
            <a:r>
              <a:rPr lang="es-ES" sz="2000" dirty="0">
                <a:solidFill>
                  <a:srgbClr val="002060"/>
                </a:solidFill>
              </a:rPr>
              <a:t>!!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5" name="Imagen 4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DD2BD170-6A61-A76D-BBA3-48189DA66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9438930">
            <a:off x="10131643" y="2517723"/>
            <a:ext cx="2472428" cy="1648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ADC31-AE28-E5FE-D2E9-FA09558A8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6">
                <a:extLst>
                  <a:ext uri="{FF2B5EF4-FFF2-40B4-BE49-F238E27FC236}">
                    <a16:creationId xmlns:a16="http://schemas.microsoft.com/office/drawing/2014/main" id="{D215AC04-4670-44F0-EB4D-D95EE972C940}"/>
                  </a:ext>
                </a:extLst>
              </p:cNvPr>
              <p:cNvSpPr txBox="1"/>
              <p:nvPr/>
            </p:nvSpPr>
            <p:spPr>
              <a:xfrm>
                <a:off x="3577589" y="2251508"/>
                <a:ext cx="4189095" cy="66992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sz="22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ES" sz="22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>
          <p:sp>
            <p:nvSpPr>
              <p:cNvPr id="6" name="CuadroTexto 6">
                <a:extLst>
                  <a:ext uri="{FF2B5EF4-FFF2-40B4-BE49-F238E27FC236}">
                    <a16:creationId xmlns:a16="http://schemas.microsoft.com/office/drawing/2014/main" id="{D215AC04-4670-44F0-EB4D-D95EE972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589" y="2251508"/>
                <a:ext cx="4189095" cy="669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7">
                <a:extLst>
                  <a:ext uri="{FF2B5EF4-FFF2-40B4-BE49-F238E27FC236}">
                    <a16:creationId xmlns:a16="http://schemas.microsoft.com/office/drawing/2014/main" id="{87D07526-137F-A436-8A04-601CB025F424}"/>
                  </a:ext>
                </a:extLst>
              </p:cNvPr>
              <p:cNvSpPr txBox="1"/>
              <p:nvPr/>
            </p:nvSpPr>
            <p:spPr>
              <a:xfrm>
                <a:off x="860679" y="3262634"/>
                <a:ext cx="9704070" cy="69108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200" dirty="0">
                    <a:solidFill>
                      <a:srgbClr val="000000"/>
                    </a:solidFill>
                  </a:rPr>
                  <a:t>•</a:t>
                </a:r>
                <a:r>
                  <a:rPr lang="en-US" sz="2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ptos"/>
                  </a:rPr>
                  <a:t> </a:t>
                </a:r>
                <a:r>
                  <a:rPr lang="es-ES" sz="2200" b="0" i="0" u="none" strike="noStrike" kern="1200" cap="none" spc="0" baseline="0" dirty="0" err="1">
                    <a:solidFill>
                      <a:srgbClr val="0D0D0D"/>
                    </a:solidFill>
                    <a:uFillTx/>
                    <a:latin typeface="Aptos"/>
                  </a:rPr>
                  <a:t>Propagator</a:t>
                </a:r>
                <a:r>
                  <a:rPr lang="es-ES" sz="2200" b="0" i="0" u="none" strike="noStrike" kern="1200" cap="none" spc="0" baseline="0" dirty="0">
                    <a:solidFill>
                      <a:srgbClr val="0D0D0D"/>
                    </a:solidFill>
                    <a:uFillTx/>
                    <a:latin typeface="Aptos"/>
                  </a:rPr>
                  <a:t>: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s-E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s-ES" sz="22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2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0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s-ES" sz="2200" b="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2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200" b="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2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s-ES" sz="2200" b="0" i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s-ES" sz="2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ES" sz="2200" b="0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22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2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200" b="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2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200" b="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ES" sz="22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2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ES" sz="22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>
          <p:sp>
            <p:nvSpPr>
              <p:cNvPr id="7" name="CuadroTexto 7">
                <a:extLst>
                  <a:ext uri="{FF2B5EF4-FFF2-40B4-BE49-F238E27FC236}">
                    <a16:creationId xmlns:a16="http://schemas.microsoft.com/office/drawing/2014/main" id="{87D07526-137F-A436-8A04-601CB025F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79" y="3262634"/>
                <a:ext cx="9704070" cy="691085"/>
              </a:xfrm>
              <a:prstGeom prst="rect">
                <a:avLst/>
              </a:prstGeom>
              <a:blipFill>
                <a:blip r:embed="rId3"/>
                <a:stretch>
                  <a:fillRect l="-817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1">
            <a:extLst>
              <a:ext uri="{FF2B5EF4-FFF2-40B4-BE49-F238E27FC236}">
                <a16:creationId xmlns:a16="http://schemas.microsoft.com/office/drawing/2014/main" id="{C8FBEA55-C1E1-F3AF-953B-068CAE35157B}"/>
              </a:ext>
            </a:extLst>
          </p:cNvPr>
          <p:cNvSpPr txBox="1"/>
          <p:nvPr/>
        </p:nvSpPr>
        <p:spPr>
          <a:xfrm>
            <a:off x="950217" y="4421252"/>
            <a:ext cx="514578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rgbClr val="000000"/>
                </a:solidFill>
              </a:rPr>
              <a:t>•</a:t>
            </a: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ptos"/>
              </a:rPr>
              <a:t>Hawking-</a:t>
            </a:r>
            <a:r>
              <a:rPr lang="es-ES" sz="2200" b="0" i="0" u="none" strike="noStrike" kern="1200" cap="none" spc="0" baseline="0" dirty="0" err="1">
                <a:solidFill>
                  <a:srgbClr val="0D0D0D"/>
                </a:solidFill>
                <a:uFillTx/>
                <a:latin typeface="Aptos"/>
              </a:rPr>
              <a:t>Hertog</a:t>
            </a: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ptos"/>
              </a:rPr>
              <a:t> c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anonical </a:t>
            </a:r>
            <a:r>
              <a:rPr lang="es-ES" sz="2200" b="0" i="0" u="none" strike="noStrike" kern="0" cap="none" spc="0" baseline="0" dirty="0" err="1">
                <a:solidFill>
                  <a:srgbClr val="0D0D0D"/>
                </a:solidFill>
                <a:uFillTx/>
                <a:latin typeface="Aptos"/>
              </a:rPr>
              <a:t>coordinates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: 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10">
                <a:extLst>
                  <a:ext uri="{FF2B5EF4-FFF2-40B4-BE49-F238E27FC236}">
                    <a16:creationId xmlns:a16="http://schemas.microsoft.com/office/drawing/2014/main" id="{9D3741BC-BE1E-2BF3-C612-08A86CDAEE1B}"/>
                  </a:ext>
                </a:extLst>
              </p:cNvPr>
              <p:cNvSpPr txBox="1"/>
              <p:nvPr/>
            </p:nvSpPr>
            <p:spPr>
              <a:xfrm>
                <a:off x="860679" y="5048996"/>
                <a:ext cx="4322825" cy="7812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es-ES" sz="2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s-ES" sz="22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200" i="0">
                                      <a:latin typeface="Cambria Math" panose="02040503050406030204" pitchFamily="18" charset="0"/>
                                    </a:rPr>
                                    <m:t>2(1)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ES" sz="22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ES" sz="22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>
          <p:sp>
            <p:nvSpPr>
              <p:cNvPr id="9" name="CuadroTexto 10">
                <a:extLst>
                  <a:ext uri="{FF2B5EF4-FFF2-40B4-BE49-F238E27FC236}">
                    <a16:creationId xmlns:a16="http://schemas.microsoft.com/office/drawing/2014/main" id="{9D3741BC-BE1E-2BF3-C612-08A86CDA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79" y="5048996"/>
                <a:ext cx="4322825" cy="781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12">
                <a:extLst>
                  <a:ext uri="{FF2B5EF4-FFF2-40B4-BE49-F238E27FC236}">
                    <a16:creationId xmlns:a16="http://schemas.microsoft.com/office/drawing/2014/main" id="{6921FD7C-6E3D-02B8-4264-C646A783FDFE}"/>
                  </a:ext>
                </a:extLst>
              </p:cNvPr>
              <p:cNvSpPr txBox="1"/>
              <p:nvPr/>
            </p:nvSpPr>
            <p:spPr>
              <a:xfrm>
                <a:off x="5434965" y="5104135"/>
                <a:ext cx="6183629" cy="72616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s-ES" sz="22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sz="2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s-E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s-ES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2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>
          <p:sp>
            <p:nvSpPr>
              <p:cNvPr id="10" name="CuadroTexto 12">
                <a:extLst>
                  <a:ext uri="{FF2B5EF4-FFF2-40B4-BE49-F238E27FC236}">
                    <a16:creationId xmlns:a16="http://schemas.microsoft.com/office/drawing/2014/main" id="{6921FD7C-6E3D-02B8-4264-C646A783F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65" y="5104135"/>
                <a:ext cx="6183629" cy="72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3">
            <a:extLst>
              <a:ext uri="{FF2B5EF4-FFF2-40B4-BE49-F238E27FC236}">
                <a16:creationId xmlns:a16="http://schemas.microsoft.com/office/drawing/2014/main" id="{68FFA48D-01D1-4529-5C50-5AF74119ED52}"/>
              </a:ext>
            </a:extLst>
          </p:cNvPr>
          <p:cNvCxnSpPr/>
          <p:nvPr/>
        </p:nvCxnSpPr>
        <p:spPr>
          <a:xfrm>
            <a:off x="4966335" y="5509259"/>
            <a:ext cx="725805" cy="0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Conector: angular 16">
            <a:extLst>
              <a:ext uri="{FF2B5EF4-FFF2-40B4-BE49-F238E27FC236}">
                <a16:creationId xmlns:a16="http://schemas.microsoft.com/office/drawing/2014/main" id="{EDBDAAFC-8D21-DBED-E2E6-18924E79C0D7}"/>
              </a:ext>
            </a:extLst>
          </p:cNvPr>
          <p:cNvCxnSpPr/>
          <p:nvPr/>
        </p:nvCxnSpPr>
        <p:spPr>
          <a:xfrm rot="5400013" flipH="1" flipV="1">
            <a:off x="8744636" y="4722199"/>
            <a:ext cx="801536" cy="445980"/>
          </a:xfrm>
          <a:prstGeom prst="bentConnector3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  <p:sp>
        <p:nvSpPr>
          <p:cNvPr id="13" name="CuadroTexto 17">
            <a:extLst>
              <a:ext uri="{FF2B5EF4-FFF2-40B4-BE49-F238E27FC236}">
                <a16:creationId xmlns:a16="http://schemas.microsoft.com/office/drawing/2014/main" id="{A21CADE8-0EE2-4E5B-F0A5-855F1E255C3E}"/>
              </a:ext>
            </a:extLst>
          </p:cNvPr>
          <p:cNvSpPr txBox="1"/>
          <p:nvPr/>
        </p:nvSpPr>
        <p:spPr>
          <a:xfrm>
            <a:off x="9167481" y="4100599"/>
            <a:ext cx="829342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156082"/>
                </a:solidFill>
                <a:uFillTx/>
                <a:latin typeface="Aptos"/>
              </a:rPr>
              <a:t>!!!</a:t>
            </a:r>
          </a:p>
        </p:txBody>
      </p:sp>
      <p:cxnSp>
        <p:nvCxnSpPr>
          <p:cNvPr id="14" name="Conector: angular 18">
            <a:extLst>
              <a:ext uri="{FF2B5EF4-FFF2-40B4-BE49-F238E27FC236}">
                <a16:creationId xmlns:a16="http://schemas.microsoft.com/office/drawing/2014/main" id="{1BC6B35A-2D6C-8704-FF65-84B4E63642E7}"/>
              </a:ext>
            </a:extLst>
          </p:cNvPr>
          <p:cNvCxnSpPr/>
          <p:nvPr/>
        </p:nvCxnSpPr>
        <p:spPr>
          <a:xfrm rot="5400013" flipH="1" flipV="1">
            <a:off x="8116237" y="2750756"/>
            <a:ext cx="801545" cy="445981"/>
          </a:xfrm>
          <a:prstGeom prst="bentConnector3">
            <a:avLst/>
          </a:prstGeom>
          <a:noFill/>
          <a:ln w="19046" cap="flat">
            <a:solidFill>
              <a:srgbClr val="156082"/>
            </a:solidFill>
            <a:prstDash val="solid"/>
            <a:miter/>
            <a:tailEnd type="arrow"/>
          </a:ln>
        </p:spPr>
      </p:cxnSp>
      <p:sp>
        <p:nvSpPr>
          <p:cNvPr id="15" name="CuadroTexto 19">
            <a:extLst>
              <a:ext uri="{FF2B5EF4-FFF2-40B4-BE49-F238E27FC236}">
                <a16:creationId xmlns:a16="http://schemas.microsoft.com/office/drawing/2014/main" id="{16F96D4B-88E3-E428-71B5-832AA390EA31}"/>
              </a:ext>
            </a:extLst>
          </p:cNvPr>
          <p:cNvSpPr txBox="1"/>
          <p:nvPr/>
        </p:nvSpPr>
        <p:spPr>
          <a:xfrm>
            <a:off x="8539069" y="2129143"/>
            <a:ext cx="829342" cy="4308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>
                <a:solidFill>
                  <a:srgbClr val="156082"/>
                </a:solidFill>
                <a:uFillTx/>
                <a:latin typeface="Aptos"/>
              </a:rPr>
              <a:t>!!!</a:t>
            </a:r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7619BE3F-8E4E-8201-B119-81BA610CFEF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kern="0" dirty="0">
                <a:solidFill>
                  <a:srgbClr val="767676"/>
                </a:solidFill>
                <a:latin typeface="Aptos"/>
              </a:rPr>
              <a:t>6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41EEA5EB-7F23-8696-CDBE-5F7E5DE61469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3.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Quantum Field Theory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BCFC7A0-4392-F8C5-E2A2-88E00E658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CuadroTexto 1">
            <a:extLst>
              <a:ext uri="{FF2B5EF4-FFF2-40B4-BE49-F238E27FC236}">
                <a16:creationId xmlns:a16="http://schemas.microsoft.com/office/drawing/2014/main" id="{03D41A7F-B4F4-403A-E821-6E1A6C53A139}"/>
              </a:ext>
            </a:extLst>
          </p:cNvPr>
          <p:cNvSpPr txBox="1"/>
          <p:nvPr/>
        </p:nvSpPr>
        <p:spPr>
          <a:xfrm>
            <a:off x="946403" y="2423159"/>
            <a:ext cx="2631186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b="0" i="0" u="none" strike="noStrike" kern="0" cap="none" spc="0" baseline="0" dirty="0" err="1">
                <a:solidFill>
                  <a:srgbClr val="0D0D0D"/>
                </a:solidFill>
                <a:uFillTx/>
                <a:latin typeface="Aptos"/>
              </a:rPr>
              <a:t>Lagrangian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 </a:t>
            </a:r>
            <a:r>
              <a:rPr lang="es-ES" sz="2200" b="0" i="0" u="none" strike="noStrike" kern="0" cap="none" spc="0" baseline="0" dirty="0" err="1">
                <a:solidFill>
                  <a:srgbClr val="0D0D0D"/>
                </a:solidFill>
                <a:uFillTx/>
                <a:latin typeface="Aptos"/>
              </a:rPr>
              <a:t>density</a:t>
            </a:r>
            <a:r>
              <a:rPr lang="es-ES" sz="2200" b="0" i="0" u="none" strike="noStrike" kern="0" cap="none" spc="0" baseline="0" dirty="0">
                <a:solidFill>
                  <a:srgbClr val="0D0D0D"/>
                </a:solidFill>
                <a:uFillTx/>
                <a:latin typeface="Aptos"/>
              </a:rPr>
              <a:t>: 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3F28E-AE49-7396-BA07-765F980D510E}"/>
              </a:ext>
            </a:extLst>
          </p:cNvPr>
          <p:cNvSpPr txBox="1"/>
          <p:nvPr/>
        </p:nvSpPr>
        <p:spPr>
          <a:xfrm rot="701903">
            <a:off x="9023777" y="3191005"/>
            <a:ext cx="213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002060"/>
                </a:solidFill>
              </a:rPr>
              <a:t>Better</a:t>
            </a:r>
            <a:r>
              <a:rPr lang="es-ES" sz="2000" dirty="0">
                <a:solidFill>
                  <a:srgbClr val="002060"/>
                </a:solidFill>
              </a:rPr>
              <a:t> UV </a:t>
            </a:r>
            <a:r>
              <a:rPr lang="es-ES" sz="2000" dirty="0" err="1">
                <a:solidFill>
                  <a:srgbClr val="002060"/>
                </a:solidFill>
              </a:rPr>
              <a:t>convergence</a:t>
            </a:r>
            <a:r>
              <a:rPr lang="es-ES" sz="2000" dirty="0">
                <a:solidFill>
                  <a:srgbClr val="002060"/>
                </a:solidFill>
              </a:rPr>
              <a:t>!!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5" name="Imagen 4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100270C3-885A-BA88-81D2-E2286CF0B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438930">
            <a:off x="10131643" y="2517723"/>
            <a:ext cx="2472428" cy="16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3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35003-4AE3-D8C6-0D50-8CFAF9E5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11">
                <a:extLst>
                  <a:ext uri="{FF2B5EF4-FFF2-40B4-BE49-F238E27FC236}">
                    <a16:creationId xmlns:a16="http://schemas.microsoft.com/office/drawing/2014/main" id="{475512B7-073D-4689-0155-4F2F08B4C70D}"/>
                  </a:ext>
                </a:extLst>
              </p:cNvPr>
              <p:cNvSpPr txBox="1"/>
              <p:nvPr/>
            </p:nvSpPr>
            <p:spPr>
              <a:xfrm>
                <a:off x="729234" y="3501539"/>
                <a:ext cx="3640454" cy="56489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☐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5" name="CuadroTexto 11">
                <a:extLst>
                  <a:ext uri="{FF2B5EF4-FFF2-40B4-BE49-F238E27FC236}">
                    <a16:creationId xmlns:a16="http://schemas.microsoft.com/office/drawing/2014/main" id="{475512B7-073D-4689-0155-4F2F08B4C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4" y="3501539"/>
                <a:ext cx="3640454" cy="564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45CB063-7676-1547-0C60-60CCF431AB1C}"/>
                  </a:ext>
                </a:extLst>
              </p:cNvPr>
              <p:cNvSpPr txBox="1"/>
              <p:nvPr/>
            </p:nvSpPr>
            <p:spPr>
              <a:xfrm>
                <a:off x="5947413" y="3375123"/>
                <a:ext cx="4785356" cy="81888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45CB063-7676-1547-0C60-60CCF431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413" y="3375123"/>
                <a:ext cx="4785356" cy="818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10">
            <a:extLst>
              <a:ext uri="{FF2B5EF4-FFF2-40B4-BE49-F238E27FC236}">
                <a16:creationId xmlns:a16="http://schemas.microsoft.com/office/drawing/2014/main" id="{9A20C7C2-A636-6381-8F3B-6F947393133B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4369688" y="3783988"/>
            <a:ext cx="1577725" cy="576"/>
          </a:xfrm>
          <a:prstGeom prst="straightConnector1">
            <a:avLst/>
          </a:prstGeom>
          <a:noFill/>
          <a:ln w="19046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1" name="CuadroTexto 13">
            <a:extLst>
              <a:ext uri="{FF2B5EF4-FFF2-40B4-BE49-F238E27FC236}">
                <a16:creationId xmlns:a16="http://schemas.microsoft.com/office/drawing/2014/main" id="{05FFA777-D185-B5CA-5C41-7356F01E852F}"/>
              </a:ext>
            </a:extLst>
          </p:cNvPr>
          <p:cNvSpPr txBox="1"/>
          <p:nvPr/>
        </p:nvSpPr>
        <p:spPr>
          <a:xfrm rot="800754">
            <a:off x="10187045" y="3215835"/>
            <a:ext cx="168021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1200" cap="none" spc="0" baseline="0">
                <a:solidFill>
                  <a:srgbClr val="215F9A"/>
                </a:solidFill>
                <a:uFillTx/>
                <a:latin typeface="Aptos"/>
              </a:rPr>
              <a:t>Bounded</a:t>
            </a:r>
          </a:p>
        </p:txBody>
      </p:sp>
      <p:sp>
        <p:nvSpPr>
          <p:cNvPr id="14" name="Marcador de número de diapositiva 4">
            <a:extLst>
              <a:ext uri="{FF2B5EF4-FFF2-40B4-BE49-F238E27FC236}">
                <a16:creationId xmlns:a16="http://schemas.microsoft.com/office/drawing/2014/main" id="{A3D9EA51-BA63-6BCA-313D-46241EFBD80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0" cap="none" spc="0" baseline="0" dirty="0">
                <a:solidFill>
                  <a:srgbClr val="767676"/>
                </a:solidFill>
                <a:uFillTx/>
                <a:latin typeface="Aptos"/>
              </a:rPr>
              <a:t>7</a:t>
            </a:r>
            <a:endParaRPr lang="es-ES" sz="2200" b="0" i="0" u="none" strike="noStrike" kern="1200" cap="none" spc="0" baseline="0" dirty="0">
              <a:solidFill>
                <a:srgbClr val="767676"/>
              </a:solidFill>
              <a:uFillTx/>
              <a:latin typeface="Aptos"/>
            </a:endParaRP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D7C15CAC-B769-3D10-4191-19BB0294DD69}"/>
              </a:ext>
            </a:extLst>
          </p:cNvPr>
          <p:cNvSpPr txBox="1"/>
          <p:nvPr/>
        </p:nvSpPr>
        <p:spPr>
          <a:xfrm>
            <a:off x="2060143" y="763131"/>
            <a:ext cx="1027161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3. </a:t>
            </a:r>
            <a:r>
              <a:rPr lang="en-GB" sz="3000" b="1" dirty="0">
                <a:solidFill>
                  <a:srgbClr val="163E64"/>
                </a:solidFill>
                <a:latin typeface="Arial" pitchFamily="34"/>
                <a:cs typeface="Arial" pitchFamily="34"/>
              </a:rPr>
              <a:t>Higher Derivative Quantum Field Theory</a:t>
            </a:r>
            <a:endParaRPr lang="es-ES" sz="3000" b="1" dirty="0">
              <a:solidFill>
                <a:srgbClr val="163E64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4787EE1-A650-7EB5-482B-23192DCE6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7" y="227201"/>
            <a:ext cx="1323310" cy="1625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E58CFE34-5CBE-D015-5519-18E514968883}"/>
              </a:ext>
            </a:extLst>
          </p:cNvPr>
          <p:cNvSpPr txBox="1"/>
          <p:nvPr/>
        </p:nvSpPr>
        <p:spPr>
          <a:xfrm>
            <a:off x="946402" y="2423159"/>
            <a:ext cx="7294627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• </a:t>
            </a:r>
            <a:r>
              <a:rPr lang="es-ES" sz="2200" kern="0" dirty="0" err="1">
                <a:solidFill>
                  <a:srgbClr val="0D0D0D"/>
                </a:solidFill>
              </a:rPr>
              <a:t>Path</a:t>
            </a:r>
            <a:r>
              <a:rPr lang="es-ES" sz="2200" kern="0" dirty="0">
                <a:solidFill>
                  <a:srgbClr val="0D0D0D"/>
                </a:solidFill>
              </a:rPr>
              <a:t> integral </a:t>
            </a:r>
            <a:r>
              <a:rPr lang="es-ES" sz="2200" kern="0" dirty="0" err="1">
                <a:solidFill>
                  <a:srgbClr val="0D0D0D"/>
                </a:solidFill>
              </a:rPr>
              <a:t>analysis</a:t>
            </a:r>
            <a:r>
              <a:rPr lang="es-ES" sz="2200" kern="0" dirty="0">
                <a:solidFill>
                  <a:srgbClr val="0D0D0D"/>
                </a:solidFill>
              </a:rPr>
              <a:t>: Canonical </a:t>
            </a:r>
            <a:r>
              <a:rPr lang="es-ES" sz="2200" kern="0" dirty="0" err="1">
                <a:solidFill>
                  <a:srgbClr val="0D0D0D"/>
                </a:solidFill>
              </a:rPr>
              <a:t>Coordinate</a:t>
            </a:r>
            <a:r>
              <a:rPr lang="es-ES" sz="2200" kern="0" dirty="0">
                <a:solidFill>
                  <a:srgbClr val="0D0D0D"/>
                </a:solidFill>
              </a:rPr>
              <a:t> </a:t>
            </a:r>
            <a:r>
              <a:rPr lang="es-ES" sz="2200" kern="0" dirty="0" err="1">
                <a:solidFill>
                  <a:srgbClr val="0D0D0D"/>
                </a:solidFill>
              </a:rPr>
              <a:t>Insertion</a:t>
            </a:r>
            <a:endParaRPr lang="es-ES" sz="2200" b="0" i="0" u="none" strike="noStrike" kern="1200" cap="none" spc="0" baseline="0" dirty="0">
              <a:solidFill>
                <a:srgbClr val="0D0D0D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828352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22E81F2E22D04DB1CF72C3BD37B7B8" ma:contentTypeVersion="4" ma:contentTypeDescription="Crear nuevo documento." ma:contentTypeScope="" ma:versionID="1fa1fa3df39acdf6fb5d54b721a09cb5">
  <xsd:schema xmlns:xsd="http://www.w3.org/2001/XMLSchema" xmlns:xs="http://www.w3.org/2001/XMLSchema" xmlns:p="http://schemas.microsoft.com/office/2006/metadata/properties" xmlns:ns3="5ce31946-3b53-47b2-8d66-0b3a380a8fc8" targetNamespace="http://schemas.microsoft.com/office/2006/metadata/properties" ma:root="true" ma:fieldsID="a26b48447f0082e17b4cc2e298fe9925" ns3:_="">
    <xsd:import namespace="5ce31946-3b53-47b2-8d66-0b3a380a8fc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31946-3b53-47b2-8d66-0b3a380a8fc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9280B2-830D-4D95-B801-2A436ABFD1A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ce31946-3b53-47b2-8d66-0b3a380a8f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72E95D-65E0-49FE-AA2F-259C2B58C3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B06F0-1246-4BA1-9595-1DDCEF271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e31946-3b53-47b2-8d66-0b3a380a8f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741</Words>
  <Application>Microsoft Office PowerPoint</Application>
  <PresentationFormat>Panorámica</PresentationFormat>
  <Paragraphs>121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GARCIA HEMON</dc:creator>
  <cp:lastModifiedBy>ERIC GARCIA HEMON</cp:lastModifiedBy>
  <cp:revision>30</cp:revision>
  <dcterms:created xsi:type="dcterms:W3CDTF">2025-11-22T17:56:34Z</dcterms:created>
  <dcterms:modified xsi:type="dcterms:W3CDTF">2025-12-09T16:11:16Z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0x0101009022E81F2E22D04DB1CF72C3BD37B7B8</vt:lpwstr>
  </property>
</Properties>
</file>