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0" r:id="rId4"/>
    <p:sldId id="333" r:id="rId5"/>
    <p:sldId id="263" r:id="rId6"/>
    <p:sldId id="328" r:id="rId7"/>
    <p:sldId id="334" r:id="rId8"/>
    <p:sldId id="335" r:id="rId9"/>
    <p:sldId id="343" r:id="rId10"/>
    <p:sldId id="337" r:id="rId11"/>
    <p:sldId id="338" r:id="rId12"/>
    <p:sldId id="339" r:id="rId13"/>
    <p:sldId id="340" r:id="rId14"/>
    <p:sldId id="341" r:id="rId15"/>
    <p:sldId id="34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AE55B-4A67-4728-98F5-66B68B253684}" v="152" dt="2026-05-12T06:27:43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Castelli" userId="a5487860-c275-489b-aedf-76db1f9ee4c8" providerId="ADAL" clId="{202AA5A7-9DFE-435E-98D9-77504617A937}"/>
    <pc:docChg chg="undo custSel modSld">
      <pc:chgData name="Ignacio Castelli" userId="a5487860-c275-489b-aedf-76db1f9ee4c8" providerId="ADAL" clId="{202AA5A7-9DFE-435E-98D9-77504617A937}" dt="2026-05-12T06:27:43.244" v="525"/>
      <pc:docMkLst>
        <pc:docMk/>
      </pc:docMkLst>
      <pc:sldChg chg="modSp mod">
        <pc:chgData name="Ignacio Castelli" userId="a5487860-c275-489b-aedf-76db1f9ee4c8" providerId="ADAL" clId="{202AA5A7-9DFE-435E-98D9-77504617A937}" dt="2026-05-12T06:09:36.617" v="518" actId="20577"/>
        <pc:sldMkLst>
          <pc:docMk/>
          <pc:sldMk cId="879556623" sldId="257"/>
        </pc:sldMkLst>
        <pc:spChg chg="mod">
          <ac:chgData name="Ignacio Castelli" userId="a5487860-c275-489b-aedf-76db1f9ee4c8" providerId="ADAL" clId="{202AA5A7-9DFE-435E-98D9-77504617A937}" dt="2026-05-12T06:09:36.617" v="518" actId="20577"/>
          <ac:spMkLst>
            <pc:docMk/>
            <pc:sldMk cId="879556623" sldId="257"/>
            <ac:spMk id="7" creationId="{9D92EB27-365A-432F-1DCD-A8CE5D0F9058}"/>
          </ac:spMkLst>
        </pc:spChg>
      </pc:sldChg>
      <pc:sldChg chg="modSp mod">
        <pc:chgData name="Ignacio Castelli" userId="a5487860-c275-489b-aedf-76db1f9ee4c8" providerId="ADAL" clId="{202AA5A7-9DFE-435E-98D9-77504617A937}" dt="2026-05-12T06:13:46.871" v="519" actId="732"/>
        <pc:sldMkLst>
          <pc:docMk/>
          <pc:sldMk cId="259771408" sldId="260"/>
        </pc:sldMkLst>
        <pc:spChg chg="mod">
          <ac:chgData name="Ignacio Castelli" userId="a5487860-c275-489b-aedf-76db1f9ee4c8" providerId="ADAL" clId="{202AA5A7-9DFE-435E-98D9-77504617A937}" dt="2026-05-06T15:25:08.924" v="0" actId="20577"/>
          <ac:spMkLst>
            <pc:docMk/>
            <pc:sldMk cId="259771408" sldId="260"/>
            <ac:spMk id="10" creationId="{053F2A7B-B2B6-C28E-F745-CC7663A04F36}"/>
          </ac:spMkLst>
        </pc:spChg>
        <pc:picChg chg="mod modCrop">
          <ac:chgData name="Ignacio Castelli" userId="a5487860-c275-489b-aedf-76db1f9ee4c8" providerId="ADAL" clId="{202AA5A7-9DFE-435E-98D9-77504617A937}" dt="2026-05-12T06:13:46.871" v="519" actId="732"/>
          <ac:picMkLst>
            <pc:docMk/>
            <pc:sldMk cId="259771408" sldId="260"/>
            <ac:picMk id="12" creationId="{BAD88DA9-9C30-5C89-EC17-E88495F5AFC9}"/>
          </ac:picMkLst>
        </pc:picChg>
      </pc:sldChg>
      <pc:sldChg chg="modSp mod">
        <pc:chgData name="Ignacio Castelli" userId="a5487860-c275-489b-aedf-76db1f9ee4c8" providerId="ADAL" clId="{202AA5A7-9DFE-435E-98D9-77504617A937}" dt="2026-05-10T11:12:46.546" v="102" actId="20577"/>
        <pc:sldMkLst>
          <pc:docMk/>
          <pc:sldMk cId="2572255244" sldId="262"/>
        </pc:sldMkLst>
        <pc:spChg chg="mod">
          <ac:chgData name="Ignacio Castelli" userId="a5487860-c275-489b-aedf-76db1f9ee4c8" providerId="ADAL" clId="{202AA5A7-9DFE-435E-98D9-77504617A937}" dt="2026-05-10T11:12:46.546" v="102" actId="20577"/>
          <ac:spMkLst>
            <pc:docMk/>
            <pc:sldMk cId="2572255244" sldId="262"/>
            <ac:spMk id="5" creationId="{7A65EA19-5ADE-4F30-C120-6A3C1F934553}"/>
          </ac:spMkLst>
        </pc:spChg>
      </pc:sldChg>
      <pc:sldChg chg="modSp mod">
        <pc:chgData name="Ignacio Castelli" userId="a5487860-c275-489b-aedf-76db1f9ee4c8" providerId="ADAL" clId="{202AA5A7-9DFE-435E-98D9-77504617A937}" dt="2026-05-06T15:28:38.338" v="65" actId="1076"/>
        <pc:sldMkLst>
          <pc:docMk/>
          <pc:sldMk cId="2938454142" sldId="328"/>
        </pc:sldMkLst>
        <pc:spChg chg="mod">
          <ac:chgData name="Ignacio Castelli" userId="a5487860-c275-489b-aedf-76db1f9ee4c8" providerId="ADAL" clId="{202AA5A7-9DFE-435E-98D9-77504617A937}" dt="2026-05-06T15:25:43.942" v="9" actId="20577"/>
          <ac:spMkLst>
            <pc:docMk/>
            <pc:sldMk cId="2938454142" sldId="328"/>
            <ac:spMk id="4" creationId="{4F7DE324-455B-A11E-1D19-EB52422EBF54}"/>
          </ac:spMkLst>
        </pc:spChg>
        <pc:spChg chg="mod">
          <ac:chgData name="Ignacio Castelli" userId="a5487860-c275-489b-aedf-76db1f9ee4c8" providerId="ADAL" clId="{202AA5A7-9DFE-435E-98D9-77504617A937}" dt="2026-05-06T15:28:38.338" v="65" actId="1076"/>
          <ac:spMkLst>
            <pc:docMk/>
            <pc:sldMk cId="2938454142" sldId="328"/>
            <ac:spMk id="13" creationId="{A60D0D2C-4687-3295-58D3-EC269FF30827}"/>
          </ac:spMkLst>
        </pc:spChg>
        <pc:spChg chg="mod">
          <ac:chgData name="Ignacio Castelli" userId="a5487860-c275-489b-aedf-76db1f9ee4c8" providerId="ADAL" clId="{202AA5A7-9DFE-435E-98D9-77504617A937}" dt="2026-05-06T15:27:41.150" v="48" actId="20577"/>
          <ac:spMkLst>
            <pc:docMk/>
            <pc:sldMk cId="2938454142" sldId="328"/>
            <ac:spMk id="15" creationId="{E2920228-5AD8-74B8-59EC-660ED677933C}"/>
          </ac:spMkLst>
        </pc:spChg>
      </pc:sldChg>
      <pc:sldChg chg="modSp">
        <pc:chgData name="Ignacio Castelli" userId="a5487860-c275-489b-aedf-76db1f9ee4c8" providerId="ADAL" clId="{202AA5A7-9DFE-435E-98D9-77504617A937}" dt="2026-05-10T11:13:47.056" v="120" actId="20577"/>
        <pc:sldMkLst>
          <pc:docMk/>
          <pc:sldMk cId="830300062" sldId="333"/>
        </pc:sldMkLst>
        <pc:spChg chg="mod">
          <ac:chgData name="Ignacio Castelli" userId="a5487860-c275-489b-aedf-76db1f9ee4c8" providerId="ADAL" clId="{202AA5A7-9DFE-435E-98D9-77504617A937}" dt="2026-05-10T11:13:47.056" v="120" actId="20577"/>
          <ac:spMkLst>
            <pc:docMk/>
            <pc:sldMk cId="830300062" sldId="333"/>
            <ac:spMk id="7" creationId="{7E7E938F-47AE-6B68-478B-6990D239D4E1}"/>
          </ac:spMkLst>
        </pc:spChg>
      </pc:sldChg>
      <pc:sldChg chg="modSp mod modAnim">
        <pc:chgData name="Ignacio Castelli" userId="a5487860-c275-489b-aedf-76db1f9ee4c8" providerId="ADAL" clId="{202AA5A7-9DFE-435E-98D9-77504617A937}" dt="2026-05-10T12:01:43.591" v="344"/>
        <pc:sldMkLst>
          <pc:docMk/>
          <pc:sldMk cId="3635594048" sldId="334"/>
        </pc:sldMkLst>
        <pc:spChg chg="mod">
          <ac:chgData name="Ignacio Castelli" userId="a5487860-c275-489b-aedf-76db1f9ee4c8" providerId="ADAL" clId="{202AA5A7-9DFE-435E-98D9-77504617A937}" dt="2026-05-10T11:14:47.592" v="125" actId="20577"/>
          <ac:spMkLst>
            <pc:docMk/>
            <pc:sldMk cId="3635594048" sldId="334"/>
            <ac:spMk id="13" creationId="{990F08AE-72AD-C20C-5657-9ED2570329EA}"/>
          </ac:spMkLst>
        </pc:spChg>
        <pc:spChg chg="mod">
          <ac:chgData name="Ignacio Castelli" userId="a5487860-c275-489b-aedf-76db1f9ee4c8" providerId="ADAL" clId="{202AA5A7-9DFE-435E-98D9-77504617A937}" dt="2026-05-10T11:14:39.879" v="123" actId="20577"/>
          <ac:spMkLst>
            <pc:docMk/>
            <pc:sldMk cId="3635594048" sldId="334"/>
            <ac:spMk id="21" creationId="{749E8EBF-390A-44F3-EDB0-C42BA99C8EF9}"/>
          </ac:spMkLst>
        </pc:spChg>
        <pc:picChg chg="mod">
          <ac:chgData name="Ignacio Castelli" userId="a5487860-c275-489b-aedf-76db1f9ee4c8" providerId="ADAL" clId="{202AA5A7-9DFE-435E-98D9-77504617A937}" dt="2026-05-10T11:24:19.515" v="334" actId="34807"/>
          <ac:picMkLst>
            <pc:docMk/>
            <pc:sldMk cId="3635594048" sldId="334"/>
            <ac:picMk id="5" creationId="{001857C8-3E3E-BEA3-965E-FF2B927ABD24}"/>
          </ac:picMkLst>
        </pc:picChg>
        <pc:picChg chg="mod modCrop">
          <ac:chgData name="Ignacio Castelli" userId="a5487860-c275-489b-aedf-76db1f9ee4c8" providerId="ADAL" clId="{202AA5A7-9DFE-435E-98D9-77504617A937}" dt="2026-05-10T11:21:27.786" v="333" actId="732"/>
          <ac:picMkLst>
            <pc:docMk/>
            <pc:sldMk cId="3635594048" sldId="334"/>
            <ac:picMk id="6" creationId="{B5ED5211-0B1B-38C0-A106-6E8FC964DE50}"/>
          </ac:picMkLst>
        </pc:picChg>
      </pc:sldChg>
      <pc:sldChg chg="modAnim">
        <pc:chgData name="Ignacio Castelli" userId="a5487860-c275-489b-aedf-76db1f9ee4c8" providerId="ADAL" clId="{202AA5A7-9DFE-435E-98D9-77504617A937}" dt="2026-05-12T06:27:43.244" v="525"/>
        <pc:sldMkLst>
          <pc:docMk/>
          <pc:sldMk cId="37129473" sldId="335"/>
        </pc:sldMkLst>
      </pc:sldChg>
      <pc:sldChg chg="modAnim">
        <pc:chgData name="Ignacio Castelli" userId="a5487860-c275-489b-aedf-76db1f9ee4c8" providerId="ADAL" clId="{202AA5A7-9DFE-435E-98D9-77504617A937}" dt="2026-05-10T12:12:27.039" v="371"/>
        <pc:sldMkLst>
          <pc:docMk/>
          <pc:sldMk cId="611285012" sldId="338"/>
        </pc:sldMkLst>
      </pc:sldChg>
      <pc:sldChg chg="addAnim delAnim modAnim">
        <pc:chgData name="Ignacio Castelli" userId="a5487860-c275-489b-aedf-76db1f9ee4c8" providerId="ADAL" clId="{202AA5A7-9DFE-435E-98D9-77504617A937}" dt="2026-05-10T12:13:18.584" v="375"/>
        <pc:sldMkLst>
          <pc:docMk/>
          <pc:sldMk cId="1466331073" sldId="339"/>
        </pc:sldMkLst>
      </pc:sldChg>
      <pc:sldChg chg="addSp modSp mod">
        <pc:chgData name="Ignacio Castelli" userId="a5487860-c275-489b-aedf-76db1f9ee4c8" providerId="ADAL" clId="{202AA5A7-9DFE-435E-98D9-77504617A937}" dt="2026-05-12T06:26:22.786" v="522" actId="1076"/>
        <pc:sldMkLst>
          <pc:docMk/>
          <pc:sldMk cId="1640966716" sldId="340"/>
        </pc:sldMkLst>
        <pc:picChg chg="add mod">
          <ac:chgData name="Ignacio Castelli" userId="a5487860-c275-489b-aedf-76db1f9ee4c8" providerId="ADAL" clId="{202AA5A7-9DFE-435E-98D9-77504617A937}" dt="2026-05-12T06:26:22.786" v="522" actId="1076"/>
          <ac:picMkLst>
            <pc:docMk/>
            <pc:sldMk cId="1640966716" sldId="340"/>
            <ac:picMk id="3" creationId="{33E92FB4-C671-A4B9-9A41-C50AE718621A}"/>
          </ac:picMkLst>
        </pc:picChg>
        <pc:picChg chg="add mod">
          <ac:chgData name="Ignacio Castelli" userId="a5487860-c275-489b-aedf-76db1f9ee4c8" providerId="ADAL" clId="{202AA5A7-9DFE-435E-98D9-77504617A937}" dt="2026-05-12T06:26:22.786" v="522" actId="1076"/>
          <ac:picMkLst>
            <pc:docMk/>
            <pc:sldMk cId="1640966716" sldId="340"/>
            <ac:picMk id="4" creationId="{2CC400AC-DC8D-867E-8EC9-57E83E32F1F1}"/>
          </ac:picMkLst>
        </pc:picChg>
        <pc:picChg chg="mod">
          <ac:chgData name="Ignacio Castelli" userId="a5487860-c275-489b-aedf-76db1f9ee4c8" providerId="ADAL" clId="{202AA5A7-9DFE-435E-98D9-77504617A937}" dt="2026-05-12T06:26:18.697" v="520" actId="1076"/>
          <ac:picMkLst>
            <pc:docMk/>
            <pc:sldMk cId="1640966716" sldId="340"/>
            <ac:picMk id="8" creationId="{304A2453-649F-1B46-6EDB-70B636464BBE}"/>
          </ac:picMkLst>
        </pc:picChg>
      </pc:sldChg>
      <pc:sldChg chg="modAnim">
        <pc:chgData name="Ignacio Castelli" userId="a5487860-c275-489b-aedf-76db1f9ee4c8" providerId="ADAL" clId="{202AA5A7-9DFE-435E-98D9-77504617A937}" dt="2026-05-10T12:17:19.164" v="502"/>
        <pc:sldMkLst>
          <pc:docMk/>
          <pc:sldMk cId="2253088659" sldId="341"/>
        </pc:sldMkLst>
      </pc:sldChg>
      <pc:sldChg chg="addSp delSp modSp mod modAnim">
        <pc:chgData name="Ignacio Castelli" userId="a5487860-c275-489b-aedf-76db1f9ee4c8" providerId="ADAL" clId="{202AA5A7-9DFE-435E-98D9-77504617A937}" dt="2026-05-10T12:15:57.812" v="499"/>
        <pc:sldMkLst>
          <pc:docMk/>
          <pc:sldMk cId="1453454547" sldId="342"/>
        </pc:sldMkLst>
        <pc:spChg chg="add mod">
          <ac:chgData name="Ignacio Castelli" userId="a5487860-c275-489b-aedf-76db1f9ee4c8" providerId="ADAL" clId="{202AA5A7-9DFE-435E-98D9-77504617A937}" dt="2026-05-10T12:15:02.367" v="389" actId="255"/>
          <ac:spMkLst>
            <pc:docMk/>
            <pc:sldMk cId="1453454547" sldId="342"/>
            <ac:spMk id="3" creationId="{1F56463A-6E29-166A-E99B-62DA762CB8AB}"/>
          </ac:spMkLst>
        </pc:spChg>
        <pc:spChg chg="add mod">
          <ac:chgData name="Ignacio Castelli" userId="a5487860-c275-489b-aedf-76db1f9ee4c8" providerId="ADAL" clId="{202AA5A7-9DFE-435E-98D9-77504617A937}" dt="2026-05-10T12:15:49.524" v="498" actId="1076"/>
          <ac:spMkLst>
            <pc:docMk/>
            <pc:sldMk cId="1453454547" sldId="342"/>
            <ac:spMk id="6" creationId="{BDD9BC90-884F-F73E-9956-3139BCED613C}"/>
          </ac:spMkLst>
        </pc:spChg>
        <pc:picChg chg="add del">
          <ac:chgData name="Ignacio Castelli" userId="a5487860-c275-489b-aedf-76db1f9ee4c8" providerId="ADAL" clId="{202AA5A7-9DFE-435E-98D9-77504617A937}" dt="2026-05-10T11:20:40.283" v="331" actId="478"/>
          <ac:picMkLst>
            <pc:docMk/>
            <pc:sldMk cId="1453454547" sldId="342"/>
            <ac:picMk id="12" creationId="{2A72CE7B-34BB-3D3D-F9B1-630A6A85B0B6}"/>
          </ac:picMkLst>
        </pc:picChg>
      </pc:sldChg>
      <pc:sldChg chg="addSp modSp mod addAnim delAnim modAnim">
        <pc:chgData name="Ignacio Castelli" userId="a5487860-c275-489b-aedf-76db1f9ee4c8" providerId="ADAL" clId="{202AA5A7-9DFE-435E-98D9-77504617A937}" dt="2026-05-10T12:16:50.172" v="500"/>
        <pc:sldMkLst>
          <pc:docMk/>
          <pc:sldMk cId="1558187552" sldId="343"/>
        </pc:sldMkLst>
        <pc:spChg chg="add mod">
          <ac:chgData name="Ignacio Castelli" userId="a5487860-c275-489b-aedf-76db1f9ee4c8" providerId="ADAL" clId="{202AA5A7-9DFE-435E-98D9-77504617A937}" dt="2026-05-10T12:08:35.002" v="367" actId="113"/>
          <ac:spMkLst>
            <pc:docMk/>
            <pc:sldMk cId="1558187552" sldId="343"/>
            <ac:spMk id="2" creationId="{C9F76581-626D-265A-6D73-BA379DB197F5}"/>
          </ac:spMkLst>
        </pc:spChg>
        <pc:spChg chg="add mod">
          <ac:chgData name="Ignacio Castelli" userId="a5487860-c275-489b-aedf-76db1f9ee4c8" providerId="ADAL" clId="{202AA5A7-9DFE-435E-98D9-77504617A937}" dt="2026-05-10T12:08:39.071" v="368" actId="113"/>
          <ac:spMkLst>
            <pc:docMk/>
            <pc:sldMk cId="1558187552" sldId="343"/>
            <ac:spMk id="3" creationId="{E1760CA8-DB69-6D09-35F5-C62A02F7B0A7}"/>
          </ac:spMkLst>
        </pc:spChg>
        <pc:picChg chg="mod">
          <ac:chgData name="Ignacio Castelli" userId="a5487860-c275-489b-aedf-76db1f9ee4c8" providerId="ADAL" clId="{202AA5A7-9DFE-435E-98D9-77504617A937}" dt="2026-05-10T11:16:38.101" v="185" actId="1076"/>
          <ac:picMkLst>
            <pc:docMk/>
            <pc:sldMk cId="1558187552" sldId="343"/>
            <ac:picMk id="12" creationId="{894BCEDE-D9A4-C92B-E946-B5DE9893B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7883-788C-48A5-92CE-A1A311CED51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D431-08FC-4ECF-8B32-00F1B8B1A6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C3987-6467-1F4F-C643-D07C8A86B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E67BED-DC04-AED8-DC75-35FCBC733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B5555E-5F4A-BDC8-1099-3EE78BE5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959D-A82E-459A-8317-2B3C9A027D5E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CEABA-B53E-EDFA-1419-4545FCF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B8F55-E055-7FCA-6F6E-3A34EA9D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39D2E-FE21-129C-9150-E79E0003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33DC26-15E2-3B11-B384-1022CF35E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A5B2B-5897-F9D5-2CB9-193B7B28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8C79-1D29-42FE-AADD-1652BC4AF2C7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961F58-C038-7AA4-3CC3-438C14A2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23C58-9B8D-65C8-536C-EB1D305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F00DDF-AA09-8848-2351-A3F01F68B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5CA85F-F6EA-F631-6E2B-F4EACDD36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69D51-5BDD-6303-3256-ACCCBE7A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0D3-65BC-45A7-A7B0-F244780FDE94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EC5BD-607E-5D67-A9A1-EDB494EB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26DE5-1E51-1CEC-07A8-7A2B8E04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3232D-9DCD-3BBB-5952-98D82C99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458AD-817A-2BC5-C448-B0F71222E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9C9DF-6053-6022-2B76-F0A5C942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B7A4-D67B-4905-B077-2E64C3B4B173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7FB00-C0BF-61E2-76BA-55C0F43B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EEA9BA-B0C2-01FA-DDAA-12E91B51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7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2F66C-8BCF-AF8A-95CE-EF9E6917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5B53A-D9AA-7F59-6379-4CC4F74FB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08EF0-8F3D-5938-A390-019BE23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AB77-2554-4E1B-87D5-2DE5BEDCCEB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BBC05-BC76-26AF-3321-FD582986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131E0-13D4-8EF8-EB80-C1AD83A3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61273-4102-C5EC-FCFE-C30EC77C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3A33E-9550-EAD0-CC08-BC50C5D72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79F0F8-668E-8FAC-2328-78485FF7C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1E7CA1-0BA5-AFB1-3308-BB6B2E82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A85-281D-4521-8390-EFBE1DE45E1C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E68A4-5940-45AC-4FD2-D92E6714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BE3BC-84F2-AE86-2B5C-533124A2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0B735-781B-B115-160C-A70C1FEC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E57838-E92D-4DE3-2FA2-F59549918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5553D8-1CBD-E6A5-5B3B-A5C6ECBB8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3930-0B1B-0926-600E-FDD5B8CF3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D6438-A56A-1B9D-F414-1972FE371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65121-222A-3137-6189-E5E343D0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445E-5A1B-4362-AC95-28BAC41BC63D}" type="datetime1">
              <a:rPr lang="en-US" smtClean="0"/>
              <a:t>5/12/2026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281203-86EB-6861-E271-7028D4AE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B274D8-1B73-EA0B-2B84-5BFF52D4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84BD0-8E43-CB2B-320B-CB5A5FD9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D63CE6-1798-F1C4-F333-183F933F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68D0-9E86-4A9E-986F-6D01B62D1A08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A53289-455A-672D-9A09-67E9A4B8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16C553-9BBC-758E-6F57-DAADC8BD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71A28C-FF13-B652-F512-8DC023E3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126D-FC04-4CCD-A19B-00D49735BC5D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CE6D1A-ED22-F5FB-8596-871DD6A3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65D1B4-394C-3BB4-ECC9-09E545F5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32839-1D6E-763D-0860-BED8739F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33F704-D16F-4857-6497-A460AB240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21B31A-1423-075E-7EAB-C0EF768E9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C2C9D0-7E59-79FF-7C49-6D98FBB7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C74-D28F-4BE8-B7E6-AA8969135E27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97AA3F-62D0-694B-0E31-2EB50E70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12EA1-6BAF-8F06-D779-92FA2347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B7B54-CD39-93DD-CD5D-C5C6A98B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9F8E60-5C63-0F26-D6ED-9180BA0B6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5388DC-452E-AD9C-3E9D-900629FE3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60D781-E9BF-8F5D-EE19-AE2895A5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D968-71B9-4FFD-8C2F-754409A2B014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970D1B-218B-C7E3-F0A4-77AE98DC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5AF6CE-04FF-804C-AA6C-85BEF4B7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C5BB0D-62B1-7E1A-5503-6FACE472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12623-4F98-205F-C630-92EFF7AAE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58DA2-6B98-EF0A-852A-966A76277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5D365-D3F7-40D9-952E-E0E2F4B1E593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40DD88-0199-3771-AA16-14691EEA4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42D82-13CA-EF49-38CC-A60FE18AF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A3370-1C85-42C8-8ABB-3B75DDC6E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arxiv.org/abs/2408.00554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CD Evolution 2025">
            <a:extLst>
              <a:ext uri="{FF2B5EF4-FFF2-40B4-BE49-F238E27FC236}">
                <a16:creationId xmlns:a16="http://schemas.microsoft.com/office/drawing/2014/main" id="{A65F58A5-46C6-5E69-C2AF-15E1711C6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9" t="11619"/>
          <a:stretch>
            <a:fillRect/>
          </a:stretch>
        </p:blipFill>
        <p:spPr bwMode="auto">
          <a:xfrm>
            <a:off x="240256" y="581201"/>
            <a:ext cx="11711488" cy="42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93F2168-1040-B2A6-E7FE-964B12BCFB45}"/>
              </a:ext>
            </a:extLst>
          </p:cNvPr>
          <p:cNvSpPr txBox="1">
            <a:spLocks/>
          </p:cNvSpPr>
          <p:nvPr/>
        </p:nvSpPr>
        <p:spPr>
          <a:xfrm>
            <a:off x="1496715" y="83208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>
                <a:solidFill>
                  <a:schemeClr val="bg1"/>
                </a:solidFill>
              </a:rPr>
              <a:t>Unpolarized Twist-Two GPDs </a:t>
            </a:r>
          </a:p>
          <a:p>
            <a:pPr algn="ctr"/>
            <a:r>
              <a:rPr lang="en-US" sz="4900" b="1" dirty="0">
                <a:solidFill>
                  <a:schemeClr val="bg1"/>
                </a:solidFill>
              </a:rPr>
              <a:t>and the </a:t>
            </a:r>
          </a:p>
          <a:p>
            <a:pPr algn="ctr"/>
            <a:r>
              <a:rPr lang="en-US" sz="4900" b="1" dirty="0">
                <a:solidFill>
                  <a:schemeClr val="bg1"/>
                </a:solidFill>
              </a:rPr>
              <a:t>Role of Different IR Regulators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B7476C7-F9A1-4EA3-110B-A6D828364AF1}"/>
              </a:ext>
            </a:extLst>
          </p:cNvPr>
          <p:cNvSpPr txBox="1">
            <a:spLocks/>
          </p:cNvSpPr>
          <p:nvPr/>
        </p:nvSpPr>
        <p:spPr>
          <a:xfrm>
            <a:off x="1524000" y="32650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Ignacio Castelli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QCD Evolution 2026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92EB27-365A-432F-1DCD-A8CE5D0F9058}"/>
              </a:ext>
            </a:extLst>
          </p:cNvPr>
          <p:cNvSpPr txBox="1"/>
          <p:nvPr/>
        </p:nvSpPr>
        <p:spPr>
          <a:xfrm>
            <a:off x="762770" y="6135714"/>
            <a:ext cx="1059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collaboration with: A. C. Alvaro, C. Lorcé, A. Metz, B. Pasquini and S. Rodini, in press, DOI: 10.1016/j.physletb.2026.140501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0A893A-EEFB-B9F8-70F2-CBB36D4D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29" y="4987762"/>
            <a:ext cx="2333302" cy="971158"/>
          </a:xfrm>
          <a:prstGeom prst="rect">
            <a:avLst/>
          </a:prstGeom>
        </p:spPr>
      </p:pic>
      <p:pic>
        <p:nvPicPr>
          <p:cNvPr id="9" name="Picture 8" descr="NSF Logo, symbol, meaning, history, PNG, brand">
            <a:extLst>
              <a:ext uri="{FF2B5EF4-FFF2-40B4-BE49-F238E27FC236}">
                <a16:creationId xmlns:a16="http://schemas.microsoft.com/office/drawing/2014/main" id="{81E03930-26BB-8D3C-72B8-76A11F2E7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11" y="4919112"/>
            <a:ext cx="1848546" cy="10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About us - QGT Collaboration">
            <a:extLst>
              <a:ext uri="{FF2B5EF4-FFF2-40B4-BE49-F238E27FC236}">
                <a16:creationId xmlns:a16="http://schemas.microsoft.com/office/drawing/2014/main" id="{94B70637-154E-4F25-F7C2-B144C6A1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56" y="4950575"/>
            <a:ext cx="1121088" cy="10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arcador de número de diapositiva 38">
            <a:extLst>
              <a:ext uri="{FF2B5EF4-FFF2-40B4-BE49-F238E27FC236}">
                <a16:creationId xmlns:a16="http://schemas.microsoft.com/office/drawing/2014/main" id="{CF58AF97-18FC-966D-C8B2-D22DBBA7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0BD5F-B983-A806-0912-6BE4AA92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Results at One-Loop Massive Quarks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E7C8C6-06F8-88B8-D986-F479F8C0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42" y="1514859"/>
            <a:ext cx="7316104" cy="4350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B50BDD-387E-4207-9B39-B6117858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914" y="6141503"/>
            <a:ext cx="4951186" cy="4669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8E2954-C2CA-6BBC-CE32-254B1149F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745119"/>
            <a:ext cx="2065927" cy="3641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382E41B-462F-5F6C-82AD-CD74FF70B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19" y="5202882"/>
            <a:ext cx="1273723" cy="424575"/>
          </a:xfrm>
          <a:prstGeom prst="rect">
            <a:avLst/>
          </a:prstGeo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E01B8288-5699-8975-525F-7BD56D7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9C99ABA-B3FC-075E-340C-EBBFD5F6841F}"/>
                  </a:ext>
                </a:extLst>
              </p:cNvPr>
              <p:cNvSpPr txBox="1"/>
              <p:nvPr/>
            </p:nvSpPr>
            <p:spPr>
              <a:xfrm>
                <a:off x="8293100" y="2348994"/>
                <a:ext cx="3619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Full results for </a:t>
                </a:r>
                <a:r>
                  <a:rPr lang="en-US" sz="2000" b="1" i="1" dirty="0"/>
                  <a:t>massive quark and off-forward kinematics </a:t>
                </a:r>
                <a:r>
                  <a:rPr lang="en-US" sz="2000" dirty="0"/>
                  <a:t>(nonzero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9C99ABA-B3FC-075E-340C-EBBFD5F6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0" y="2348994"/>
                <a:ext cx="3619500" cy="1015663"/>
              </a:xfrm>
              <a:prstGeom prst="rect">
                <a:avLst/>
              </a:prstGeom>
              <a:blipFill>
                <a:blip r:embed="rId6"/>
                <a:stretch>
                  <a:fillRect l="-1684" t="-2994" r="-1852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45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C10F0-4C24-C385-E1E0-85F16AA9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Collinear Limit Results at One-Loop Massive Quarks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ADEBEE-6B18-C28D-BAA3-C85D3B9E1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9732"/>
            <a:ext cx="5874736" cy="8793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F1F358-F6AD-F175-7A8A-FB543B32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0212"/>
            <a:ext cx="7382905" cy="2984420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DFCC097-5526-3C0A-2D99-CB5BD824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44349FC-9C02-1265-99B9-D8F007577085}"/>
                  </a:ext>
                </a:extLst>
              </p:cNvPr>
              <p:cNvSpPr txBox="1"/>
              <p:nvPr/>
            </p:nvSpPr>
            <p:spPr>
              <a:xfrm>
                <a:off x="8242300" y="3958556"/>
                <a:ext cx="3111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PDF result, GPD </a:t>
                </a:r>
                <a:r>
                  <a:rPr lang="en-US" sz="2000" b="1" i="1" dirty="0"/>
                  <a:t>collinear limit </a:t>
                </a:r>
                <a:r>
                  <a:rPr lang="en-US" sz="2000" dirty="0"/>
                  <a:t>calculation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44349FC-9C02-1265-99B9-D8F007577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00" y="3958556"/>
                <a:ext cx="3111500" cy="707886"/>
              </a:xfrm>
              <a:prstGeom prst="rect">
                <a:avLst/>
              </a:prstGeom>
              <a:blipFill>
                <a:blip r:embed="rId4"/>
                <a:stretch>
                  <a:fillRect l="-1957" t="-4310" r="-1957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86B41172-8CA3-0E96-8BA8-35A9500E9B70}"/>
              </a:ext>
            </a:extLst>
          </p:cNvPr>
          <p:cNvSpPr txBox="1"/>
          <p:nvPr/>
        </p:nvSpPr>
        <p:spPr>
          <a:xfrm>
            <a:off x="6946900" y="1837616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PDF result, direct calculation.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56B8DDC-427D-FC0A-D655-A11539E4686E}"/>
                  </a:ext>
                </a:extLst>
              </p:cNvPr>
              <p:cNvSpPr txBox="1"/>
              <p:nvPr/>
            </p:nvSpPr>
            <p:spPr>
              <a:xfrm>
                <a:off x="838200" y="6119232"/>
                <a:ext cx="9982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We argue that to take the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another mass scale (IR regulator) should be kept.</a:t>
                </a:r>
              </a:p>
              <a:p>
                <a:pPr algn="just"/>
                <a:r>
                  <a:rPr lang="en-US" sz="2000" dirty="0"/>
                  <a:t>Here we use </a:t>
                </a:r>
                <a:r>
                  <a:rPr lang="en-US" sz="2000" b="1" i="1" dirty="0"/>
                  <a:t>a nonzero mass of the quark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56B8DDC-427D-FC0A-D655-A11539E46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19232"/>
                <a:ext cx="9982200" cy="707886"/>
              </a:xfrm>
              <a:prstGeom prst="rect">
                <a:avLst/>
              </a:prstGeom>
              <a:blipFill>
                <a:blip r:embed="rId5"/>
                <a:stretch>
                  <a:fillRect l="-672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E807F51-BD6A-1850-DFA6-9AE61EB4D765}"/>
              </a:ext>
            </a:extLst>
          </p:cNvPr>
          <p:cNvCxnSpPr>
            <a:cxnSpLocks/>
          </p:cNvCxnSpPr>
          <p:nvPr/>
        </p:nvCxnSpPr>
        <p:spPr>
          <a:xfrm>
            <a:off x="7162800" y="5264862"/>
            <a:ext cx="368300" cy="23393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CA9A9B2-A5FD-69F3-B646-AE7760CCA5A7}"/>
              </a:ext>
            </a:extLst>
          </p:cNvPr>
          <p:cNvSpPr txBox="1"/>
          <p:nvPr/>
        </p:nvSpPr>
        <p:spPr>
          <a:xfrm>
            <a:off x="7874000" y="5175962"/>
            <a:ext cx="347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helicity-flip GPD vanishes in the collinear limit.</a:t>
            </a:r>
          </a:p>
        </p:txBody>
      </p:sp>
    </p:spTree>
    <p:extLst>
      <p:ext uri="{BB962C8B-B14F-4D97-AF65-F5344CB8AC3E}">
        <p14:creationId xmlns:p14="http://schemas.microsoft.com/office/powerpoint/2010/main" val="6112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5F8EA-FC9A-21A7-3635-480C46B0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Results at One-Loop Dimensional Regularization for IR Divergences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3C93EA-F5CE-75E6-35FA-83EF81F5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14" y="1942188"/>
            <a:ext cx="3597019" cy="8560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96FC87-3672-4DAE-8AB6-20734EAF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7" y="3477721"/>
            <a:ext cx="6544680" cy="1325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DEB09F4-6768-935E-970A-C76EB2BF1783}"/>
                  </a:ext>
                </a:extLst>
              </p:cNvPr>
              <p:cNvSpPr txBox="1"/>
              <p:nvPr/>
            </p:nvSpPr>
            <p:spPr>
              <a:xfrm>
                <a:off x="838200" y="5082934"/>
                <a:ext cx="1051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is a physical mass scale (in this case,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that </a:t>
                </a:r>
                <a:r>
                  <a:rPr lang="en-US" sz="2000" b="1" i="1" dirty="0"/>
                  <a:t>can be taken to zero safely </a:t>
                </a:r>
                <a:r>
                  <a:rPr lang="en-US" sz="2000" dirty="0"/>
                  <a:t>in the first term of the second line (heuristically, 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𝐼𝑅</m:t>
                        </m:r>
                      </m:sub>
                    </m:sSub>
                  </m:oMath>
                </a14:m>
                <a:r>
                  <a:rPr lang="en-US" sz="2000" dirty="0"/>
                  <a:t> is negative).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In this way, we recover the PDF results from the GPD results in dimensional regularization.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DEB09F4-6768-935E-970A-C76EB2BF1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82934"/>
                <a:ext cx="10515600" cy="1323439"/>
              </a:xfrm>
              <a:prstGeom prst="rect">
                <a:avLst/>
              </a:prstGeom>
              <a:blipFill>
                <a:blip r:embed="rId4"/>
                <a:stretch>
                  <a:fillRect l="-638" t="-2304" r="-58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8AF6EF5C-8094-8C2A-D94A-DD3FEC6C9BB3}"/>
              </a:ext>
            </a:extLst>
          </p:cNvPr>
          <p:cNvSpPr txBox="1"/>
          <p:nvPr/>
        </p:nvSpPr>
        <p:spPr>
          <a:xfrm>
            <a:off x="435429" y="3575705"/>
            <a:ext cx="378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Integral of the following kind appear in the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GPD calculations</a:t>
            </a:r>
            <a:r>
              <a:rPr lang="en-US" sz="2000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4CEA1C-0D5D-6417-4E79-34064486ED98}"/>
              </a:ext>
            </a:extLst>
          </p:cNvPr>
          <p:cNvSpPr txBox="1"/>
          <p:nvPr/>
        </p:nvSpPr>
        <p:spPr>
          <a:xfrm>
            <a:off x="435430" y="2068477"/>
            <a:ext cx="412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Dimensionless integral </a:t>
            </a:r>
            <a:r>
              <a:rPr lang="en-US" sz="2000" dirty="0"/>
              <a:t>of this kind appear in the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PDF calculations</a:t>
            </a:r>
            <a:r>
              <a:rPr lang="en-US" sz="2000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5DDA7CD-CAC8-C34A-896E-9C9068F51397}"/>
              </a:ext>
            </a:extLst>
          </p:cNvPr>
          <p:cNvSpPr txBox="1"/>
          <p:nvPr/>
        </p:nvSpPr>
        <p:spPr>
          <a:xfrm>
            <a:off x="8273145" y="2009598"/>
            <a:ext cx="235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That separates UV and IR divergences.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401F824-F5A0-13C8-D1AD-63422692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51F28-14B6-2ABC-3F26-8B94D415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Results at One-Loop Dimensional Regularization for IR Divergences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DB1219-A8E8-2C72-6105-E85F0BBF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2" y="1690689"/>
            <a:ext cx="8590984" cy="480218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49C70-17FD-CC64-5F5B-5303F308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13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4A2453-649F-1B46-6EDB-70B63646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43" y="4834688"/>
            <a:ext cx="3799114" cy="6652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E92FB4-C671-A4B9-9A41-C50AE7186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665" y="5495955"/>
            <a:ext cx="2065927" cy="3641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C400AC-DC8D-867E-8EC9-57E83E32F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984" y="5953718"/>
            <a:ext cx="1273723" cy="4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70AC3-DD7B-068F-03FD-01BAB050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Collinear Limit Results at One-Loop Dimensional Regularization for IR Divergences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4ECD34-D11B-83A8-6AA0-1399750C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01717"/>
            <a:ext cx="8088246" cy="1904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AB8312-EE7E-E222-A2F3-CBCAE8B5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3519"/>
            <a:ext cx="6451600" cy="814939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971692-C881-C6B3-4ED6-A569A041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14</a:t>
            </a:fld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EC6489-C39B-57AB-826D-622366DFEEBA}"/>
              </a:ext>
            </a:extLst>
          </p:cNvPr>
          <p:cNvSpPr txBox="1"/>
          <p:nvPr/>
        </p:nvSpPr>
        <p:spPr>
          <a:xfrm>
            <a:off x="7645400" y="2243519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PDF result, direct calculation.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651C130-0158-9CB1-0BFB-02B5375D5FC1}"/>
                  </a:ext>
                </a:extLst>
              </p:cNvPr>
              <p:cNvSpPr txBox="1"/>
              <p:nvPr/>
            </p:nvSpPr>
            <p:spPr>
              <a:xfrm>
                <a:off x="838200" y="6119232"/>
                <a:ext cx="99822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We argue that to take the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another mass scale (IR regulator) should be kept.</a:t>
                </a:r>
              </a:p>
              <a:p>
                <a:pPr algn="just"/>
                <a:r>
                  <a:rPr lang="en-US" sz="2000" dirty="0"/>
                  <a:t>Here we use </a:t>
                </a:r>
                <a:r>
                  <a:rPr lang="en-US" sz="2000" b="1" i="1" dirty="0"/>
                  <a:t>a nonzero mass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651C130-0158-9CB1-0BFB-02B5375D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19232"/>
                <a:ext cx="9982200" cy="714876"/>
              </a:xfrm>
              <a:prstGeom prst="rect">
                <a:avLst/>
              </a:prstGeom>
              <a:blipFill>
                <a:blip r:embed="rId4"/>
                <a:stretch>
                  <a:fillRect l="-672" t="-427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BFF805-10D8-75B0-F4CF-9BDC52D0E651}"/>
              </a:ext>
            </a:extLst>
          </p:cNvPr>
          <p:cNvCxnSpPr/>
          <p:nvPr/>
        </p:nvCxnSpPr>
        <p:spPr>
          <a:xfrm>
            <a:off x="4191000" y="5384800"/>
            <a:ext cx="3340100" cy="22123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59DBEA-EAEB-2D25-1DDA-B928F76A4B0D}"/>
              </a:ext>
            </a:extLst>
          </p:cNvPr>
          <p:cNvSpPr txBox="1"/>
          <p:nvPr/>
        </p:nvSpPr>
        <p:spPr>
          <a:xfrm>
            <a:off x="7874000" y="5283200"/>
            <a:ext cx="347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helicity-flip GPD vanishes in the collinear limit.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F3FF964-80FC-F52C-5E5A-8C82911F2FE2}"/>
                  </a:ext>
                </a:extLst>
              </p:cNvPr>
              <p:cNvSpPr txBox="1"/>
              <p:nvPr/>
            </p:nvSpPr>
            <p:spPr>
              <a:xfrm>
                <a:off x="8926446" y="4138516"/>
                <a:ext cx="3111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PDF result, GPD </a:t>
                </a:r>
                <a:r>
                  <a:rPr lang="en-US" sz="2000" b="1" i="1" dirty="0"/>
                  <a:t>collinear limit </a:t>
                </a:r>
                <a:r>
                  <a:rPr lang="en-US" sz="2000" dirty="0"/>
                  <a:t>calculation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F3FF964-80FC-F52C-5E5A-8C82911F2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446" y="4138516"/>
                <a:ext cx="3111500" cy="707886"/>
              </a:xfrm>
              <a:prstGeom prst="rect">
                <a:avLst/>
              </a:prstGeom>
              <a:blipFill>
                <a:blip r:embed="rId5"/>
                <a:stretch>
                  <a:fillRect l="-1957" t="-5172" r="-1957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0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2CC17B7-84B0-1395-55A3-3ECB9DD8D6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Side Remark: We Have Results not Expanded in the quark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2CC17B7-84B0-1395-55A3-3ECB9DD8D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r="-1449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36F33E-8347-75A9-C711-896DE806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15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A85145-D2B2-46CD-11BD-CFFD3F599DF3}"/>
              </a:ext>
            </a:extLst>
          </p:cNvPr>
          <p:cNvSpPr txBox="1"/>
          <p:nvPr/>
        </p:nvSpPr>
        <p:spPr>
          <a:xfrm>
            <a:off x="604921" y="1869040"/>
            <a:ext cx="270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the DGLAP region results look: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57727F-59F8-DF07-85D4-B428DA1F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48" y="1786642"/>
            <a:ext cx="5175588" cy="1042159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CAB4031-3067-674A-B715-418F5F36F78A}"/>
              </a:ext>
            </a:extLst>
          </p:cNvPr>
          <p:cNvSpPr txBox="1"/>
          <p:nvPr/>
        </p:nvSpPr>
        <p:spPr>
          <a:xfrm>
            <a:off x="604921" y="30288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with: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1D2C8A-18D2-F403-D3FB-000C2FED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785" y="2877505"/>
            <a:ext cx="3624944" cy="10519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72CE7B-34BB-3D3D-F9B1-630A6A85B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999" y="4033130"/>
            <a:ext cx="7444885" cy="1051994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7B0BF00-7BD7-0D31-151F-93528E3243D5}"/>
              </a:ext>
            </a:extLst>
          </p:cNvPr>
          <p:cNvSpPr txBox="1"/>
          <p:nvPr/>
        </p:nvSpPr>
        <p:spPr>
          <a:xfrm>
            <a:off x="604921" y="4246981"/>
            <a:ext cx="248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the ERBL region results look: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9AFB509-4822-5A3A-A2F6-F4AD24BED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129" y="5272349"/>
            <a:ext cx="5717370" cy="158565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F79CBE5-752E-8C17-D077-BA47B005E5CD}"/>
              </a:ext>
            </a:extLst>
          </p:cNvPr>
          <p:cNvSpPr txBox="1"/>
          <p:nvPr/>
        </p:nvSpPr>
        <p:spPr>
          <a:xfrm>
            <a:off x="604921" y="550299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with: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F56463A-6E29-166A-E99B-62DA762CB8AB}"/>
                  </a:ext>
                </a:extLst>
              </p:cNvPr>
              <p:cNvSpPr txBox="1"/>
              <p:nvPr/>
            </p:nvSpPr>
            <p:spPr>
              <a:xfrm>
                <a:off x="8172068" y="3041374"/>
                <a:ext cx="3466336" cy="7078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These results are for general: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not expanded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F56463A-6E29-166A-E99B-62DA762CB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068" y="3041374"/>
                <a:ext cx="3466336" cy="707886"/>
              </a:xfrm>
              <a:prstGeom prst="rect">
                <a:avLst/>
              </a:prstGeom>
              <a:blipFill>
                <a:blip r:embed="rId7"/>
                <a:stretch>
                  <a:fillRect l="-1394" t="-2459" r="-1394" b="-1229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BDD9BC90-884F-F73E-9956-3139BCED613C}"/>
              </a:ext>
            </a:extLst>
          </p:cNvPr>
          <p:cNvSpPr txBox="1"/>
          <p:nvPr/>
        </p:nvSpPr>
        <p:spPr>
          <a:xfrm>
            <a:off x="8097801" y="5340687"/>
            <a:ext cx="3768797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We can get the results from the previous slides by expanding these integrals.</a:t>
            </a:r>
          </a:p>
        </p:txBody>
      </p:sp>
    </p:spTree>
    <p:extLst>
      <p:ext uri="{BB962C8B-B14F-4D97-AF65-F5344CB8AC3E}">
        <p14:creationId xmlns:p14="http://schemas.microsoft.com/office/powerpoint/2010/main" val="14534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EA927-0C2B-CF19-3594-E5D91867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7976C-83DA-1982-909D-7ECF2831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253331"/>
            <a:ext cx="106934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extended our previous work to the study of the nonlocal vector current.</a:t>
            </a:r>
          </a:p>
          <a:p>
            <a:r>
              <a:rPr lang="en-US" dirty="0"/>
              <a:t>We identified conditions under which the GPDs have a well-defined PDF limit.</a:t>
            </a:r>
          </a:p>
          <a:p>
            <a:r>
              <a:rPr lang="en-US" dirty="0"/>
              <a:t>Using dimensional regularization and a quark mass as an extra IR regulator in perturbation theory, these conditions are satisfied.</a:t>
            </a:r>
          </a:p>
          <a:p>
            <a:r>
              <a:rPr lang="en-US" dirty="0"/>
              <a:t>We find </a:t>
            </a:r>
            <a:r>
              <a:rPr lang="en-US" b="1" i="1" dirty="0"/>
              <a:t>no poles in the collinear limit</a:t>
            </a:r>
            <a:r>
              <a:rPr lang="en-US" dirty="0"/>
              <a:t>, indicating that the existing factorization framework of DVCS/DIS does not need to be modified.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245D6D-886E-9B8D-9985-F34530C6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44AED-86E5-3ED8-92C9-FDDA5E60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4" name="Picture 2" descr="QCD Evolution 2025">
            <a:extLst>
              <a:ext uri="{FF2B5EF4-FFF2-40B4-BE49-F238E27FC236}">
                <a16:creationId xmlns:a16="http://schemas.microsoft.com/office/drawing/2014/main" id="{32B231E7-F045-8E9A-48EC-0420DCF78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9" t="11619"/>
          <a:stretch>
            <a:fillRect/>
          </a:stretch>
        </p:blipFill>
        <p:spPr bwMode="auto">
          <a:xfrm>
            <a:off x="617490" y="1451202"/>
            <a:ext cx="10957020" cy="36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A65EA19-5ADE-4F30-C120-6A3C1F93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383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700" b="1" dirty="0">
                <a:solidFill>
                  <a:schemeClr val="bg1"/>
                </a:solidFill>
              </a:rPr>
              <a:t>Motivation: Previous Works and Factorization in DVCS </a:t>
            </a:r>
          </a:p>
          <a:p>
            <a:pPr algn="just">
              <a:lnSpc>
                <a:spcPct val="100000"/>
              </a:lnSpc>
            </a:pPr>
            <a:r>
              <a:rPr lang="en-US" sz="2700" b="1" dirty="0">
                <a:solidFill>
                  <a:schemeClr val="bg1"/>
                </a:solidFill>
              </a:rPr>
              <a:t>Connection of GPD with PDFs: Forward Limit Condition</a:t>
            </a:r>
          </a:p>
          <a:p>
            <a:pPr algn="just">
              <a:lnSpc>
                <a:spcPct val="100000"/>
              </a:lnSpc>
            </a:pPr>
            <a:r>
              <a:rPr lang="en-US" sz="2700" b="1" dirty="0">
                <a:solidFill>
                  <a:schemeClr val="bg1"/>
                </a:solidFill>
              </a:rPr>
              <a:t>Study of the Axial Current: Quark Mass as an IR Regulator</a:t>
            </a:r>
          </a:p>
          <a:p>
            <a:pPr algn="just">
              <a:lnSpc>
                <a:spcPct val="100000"/>
              </a:lnSpc>
            </a:pPr>
            <a:r>
              <a:rPr lang="en-US" sz="2700" b="1" dirty="0">
                <a:solidFill>
                  <a:schemeClr val="bg1"/>
                </a:solidFill>
              </a:rPr>
              <a:t>Study of the Vector Current: Dimensional Regularization (DR) as IR Regulator</a:t>
            </a:r>
          </a:p>
          <a:p>
            <a:pPr algn="just">
              <a:lnSpc>
                <a:spcPct val="100000"/>
              </a:lnSpc>
            </a:pPr>
            <a:r>
              <a:rPr lang="en-US" sz="2700" b="1" dirty="0">
                <a:solidFill>
                  <a:schemeClr val="bg1"/>
                </a:solidFill>
              </a:rPr>
              <a:t>Conclusions</a:t>
            </a:r>
          </a:p>
          <a:p>
            <a:pPr algn="just">
              <a:lnSpc>
                <a:spcPct val="10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742C8D-FA67-AEB7-4A28-C649E554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725-E85A-4781-A933-5FED27EF9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99B86-3C5E-9206-13B3-E2F79805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79" y="346718"/>
            <a:ext cx="11685921" cy="1325563"/>
          </a:xfrm>
        </p:spPr>
        <p:txBody>
          <a:bodyPr/>
          <a:lstStyle/>
          <a:p>
            <a:r>
              <a:rPr lang="en-US" dirty="0"/>
              <a:t>Motivation: Anomaly Poles in Feynman Diagrams?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67620B-4922-E2D3-AF5D-6425F2E6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04"/>
          <a:stretch/>
        </p:blipFill>
        <p:spPr>
          <a:xfrm>
            <a:off x="533400" y="2569105"/>
            <a:ext cx="11288700" cy="123199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A87E697-8FB6-463A-491D-2B192FEC5435}"/>
              </a:ext>
            </a:extLst>
          </p:cNvPr>
          <p:cNvCxnSpPr>
            <a:cxnSpLocks/>
          </p:cNvCxnSpPr>
          <p:nvPr/>
        </p:nvCxnSpPr>
        <p:spPr>
          <a:xfrm>
            <a:off x="4098579" y="2824753"/>
            <a:ext cx="75873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5F1A8BC-0AAD-7968-90E2-2483B7E3A92C}"/>
              </a:ext>
            </a:extLst>
          </p:cNvPr>
          <p:cNvCxnSpPr>
            <a:cxnSpLocks/>
          </p:cNvCxnSpPr>
          <p:nvPr/>
        </p:nvCxnSpPr>
        <p:spPr>
          <a:xfrm>
            <a:off x="669579" y="3096895"/>
            <a:ext cx="78159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D3B51F4-884F-368E-4ADF-2923B482FA2B}"/>
              </a:ext>
            </a:extLst>
          </p:cNvPr>
          <p:cNvCxnSpPr>
            <a:cxnSpLocks/>
          </p:cNvCxnSpPr>
          <p:nvPr/>
        </p:nvCxnSpPr>
        <p:spPr>
          <a:xfrm>
            <a:off x="669579" y="3858895"/>
            <a:ext cx="91766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E4192EE-65B8-AFF3-9E4F-8A1898D6C0A5}"/>
              </a:ext>
            </a:extLst>
          </p:cNvPr>
          <p:cNvSpPr txBox="1"/>
          <p:nvPr/>
        </p:nvSpPr>
        <p:spPr>
          <a:xfrm>
            <a:off x="533400" y="2124839"/>
            <a:ext cx="711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Tarasov-Venugopalan (TV) (2020, 2021, 2024) </a:t>
            </a:r>
            <a:r>
              <a:rPr lang="en-US" sz="2000" dirty="0"/>
              <a:t>in </a:t>
            </a:r>
            <a:r>
              <a:rPr lang="en-US" sz="2000" b="1" i="1" dirty="0"/>
              <a:t>DIS</a:t>
            </a:r>
            <a:r>
              <a:rPr lang="en-US" sz="2000" dirty="0"/>
              <a:t>: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2987A1-5C97-83D5-2DB8-8F3C78ABEFBD}"/>
              </a:ext>
            </a:extLst>
          </p:cNvPr>
          <p:cNvCxnSpPr>
            <a:cxnSpLocks/>
          </p:cNvCxnSpPr>
          <p:nvPr/>
        </p:nvCxnSpPr>
        <p:spPr>
          <a:xfrm>
            <a:off x="5404864" y="3564981"/>
            <a:ext cx="62810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3F2A7B-B2B6-C28E-F745-CC7663A04F36}"/>
              </a:ext>
            </a:extLst>
          </p:cNvPr>
          <p:cNvSpPr txBox="1"/>
          <p:nvPr/>
        </p:nvSpPr>
        <p:spPr>
          <a:xfrm>
            <a:off x="533400" y="1633571"/>
            <a:ext cx="1017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Doubts in the </a:t>
            </a:r>
            <a:r>
              <a:rPr lang="en-US" sz="2000" b="1" i="1" dirty="0">
                <a:solidFill>
                  <a:srgbClr val="FF0000"/>
                </a:solidFill>
              </a:rPr>
              <a:t>theoretical framework </a:t>
            </a:r>
            <a:r>
              <a:rPr lang="en-US" sz="2000" dirty="0"/>
              <a:t>to extract PDFs and GPDs from experimental data?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A43D5D-CD9F-E9AF-7F6A-ED8E94295D24}"/>
              </a:ext>
            </a:extLst>
          </p:cNvPr>
          <p:cNvSpPr txBox="1"/>
          <p:nvPr/>
        </p:nvSpPr>
        <p:spPr>
          <a:xfrm>
            <a:off x="669579" y="4086604"/>
            <a:ext cx="8692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Bhattacharya, Hatta and Vogelsang (BHV) (2022, 2023) </a:t>
            </a:r>
            <a:r>
              <a:rPr lang="en-US" sz="2000" dirty="0"/>
              <a:t>in </a:t>
            </a:r>
            <a:r>
              <a:rPr lang="en-US" sz="2000" b="1" i="1" dirty="0"/>
              <a:t>DVCS</a:t>
            </a:r>
            <a:r>
              <a:rPr lang="en-US" sz="2000" dirty="0"/>
              <a:t>:</a:t>
            </a:r>
          </a:p>
          <a:p>
            <a:r>
              <a:rPr lang="en-US" sz="2000" i="1" dirty="0"/>
              <a:t>Bhattacharya, Hatta and Schoenleber (BHS) (2025)</a:t>
            </a:r>
          </a:p>
        </p:txBody>
      </p:sp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BAD88DA9-9C30-5C89-EC17-E88495F5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61"/>
          <a:stretch>
            <a:fillRect/>
          </a:stretch>
        </p:blipFill>
        <p:spPr>
          <a:xfrm>
            <a:off x="1244920" y="4984749"/>
            <a:ext cx="9702160" cy="1258958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A897880-3B6A-EF94-802D-3876D04C45AE}"/>
              </a:ext>
            </a:extLst>
          </p:cNvPr>
          <p:cNvCxnSpPr>
            <a:cxnSpLocks/>
          </p:cNvCxnSpPr>
          <p:nvPr/>
        </p:nvCxnSpPr>
        <p:spPr>
          <a:xfrm>
            <a:off x="2585464" y="5230496"/>
            <a:ext cx="77995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E4BC3AE8-F313-A5F9-4295-C9BEE441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C91B0D-8F52-F6CE-BA22-07FDEC39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725-E85A-4781-A933-5FED27EF9CEC}" type="slidenum">
              <a:rPr lang="en-US" smtClean="0"/>
              <a:t>4</a:t>
            </a:fld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9B7485-24B0-074A-2609-E0D646C9082C}"/>
              </a:ext>
            </a:extLst>
          </p:cNvPr>
          <p:cNvSpPr txBox="1"/>
          <p:nvPr/>
        </p:nvSpPr>
        <p:spPr>
          <a:xfrm>
            <a:off x="533400" y="1470392"/>
            <a:ext cx="10765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Factorization theorems rely on the </a:t>
            </a:r>
            <a:r>
              <a:rPr lang="en-US" b="1" i="1" dirty="0"/>
              <a:t>cancellation of IR divergences</a:t>
            </a:r>
            <a:r>
              <a:rPr lang="en-US" dirty="0"/>
              <a:t> in the  ‘hard part’ with the ones in the ‘soft part’ of the process 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08DB303-9656-B564-628A-756AD145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Recent Claims: Explanation for DVCS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BFEB00-1D18-F73F-0A9A-99DBA645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591" y="1730127"/>
            <a:ext cx="2145494" cy="23805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7E938F-47AE-6B68-478B-6990D239D4E1}"/>
              </a:ext>
            </a:extLst>
          </p:cNvPr>
          <p:cNvSpPr txBox="1"/>
          <p:nvPr/>
        </p:nvSpPr>
        <p:spPr>
          <a:xfrm>
            <a:off x="533400" y="4053188"/>
            <a:ext cx="11060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1" dirty="0"/>
              <a:t>Recent claim</a:t>
            </a:r>
            <a:r>
              <a:rPr lang="en-US" sz="1800" dirty="0"/>
              <a:t>: original proof of factorization theorems did not consider the ‘anomaly pole’ effects, that can be captured only when using </a:t>
            </a:r>
            <a:r>
              <a:rPr lang="en-US" sz="1800" i="1" dirty="0">
                <a:solidFill>
                  <a:srgbClr val="C00000"/>
                </a:solidFill>
              </a:rPr>
              <a:t>off-forward kinematics</a:t>
            </a:r>
            <a:r>
              <a:rPr lang="en-US" sz="1800" dirty="0"/>
              <a:t>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In DIS (defined in forward kinematics) the off-forward momentum </a:t>
            </a:r>
            <a:r>
              <a:rPr lang="en-US" i="1" dirty="0">
                <a:solidFill>
                  <a:srgbClr val="C00000"/>
                </a:solidFill>
              </a:rPr>
              <a:t>serves </a:t>
            </a:r>
            <a:r>
              <a:rPr lang="en-US" sz="1800" i="1" dirty="0">
                <a:solidFill>
                  <a:srgbClr val="C00000"/>
                </a:solidFill>
              </a:rPr>
              <a:t>as a possible IR regulator</a:t>
            </a:r>
            <a:r>
              <a:rPr lang="en-US" sz="1800" dirty="0"/>
              <a:t>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In DVCS (defined in off-forward kinematics) the off-forward momentum </a:t>
            </a:r>
            <a:r>
              <a:rPr lang="en-US" sz="1800" i="1" dirty="0">
                <a:solidFill>
                  <a:srgbClr val="C00000"/>
                </a:solidFill>
              </a:rPr>
              <a:t>is also a possible IR regulator.</a:t>
            </a:r>
            <a:endParaRPr lang="en-US" sz="18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6D172D2-377F-30EA-3380-71C9A97139D0}"/>
              </a:ext>
            </a:extLst>
          </p:cNvPr>
          <p:cNvCxnSpPr>
            <a:cxnSpLocks/>
          </p:cNvCxnSpPr>
          <p:nvPr/>
        </p:nvCxnSpPr>
        <p:spPr>
          <a:xfrm>
            <a:off x="1501724" y="2122714"/>
            <a:ext cx="3494819" cy="1212627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03CDEC8-E11D-C2B8-E7B6-06A171F3595F}"/>
              </a:ext>
            </a:extLst>
          </p:cNvPr>
          <p:cNvCxnSpPr>
            <a:cxnSpLocks/>
          </p:cNvCxnSpPr>
          <p:nvPr/>
        </p:nvCxnSpPr>
        <p:spPr>
          <a:xfrm flipH="1">
            <a:off x="6270171" y="1803239"/>
            <a:ext cx="2002972" cy="88343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C711398-E1A3-1EA6-EE59-572793E273B1}"/>
              </a:ext>
            </a:extLst>
          </p:cNvPr>
          <p:cNvCxnSpPr>
            <a:cxnSpLocks/>
          </p:cNvCxnSpPr>
          <p:nvPr/>
        </p:nvCxnSpPr>
        <p:spPr>
          <a:xfrm>
            <a:off x="4691188" y="2956098"/>
            <a:ext cx="181846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27BEC31-F7DE-E51F-00F1-E7E125A1C8BE}"/>
              </a:ext>
            </a:extLst>
          </p:cNvPr>
          <p:cNvSpPr txBox="1"/>
          <p:nvPr/>
        </p:nvSpPr>
        <p:spPr>
          <a:xfrm>
            <a:off x="7635067" y="2149624"/>
            <a:ext cx="2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Perturbative probe (high energy photon).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FC6F866-57FB-5558-EE61-3DDE22F01F30}"/>
              </a:ext>
            </a:extLst>
          </p:cNvPr>
          <p:cNvSpPr txBox="1"/>
          <p:nvPr/>
        </p:nvSpPr>
        <p:spPr>
          <a:xfrm>
            <a:off x="1383972" y="2729027"/>
            <a:ext cx="193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Non-perturbative (internal hadron dynamics).</a:t>
            </a:r>
          </a:p>
        </p:txBody>
      </p:sp>
    </p:spTree>
    <p:extLst>
      <p:ext uri="{BB962C8B-B14F-4D97-AF65-F5344CB8AC3E}">
        <p14:creationId xmlns:p14="http://schemas.microsoft.com/office/powerpoint/2010/main" val="8303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8F7E21-9C69-B41A-B66F-F399EF32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83" y="1690688"/>
            <a:ext cx="1805503" cy="15844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FAC1A1-08B7-2B3E-B719-7220423FDFBB}"/>
              </a:ext>
            </a:extLst>
          </p:cNvPr>
          <p:cNvSpPr txBox="1"/>
          <p:nvPr/>
        </p:nvSpPr>
        <p:spPr>
          <a:xfrm>
            <a:off x="713014" y="3476808"/>
            <a:ext cx="10765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/>
              <a:t>Claim: </a:t>
            </a:r>
            <a:r>
              <a:rPr lang="en-US" sz="2000" dirty="0"/>
              <a:t>when using </a:t>
            </a:r>
            <a:r>
              <a:rPr lang="en-US" sz="2000" b="1" i="1" dirty="0"/>
              <a:t>off-forward kinematics as IR regulator</a:t>
            </a:r>
            <a:r>
              <a:rPr lang="en-US" sz="2000" dirty="0"/>
              <a:t> of the ‘hard’ box diagram (perturbative part) one finds (new) apparent collinear poles.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94FC54-9AA8-A7F3-3D35-31487CE80153}"/>
                  </a:ext>
                </a:extLst>
              </p:cNvPr>
              <p:cNvSpPr txBox="1"/>
              <p:nvPr/>
            </p:nvSpPr>
            <p:spPr>
              <a:xfrm>
                <a:off x="713014" y="4249012"/>
                <a:ext cx="6111075" cy="713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In the chiral limit, these poles can be uniquely related to the matrix element of the </a:t>
                </a:r>
                <a:r>
                  <a:rPr lang="en-US" sz="2000" b="1" i="1" dirty="0"/>
                  <a:t>anomaly</a:t>
                </a:r>
                <a:r>
                  <a:rPr lang="en-US" sz="2000" dirty="0"/>
                  <a:t> operator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94FC54-9AA8-A7F3-3D35-31487CE80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4" y="4249012"/>
                <a:ext cx="6111075" cy="713465"/>
              </a:xfrm>
              <a:prstGeom prst="rect">
                <a:avLst/>
              </a:prstGeom>
              <a:blipFill>
                <a:blip r:embed="rId3"/>
                <a:stretch>
                  <a:fillRect l="-1098" t="-4274" r="-99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F365C847-834A-C375-A979-D41C3BDDA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89" y="4249012"/>
            <a:ext cx="4654896" cy="7581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4B6381-644E-074E-AFFE-107EC359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180" y="1644287"/>
            <a:ext cx="5196733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4BDBA54-02A7-EBBE-45CE-7234450DE2FB}"/>
                  </a:ext>
                </a:extLst>
              </p:cNvPr>
              <p:cNvSpPr txBox="1"/>
              <p:nvPr/>
            </p:nvSpPr>
            <p:spPr>
              <a:xfrm>
                <a:off x="2830286" y="1646411"/>
                <a:ext cx="34249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The non-local box diagram in DIS/DVCS is connected to the local singlet axial current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integration.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4BDBA54-02A7-EBBE-45CE-7234450D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6" y="1646411"/>
                <a:ext cx="3424909" cy="1323439"/>
              </a:xfrm>
              <a:prstGeom prst="rect">
                <a:avLst/>
              </a:prstGeom>
              <a:blipFill>
                <a:blip r:embed="rId6"/>
                <a:stretch>
                  <a:fillRect l="-1779" t="-2304" r="-1957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EDE4777A-C841-130F-EEDA-AF13D97DE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083" y="4918680"/>
            <a:ext cx="7315830" cy="144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C278102-B0A6-B77B-9520-6066DEFDB309}"/>
                  </a:ext>
                </a:extLst>
              </p:cNvPr>
              <p:cNvSpPr txBox="1"/>
              <p:nvPr/>
            </p:nvSpPr>
            <p:spPr>
              <a:xfrm>
                <a:off x="838200" y="5400852"/>
                <a:ext cx="33341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In the full process, and 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integration of the PDF: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C278102-B0A6-B77B-9520-6066DEFDB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0852"/>
                <a:ext cx="3334133" cy="707886"/>
              </a:xfrm>
              <a:prstGeom prst="rect">
                <a:avLst/>
              </a:prstGeom>
              <a:blipFill>
                <a:blip r:embed="rId8"/>
                <a:stretch>
                  <a:fillRect l="-2015" t="-5172" r="-201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7654060A-93D9-EBA5-54ED-A0C4B7368288}"/>
              </a:ext>
            </a:extLst>
          </p:cNvPr>
          <p:cNvSpPr txBox="1"/>
          <p:nvPr/>
        </p:nvSpPr>
        <p:spPr>
          <a:xfrm>
            <a:off x="6362180" y="6203421"/>
            <a:ext cx="211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Has poles in the collinear limit?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FB78CE-EB75-C1D9-7472-6645DFFD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8811"/>
            <a:ext cx="10515600" cy="1325563"/>
          </a:xfrm>
        </p:spPr>
        <p:txBody>
          <a:bodyPr/>
          <a:lstStyle/>
          <a:p>
            <a:r>
              <a:rPr lang="en-US" dirty="0"/>
              <a:t>Motivation: Explanation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CBAD9F20-5FEC-0EBD-3545-B40956EA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04E25-6927-53DC-9439-8BF5B64E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6343" cy="1325563"/>
          </a:xfrm>
        </p:spPr>
        <p:txBody>
          <a:bodyPr/>
          <a:lstStyle/>
          <a:p>
            <a:r>
              <a:rPr lang="en-US" dirty="0"/>
              <a:t>Motivation: Previous Work- Local Case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7A4662A-D7B1-E6F5-6FB9-AFBCD6E4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695B-D82D-4490-A001-17D409F3DDB0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F7DE324-455B-A11E-1D19-EB52422EBF54}"/>
                  </a:ext>
                </a:extLst>
              </p:cNvPr>
              <p:cNvSpPr txBox="1"/>
              <p:nvPr/>
            </p:nvSpPr>
            <p:spPr>
              <a:xfrm>
                <a:off x="591402" y="2431902"/>
                <a:ext cx="10882141" cy="94436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2) We performed a first order calculation by including the quark mass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as IR regulator, and the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F7DE324-455B-A11E-1D19-EB52422EB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2" y="2431902"/>
                <a:ext cx="10882141" cy="944361"/>
              </a:xfrm>
              <a:prstGeom prst="rect">
                <a:avLst/>
              </a:prstGeom>
              <a:blipFill>
                <a:blip r:embed="rId2"/>
                <a:stretch>
                  <a:fillRect l="-391" t="-1242" r="-44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A076AE39-A08E-9E2A-7881-3EA36BAC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78" r="1712"/>
          <a:stretch>
            <a:fillRect/>
          </a:stretch>
        </p:blipFill>
        <p:spPr>
          <a:xfrm>
            <a:off x="591402" y="1538288"/>
            <a:ext cx="5149894" cy="8309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A7A221-0F77-BBE4-B068-6ACA72BA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03" t="875" r="49209" b="1"/>
          <a:stretch>
            <a:fillRect/>
          </a:stretch>
        </p:blipFill>
        <p:spPr>
          <a:xfrm>
            <a:off x="6096000" y="1579457"/>
            <a:ext cx="2166257" cy="63953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B441C22-10E6-3132-956F-E72A0D23C752}"/>
              </a:ext>
            </a:extLst>
          </p:cNvPr>
          <p:cNvCxnSpPr>
            <a:cxnSpLocks/>
          </p:cNvCxnSpPr>
          <p:nvPr/>
        </p:nvCxnSpPr>
        <p:spPr>
          <a:xfrm>
            <a:off x="4526587" y="2142989"/>
            <a:ext cx="1138509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0D0D2C-4687-3295-58D3-EC269FF30827}"/>
                  </a:ext>
                </a:extLst>
              </p:cNvPr>
              <p:cNvSpPr txBox="1"/>
              <p:nvPr/>
            </p:nvSpPr>
            <p:spPr>
              <a:xfrm>
                <a:off x="524300" y="3598019"/>
                <a:ext cx="11016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logic for introducing an extra IR regulator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is to keep an IR regulator even in the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.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0D0D2C-4687-3295-58D3-EC269FF3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0" y="3598019"/>
                <a:ext cx="11016343" cy="400110"/>
              </a:xfrm>
              <a:prstGeom prst="rect">
                <a:avLst/>
              </a:prstGeom>
              <a:blipFill>
                <a:blip r:embed="rId5"/>
                <a:stretch>
                  <a:fillRect l="-55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2920228-5AD8-74B8-59EC-660ED677933C}"/>
                  </a:ext>
                </a:extLst>
              </p:cNvPr>
              <p:cNvSpPr txBox="1"/>
              <p:nvPr/>
            </p:nvSpPr>
            <p:spPr>
              <a:xfrm>
                <a:off x="591402" y="4269436"/>
                <a:ext cx="10882141" cy="7078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3) The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describes a helicity-flip, so it should vanish in the collinear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due to conservation of angular momentum. 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2920228-5AD8-74B8-59EC-660ED677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2" y="4269436"/>
                <a:ext cx="10882141" cy="707886"/>
              </a:xfrm>
              <a:prstGeom prst="rect">
                <a:avLst/>
              </a:prstGeom>
              <a:blipFill>
                <a:blip r:embed="rId6"/>
                <a:stretch>
                  <a:fillRect l="-391" t="-820" r="-447" b="-1147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>
            <a:extLst>
              <a:ext uri="{FF2B5EF4-FFF2-40B4-BE49-F238E27FC236}">
                <a16:creationId xmlns:a16="http://schemas.microsoft.com/office/drawing/2014/main" id="{0D5B8513-FDF5-F624-D754-78A05CD0D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138" y="5356800"/>
            <a:ext cx="2857931" cy="113876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09794BA-4BF8-544F-74F5-A01CF996C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5174238"/>
            <a:ext cx="893939" cy="9562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A5FC6B4-6615-3302-8DE4-16C5EACD5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011" y="5174238"/>
            <a:ext cx="908171" cy="8990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6627524-C281-7045-225E-4196710060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8332" y="5472196"/>
            <a:ext cx="3917934" cy="7912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C7062D-4A35-1386-B0C1-FAE4DCF5911C}"/>
              </a:ext>
            </a:extLst>
          </p:cNvPr>
          <p:cNvSpPr txBox="1"/>
          <p:nvPr/>
        </p:nvSpPr>
        <p:spPr>
          <a:xfrm>
            <a:off x="7601933" y="6388993"/>
            <a:ext cx="260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Based on: </a:t>
            </a:r>
            <a:r>
              <a:rPr lang="en-US" sz="1800" dirty="0">
                <a:hlinkClick r:id="rId11"/>
              </a:rPr>
              <a:t>2408.00554</a:t>
            </a:r>
            <a:r>
              <a:rPr lang="en-US" sz="18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44498-DD80-C3CD-46E2-6CFD1B0C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Summary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857C8-3E3E-BEA3-965E-FF2B927A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300587" y="2057936"/>
            <a:ext cx="5835089" cy="15418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ED5211-0B1B-38C0-A106-6E8FC964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55" b="9074"/>
          <a:stretch>
            <a:fillRect/>
          </a:stretch>
        </p:blipFill>
        <p:spPr>
          <a:xfrm>
            <a:off x="838200" y="4773190"/>
            <a:ext cx="5061857" cy="3976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F6900E1-8077-F284-7073-003584A55DA0}"/>
                  </a:ext>
                </a:extLst>
              </p:cNvPr>
              <p:cNvSpPr txBox="1"/>
              <p:nvPr/>
            </p:nvSpPr>
            <p:spPr>
              <a:xfrm>
                <a:off x="6803571" y="3645398"/>
                <a:ext cx="4961494" cy="71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Structures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apparently problematic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in the forward limit.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F6900E1-8077-F284-7073-003584A55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3645398"/>
                <a:ext cx="4961494" cy="719236"/>
              </a:xfrm>
              <a:prstGeom prst="rect">
                <a:avLst/>
              </a:prstGeom>
              <a:blipFill>
                <a:blip r:embed="rId4"/>
                <a:stretch>
                  <a:fillRect l="-1229" t="-5085" r="-135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31AEED8-CBAD-E1C7-5368-9BFF49DA3796}"/>
              </a:ext>
            </a:extLst>
          </p:cNvPr>
          <p:cNvCxnSpPr>
            <a:cxnSpLocks/>
          </p:cNvCxnSpPr>
          <p:nvPr/>
        </p:nvCxnSpPr>
        <p:spPr>
          <a:xfrm>
            <a:off x="7060769" y="3614987"/>
            <a:ext cx="10145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BC2588F-8871-9D99-89F8-C6D262ECE3EF}"/>
              </a:ext>
            </a:extLst>
          </p:cNvPr>
          <p:cNvCxnSpPr>
            <a:cxnSpLocks/>
          </p:cNvCxnSpPr>
          <p:nvPr/>
        </p:nvCxnSpPr>
        <p:spPr>
          <a:xfrm>
            <a:off x="8380766" y="2621448"/>
            <a:ext cx="3624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7F1B658F-EACC-E3B7-C17C-22D0AE20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8" y="2525736"/>
            <a:ext cx="6537370" cy="9388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90F08AE-72AD-C20C-5657-9ED2570329EA}"/>
              </a:ext>
            </a:extLst>
          </p:cNvPr>
          <p:cNvSpPr txBox="1"/>
          <p:nvPr/>
        </p:nvSpPr>
        <p:spPr>
          <a:xfrm>
            <a:off x="609600" y="5403932"/>
            <a:ext cx="103087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000" dirty="0"/>
              <a:t>Will the conclusions hold (safe collinear (PDF) limit?) in the same way for other IR regulators? Standard perturbative calculations are made in DR.</a:t>
            </a:r>
          </a:p>
          <a:p>
            <a:pPr marL="457200" indent="-457200" algn="just">
              <a:buAutoNum type="arabicParenR"/>
            </a:pPr>
            <a:endParaRPr lang="en-US" sz="2000" dirty="0"/>
          </a:p>
          <a:p>
            <a:pPr marL="457200" indent="-457200" algn="just">
              <a:buAutoNum type="arabicParenR"/>
            </a:pPr>
            <a:r>
              <a:rPr lang="en-US" sz="2000" dirty="0"/>
              <a:t>Will the conclusions hold for the vector current? (Related to the trace anomaly).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0F4694-7560-C57C-280B-7C28EC6B606E}"/>
              </a:ext>
            </a:extLst>
          </p:cNvPr>
          <p:cNvSpPr txBox="1"/>
          <p:nvPr/>
        </p:nvSpPr>
        <p:spPr>
          <a:xfrm>
            <a:off x="609600" y="1456305"/>
            <a:ext cx="7641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We also studied the non-local axial current for on-shell gluons, and found that the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PDF limit is safe </a:t>
            </a:r>
            <a:r>
              <a:rPr lang="en-US" sz="2000" dirty="0"/>
              <a:t>when considering a quark mass.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9E8EBF-390A-44F3-EDB0-C42BA99C8EF9}"/>
              </a:ext>
            </a:extLst>
          </p:cNvPr>
          <p:cNvSpPr txBox="1"/>
          <p:nvPr/>
        </p:nvSpPr>
        <p:spPr>
          <a:xfrm>
            <a:off x="465495" y="3990323"/>
            <a:ext cx="5835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After contraction with physical polarization vectors the apparent divergence disappears: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8FD17EB-C982-EA21-EDED-376C7EB2FDD6}"/>
              </a:ext>
            </a:extLst>
          </p:cNvPr>
          <p:cNvCxnSpPr>
            <a:cxnSpLocks/>
          </p:cNvCxnSpPr>
          <p:nvPr/>
        </p:nvCxnSpPr>
        <p:spPr>
          <a:xfrm>
            <a:off x="1323998" y="3429000"/>
            <a:ext cx="243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5255F65-DC6E-5A44-2FFF-4F7712E3F404}"/>
              </a:ext>
            </a:extLst>
          </p:cNvPr>
          <p:cNvCxnSpPr>
            <a:cxnSpLocks/>
          </p:cNvCxnSpPr>
          <p:nvPr/>
        </p:nvCxnSpPr>
        <p:spPr>
          <a:xfrm>
            <a:off x="2706484" y="3366643"/>
            <a:ext cx="243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E83F51F2-27D2-7DF3-F7F2-2535CA7AD4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331" t="-390" r="3085" b="-7174"/>
          <a:stretch>
            <a:fillRect/>
          </a:stretch>
        </p:blipFill>
        <p:spPr>
          <a:xfrm>
            <a:off x="7685314" y="4558090"/>
            <a:ext cx="2414560" cy="707886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54A40B2-4496-ACEA-D467-7FBE5A74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268F1-6A13-2EFD-9E22-87FAB82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Conditions for the PDF Limit: Vector Current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BA8BB5-967F-6628-EC17-D34A59AD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71" y="2060020"/>
            <a:ext cx="8115943" cy="662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1E0B30-08C0-672A-50FB-F2848609A68D}"/>
              </a:ext>
            </a:extLst>
          </p:cNvPr>
          <p:cNvSpPr txBox="1"/>
          <p:nvPr/>
        </p:nvSpPr>
        <p:spPr>
          <a:xfrm>
            <a:off x="685800" y="1690688"/>
            <a:ext cx="5508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PDF decomposition for external on-shell gluons: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E0EFC2-DA46-C46E-F4F8-6CFE1E01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070" y="3357948"/>
            <a:ext cx="6574972" cy="9151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985E2D1-239B-F42A-41B4-251A7B358514}"/>
              </a:ext>
            </a:extLst>
          </p:cNvPr>
          <p:cNvSpPr txBox="1"/>
          <p:nvPr/>
        </p:nvSpPr>
        <p:spPr>
          <a:xfrm>
            <a:off x="685798" y="2981917"/>
            <a:ext cx="5508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GPD decomposition for external on-shell gluons: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3D2EF4-99E6-C6BA-EF0C-48182E5E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74183"/>
            <a:ext cx="6282406" cy="10884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607ACE-C918-2265-DA96-C55F8277E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484" y="5823857"/>
            <a:ext cx="4697910" cy="54107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E7D594C-7D28-8BDA-0338-CD547491C79C}"/>
              </a:ext>
            </a:extLst>
          </p:cNvPr>
          <p:cNvSpPr txBox="1"/>
          <p:nvPr/>
        </p:nvSpPr>
        <p:spPr>
          <a:xfrm>
            <a:off x="685798" y="5823857"/>
            <a:ext cx="349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Conditions on the GPDs for a well-defined collinear limit.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15B4EFE3-2E85-0EED-7957-B574634A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8</a:t>
            </a:fld>
            <a:endParaRPr lang="en-U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A8CA69C-3309-AE30-3775-FABB0015A34B}"/>
              </a:ext>
            </a:extLst>
          </p:cNvPr>
          <p:cNvCxnSpPr>
            <a:cxnSpLocks/>
          </p:cNvCxnSpPr>
          <p:nvPr/>
        </p:nvCxnSpPr>
        <p:spPr>
          <a:xfrm>
            <a:off x="1435254" y="5563530"/>
            <a:ext cx="10145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B9904753-ED85-7E62-A9D2-BCCC4627A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541" y="5244510"/>
            <a:ext cx="4779259" cy="4065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1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05E029-826C-08AD-C857-679BC612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3370-1C85-42C8-8ABB-3B75DDC6EBD3}" type="slidenum">
              <a:rPr lang="en-US" smtClean="0"/>
              <a:t>9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9292E0-13A6-F568-73FF-803FF3CE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Consistency Conditions for the PDF Limit: Vector Current (Some Remarks)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C7BE63F-C6F6-CBB1-B399-DCCD9DAE04F8}"/>
                  </a:ext>
                </a:extLst>
              </p:cNvPr>
              <p:cNvSpPr txBox="1"/>
              <p:nvPr/>
            </p:nvSpPr>
            <p:spPr>
              <a:xfrm>
                <a:off x="979714" y="2144486"/>
                <a:ext cx="9089572" cy="13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AutoNum type="arabicParenR"/>
                </a:pPr>
                <a:r>
                  <a:rPr lang="en-US" sz="2000" dirty="0"/>
                  <a:t>A similar analysis can be made for the axial current.</a:t>
                </a:r>
              </a:p>
              <a:p>
                <a:pPr marL="342900" indent="-342900" algn="just">
                  <a:buAutoNum type="arabicParenR"/>
                </a:pPr>
                <a:endParaRPr lang="en-US" sz="2000" dirty="0"/>
              </a:p>
              <a:p>
                <a:pPr marL="342900" indent="-342900" algn="just">
                  <a:buAutoNum type="arabicParenR"/>
                </a:pPr>
                <a:r>
                  <a:rPr lang="en-US" sz="2000" dirty="0"/>
                  <a:t>In both cases, the </a:t>
                </a:r>
                <a:r>
                  <a:rPr lang="en-US" sz="2000" b="1" i="1" dirty="0"/>
                  <a:t>consistency condition </a:t>
                </a:r>
                <a:r>
                  <a:rPr lang="en-US" sz="2000" dirty="0"/>
                  <a:t>for the helicity-flip GPDs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</a:t>
                </a:r>
                <a:r>
                  <a:rPr lang="en-US" sz="2000" b="1" i="1" dirty="0"/>
                  <a:t>also imposed by conservation of angular momentum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C7BE63F-C6F6-CBB1-B399-DCCD9DAE0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2144486"/>
                <a:ext cx="9089572" cy="1331198"/>
              </a:xfrm>
              <a:prstGeom prst="rect">
                <a:avLst/>
              </a:prstGeom>
              <a:blipFill>
                <a:blip r:embed="rId2"/>
                <a:stretch>
                  <a:fillRect l="-738" t="-3211" r="-671" b="-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A45B0B0C-FE39-D0D5-FB6D-CDF21079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31" t="-390" r="3085" b="-7174"/>
          <a:stretch>
            <a:fillRect/>
          </a:stretch>
        </p:blipFill>
        <p:spPr>
          <a:xfrm>
            <a:off x="7850941" y="3837270"/>
            <a:ext cx="2414560" cy="707886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103D95-B51C-B373-537D-78DCBD88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730" t="-1261"/>
          <a:stretch>
            <a:fillRect/>
          </a:stretch>
        </p:blipFill>
        <p:spPr>
          <a:xfrm>
            <a:off x="2095321" y="3963915"/>
            <a:ext cx="2414561" cy="6081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4BCEDE-D9A4-C92B-E946-B5DE9893B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256" y="4881304"/>
            <a:ext cx="2857931" cy="11387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3F27D91-2563-C818-6732-0C06F0574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317" y="4698742"/>
            <a:ext cx="893939" cy="9562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7139C-766B-723A-BDBE-2A7EE5CCF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9129" y="4698742"/>
            <a:ext cx="908171" cy="8990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B7F2A2-E017-BD9E-6675-80E9DAD0E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14" y="4698742"/>
            <a:ext cx="893939" cy="9562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7631CD-18E3-B31B-AA3E-EEFC85838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526" y="4698742"/>
            <a:ext cx="908171" cy="8990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0228E0A-52BB-13C9-B434-E382D5D2C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653" y="4889793"/>
            <a:ext cx="2857899" cy="12098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F76581-626D-265A-6D73-BA379DB197F5}"/>
              </a:ext>
            </a:extLst>
          </p:cNvPr>
          <p:cNvSpPr txBox="1"/>
          <p:nvPr/>
        </p:nvSpPr>
        <p:spPr>
          <a:xfrm>
            <a:off x="1873653" y="5956240"/>
            <a:ext cx="3068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Non-local</a:t>
            </a:r>
            <a:r>
              <a:rPr lang="en-US" sz="2000" b="1" dirty="0"/>
              <a:t> </a:t>
            </a:r>
            <a:r>
              <a:rPr lang="en-US" sz="2000" b="1" i="1" dirty="0"/>
              <a:t>vector</a:t>
            </a:r>
            <a:r>
              <a:rPr lang="en-US" sz="2000" b="1" dirty="0"/>
              <a:t> </a:t>
            </a:r>
            <a:r>
              <a:rPr lang="en-US" sz="2000" dirty="0"/>
              <a:t>current.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60CA8-DB69-6D09-35F5-C62A02F7B0A7}"/>
              </a:ext>
            </a:extLst>
          </p:cNvPr>
          <p:cNvSpPr txBox="1"/>
          <p:nvPr/>
        </p:nvSpPr>
        <p:spPr>
          <a:xfrm>
            <a:off x="7629256" y="5988155"/>
            <a:ext cx="3068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Non-local </a:t>
            </a:r>
            <a:r>
              <a:rPr lang="en-US" sz="2000" b="1" i="1" dirty="0"/>
              <a:t>axial</a:t>
            </a:r>
            <a:r>
              <a:rPr lang="en-US" sz="2000" dirty="0"/>
              <a:t> current.</a:t>
            </a:r>
          </a:p>
        </p:txBody>
      </p:sp>
    </p:spTree>
    <p:extLst>
      <p:ext uri="{BB962C8B-B14F-4D97-AF65-F5344CB8AC3E}">
        <p14:creationId xmlns:p14="http://schemas.microsoft.com/office/powerpoint/2010/main" val="15581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1057</Words>
  <Application>Microsoft Office PowerPoint</Application>
  <PresentationFormat>Panorámica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Tema de Office</vt:lpstr>
      <vt:lpstr>Presentación de PowerPoint</vt:lpstr>
      <vt:lpstr>Outline</vt:lpstr>
      <vt:lpstr>Motivation: Anomaly Poles in Feynman Diagrams?</vt:lpstr>
      <vt:lpstr>Recent Claims: Explanation for DVCS</vt:lpstr>
      <vt:lpstr>Motivation: Explanation</vt:lpstr>
      <vt:lpstr>Motivation: Previous Work- Local Case</vt:lpstr>
      <vt:lpstr>Motivation: Summary </vt:lpstr>
      <vt:lpstr>Consistency Conditions for the PDF Limit: Vector Current</vt:lpstr>
      <vt:lpstr>Consistency Conditions for the PDF Limit: Vector Current (Some Remarks)</vt:lpstr>
      <vt:lpstr>GPD Results at One-Loop Massive Quarks</vt:lpstr>
      <vt:lpstr>GPD Collinear Limit Results at One-Loop Massive Quarks</vt:lpstr>
      <vt:lpstr>GPD Results at One-Loop Dimensional Regularization for IR Divergences</vt:lpstr>
      <vt:lpstr>GPD Results at One-Loop Dimensional Regularization for IR Divergences</vt:lpstr>
      <vt:lpstr>GPD Collinear Limit Results at One-Loop Dimensional Regularization for IR Divergences</vt:lpstr>
      <vt:lpstr>Side Remark: We Have Results not Expanded in the quark mass m or in ϵ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Castelli</dc:creator>
  <cp:lastModifiedBy>Ignacio Castelli</cp:lastModifiedBy>
  <cp:revision>2</cp:revision>
  <dcterms:created xsi:type="dcterms:W3CDTF">2026-05-04T07:02:07Z</dcterms:created>
  <dcterms:modified xsi:type="dcterms:W3CDTF">2026-05-12T06:27:48Z</dcterms:modified>
</cp:coreProperties>
</file>