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fif" ContentType="image/jpe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3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4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5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91" r:id="rId1"/>
    <p:sldMasterId id="2147483814" r:id="rId2"/>
    <p:sldMasterId id="2147483839" r:id="rId3"/>
    <p:sldMasterId id="2147483912" r:id="rId4"/>
    <p:sldMasterId id="2147484041" r:id="rId5"/>
    <p:sldMasterId id="2147484069" r:id="rId6"/>
  </p:sldMasterIdLst>
  <p:notesMasterIdLst>
    <p:notesMasterId r:id="rId107"/>
  </p:notesMasterIdLst>
  <p:handoutMasterIdLst>
    <p:handoutMasterId r:id="rId108"/>
  </p:handoutMasterIdLst>
  <p:sldIdLst>
    <p:sldId id="387" r:id="rId7"/>
    <p:sldId id="2147375389" r:id="rId8"/>
    <p:sldId id="2147375401" r:id="rId9"/>
    <p:sldId id="5760" r:id="rId10"/>
    <p:sldId id="2147375480" r:id="rId11"/>
    <p:sldId id="382" r:id="rId12"/>
    <p:sldId id="388" r:id="rId13"/>
    <p:sldId id="392" r:id="rId14"/>
    <p:sldId id="2147375479" r:id="rId15"/>
    <p:sldId id="2147375390" r:id="rId16"/>
    <p:sldId id="2147375433" r:id="rId17"/>
    <p:sldId id="2147375431" r:id="rId18"/>
    <p:sldId id="2147375430" r:id="rId19"/>
    <p:sldId id="2147375432" r:id="rId20"/>
    <p:sldId id="2147375457" r:id="rId21"/>
    <p:sldId id="588" r:id="rId22"/>
    <p:sldId id="278" r:id="rId23"/>
    <p:sldId id="354" r:id="rId24"/>
    <p:sldId id="279" r:id="rId25"/>
    <p:sldId id="280" r:id="rId26"/>
    <p:sldId id="508" r:id="rId27"/>
    <p:sldId id="506" r:id="rId28"/>
    <p:sldId id="424" r:id="rId29"/>
    <p:sldId id="526" r:id="rId30"/>
    <p:sldId id="2147375441" r:id="rId31"/>
    <p:sldId id="507" r:id="rId32"/>
    <p:sldId id="2147375444" r:id="rId33"/>
    <p:sldId id="256" r:id="rId34"/>
    <p:sldId id="2117" r:id="rId35"/>
    <p:sldId id="2147375410" r:id="rId36"/>
    <p:sldId id="2147375469" r:id="rId37"/>
    <p:sldId id="2147375470" r:id="rId38"/>
    <p:sldId id="2147375478" r:id="rId39"/>
    <p:sldId id="2147375483" r:id="rId40"/>
    <p:sldId id="2147375486" r:id="rId41"/>
    <p:sldId id="2147375487" r:id="rId42"/>
    <p:sldId id="2147375489" r:id="rId43"/>
    <p:sldId id="2147375488" r:id="rId44"/>
    <p:sldId id="590" r:id="rId45"/>
    <p:sldId id="469" r:id="rId46"/>
    <p:sldId id="2147375425" r:id="rId47"/>
    <p:sldId id="2147375426" r:id="rId48"/>
    <p:sldId id="2147375491" r:id="rId49"/>
    <p:sldId id="2147375493" r:id="rId50"/>
    <p:sldId id="2147375477" r:id="rId51"/>
    <p:sldId id="2147375494" r:id="rId52"/>
    <p:sldId id="1125" r:id="rId53"/>
    <p:sldId id="5847" r:id="rId54"/>
    <p:sldId id="2147375481" r:id="rId55"/>
    <p:sldId id="324" r:id="rId56"/>
    <p:sldId id="2147375499" r:id="rId57"/>
    <p:sldId id="2147375427" r:id="rId58"/>
    <p:sldId id="554" r:id="rId59"/>
    <p:sldId id="559" r:id="rId60"/>
    <p:sldId id="558" r:id="rId61"/>
    <p:sldId id="557" r:id="rId62"/>
    <p:sldId id="560" r:id="rId63"/>
    <p:sldId id="2147375498" r:id="rId64"/>
    <p:sldId id="2147375453" r:id="rId65"/>
    <p:sldId id="2147375451" r:id="rId66"/>
    <p:sldId id="2147375454" r:id="rId67"/>
    <p:sldId id="2147375455" r:id="rId68"/>
    <p:sldId id="520" r:id="rId69"/>
    <p:sldId id="2147375492" r:id="rId70"/>
    <p:sldId id="522" r:id="rId71"/>
    <p:sldId id="318" r:id="rId72"/>
    <p:sldId id="592" r:id="rId73"/>
    <p:sldId id="594" r:id="rId74"/>
    <p:sldId id="595" r:id="rId75"/>
    <p:sldId id="2147375458" r:id="rId76"/>
    <p:sldId id="527" r:id="rId77"/>
    <p:sldId id="529" r:id="rId78"/>
    <p:sldId id="2147375468" r:id="rId79"/>
    <p:sldId id="2147375467" r:id="rId80"/>
    <p:sldId id="2147375462" r:id="rId81"/>
    <p:sldId id="2147375461" r:id="rId82"/>
    <p:sldId id="2147375496" r:id="rId83"/>
    <p:sldId id="2147375497" r:id="rId84"/>
    <p:sldId id="3987" r:id="rId85"/>
    <p:sldId id="5746" r:id="rId86"/>
    <p:sldId id="2147375447" r:id="rId87"/>
    <p:sldId id="2122" r:id="rId88"/>
    <p:sldId id="3671" r:id="rId89"/>
    <p:sldId id="2091" r:id="rId90"/>
    <p:sldId id="2089" r:id="rId91"/>
    <p:sldId id="2147375448" r:id="rId92"/>
    <p:sldId id="5795" r:id="rId93"/>
    <p:sldId id="2311" r:id="rId94"/>
    <p:sldId id="2147375501" r:id="rId95"/>
    <p:sldId id="2147375500" r:id="rId96"/>
    <p:sldId id="2147375450" r:id="rId97"/>
    <p:sldId id="2147375388" r:id="rId98"/>
    <p:sldId id="2147375407" r:id="rId99"/>
    <p:sldId id="2147375408" r:id="rId100"/>
    <p:sldId id="2147375409" r:id="rId101"/>
    <p:sldId id="5793" r:id="rId102"/>
    <p:sldId id="292" r:id="rId103"/>
    <p:sldId id="2147375403" r:id="rId104"/>
    <p:sldId id="5742" r:id="rId105"/>
    <p:sldId id="2147375445" r:id="rId106"/>
  </p:sldIdLst>
  <p:sldSz cx="12192000" cy="6858000"/>
  <p:notesSz cx="6729413" cy="9861550"/>
  <p:custDataLst>
    <p:tags r:id="rId109"/>
  </p:custDataLst>
  <p:defaultTextStyle>
    <a:defPPr>
      <a:defRPr lang="en-US"/>
    </a:defPPr>
    <a:lvl1pPr algn="ctr" rtl="0" fontAlgn="base">
      <a:spcBef>
        <a:spcPct val="20000"/>
      </a:spcBef>
      <a:spcAft>
        <a:spcPct val="0"/>
      </a:spcAft>
      <a:buClr>
        <a:schemeClr val="bg2"/>
      </a:buClr>
      <a:buSzPct val="75000"/>
      <a:buFont typeface="Wingdings" charset="0"/>
      <a:buChar char="n"/>
      <a:defRPr sz="2400" kern="1200">
        <a:solidFill>
          <a:schemeClr val="tx1"/>
        </a:solidFill>
        <a:latin typeface="Baskerville" charset="0"/>
        <a:ea typeface="ＭＳ Ｐゴシック" charset="0"/>
        <a:cs typeface="ＭＳ Ｐゴシック" charset="0"/>
      </a:defRPr>
    </a:lvl1pPr>
    <a:lvl2pPr marL="457200" algn="ctr" rtl="0" fontAlgn="base">
      <a:spcBef>
        <a:spcPct val="20000"/>
      </a:spcBef>
      <a:spcAft>
        <a:spcPct val="0"/>
      </a:spcAft>
      <a:buClr>
        <a:schemeClr val="bg2"/>
      </a:buClr>
      <a:buSzPct val="75000"/>
      <a:buFont typeface="Wingdings" charset="0"/>
      <a:buChar char="n"/>
      <a:defRPr sz="2400" kern="1200">
        <a:solidFill>
          <a:schemeClr val="tx1"/>
        </a:solidFill>
        <a:latin typeface="Baskerville" charset="0"/>
        <a:ea typeface="ＭＳ Ｐゴシック" charset="0"/>
        <a:cs typeface="ＭＳ Ｐゴシック" charset="0"/>
      </a:defRPr>
    </a:lvl2pPr>
    <a:lvl3pPr marL="914400" algn="ctr" rtl="0" fontAlgn="base">
      <a:spcBef>
        <a:spcPct val="20000"/>
      </a:spcBef>
      <a:spcAft>
        <a:spcPct val="0"/>
      </a:spcAft>
      <a:buClr>
        <a:schemeClr val="bg2"/>
      </a:buClr>
      <a:buSzPct val="75000"/>
      <a:buFont typeface="Wingdings" charset="0"/>
      <a:buChar char="n"/>
      <a:defRPr sz="2400" kern="1200">
        <a:solidFill>
          <a:schemeClr val="tx1"/>
        </a:solidFill>
        <a:latin typeface="Baskerville" charset="0"/>
        <a:ea typeface="ＭＳ Ｐゴシック" charset="0"/>
        <a:cs typeface="ＭＳ Ｐゴシック" charset="0"/>
      </a:defRPr>
    </a:lvl3pPr>
    <a:lvl4pPr marL="1371600" algn="ctr" rtl="0" fontAlgn="base">
      <a:spcBef>
        <a:spcPct val="20000"/>
      </a:spcBef>
      <a:spcAft>
        <a:spcPct val="0"/>
      </a:spcAft>
      <a:buClr>
        <a:schemeClr val="bg2"/>
      </a:buClr>
      <a:buSzPct val="75000"/>
      <a:buFont typeface="Wingdings" charset="0"/>
      <a:buChar char="n"/>
      <a:defRPr sz="2400" kern="1200">
        <a:solidFill>
          <a:schemeClr val="tx1"/>
        </a:solidFill>
        <a:latin typeface="Baskerville" charset="0"/>
        <a:ea typeface="ＭＳ Ｐゴシック" charset="0"/>
        <a:cs typeface="ＭＳ Ｐゴシック" charset="0"/>
      </a:defRPr>
    </a:lvl4pPr>
    <a:lvl5pPr marL="1828800" algn="ctr" rtl="0" fontAlgn="base">
      <a:spcBef>
        <a:spcPct val="20000"/>
      </a:spcBef>
      <a:spcAft>
        <a:spcPct val="0"/>
      </a:spcAft>
      <a:buClr>
        <a:schemeClr val="bg2"/>
      </a:buClr>
      <a:buSzPct val="75000"/>
      <a:buFont typeface="Wingdings" charset="0"/>
      <a:buChar char="n"/>
      <a:defRPr sz="2400" kern="1200">
        <a:solidFill>
          <a:schemeClr val="tx1"/>
        </a:solidFill>
        <a:latin typeface="Baskerville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Baskerville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Baskerville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Baskerville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Baskerville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5">
          <p15:clr>
            <a:srgbClr val="A4A3A4"/>
          </p15:clr>
        </p15:guide>
        <p15:guide id="2" pos="211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41973C"/>
    <a:srgbClr val="0033A0"/>
    <a:srgbClr val="B6F8B9"/>
    <a:srgbClr val="1200B0"/>
    <a:srgbClr val="7F7F7F"/>
    <a:srgbClr val="B9CFFF"/>
    <a:srgbClr val="041533"/>
    <a:srgbClr val="312EFF"/>
    <a:srgbClr val="0419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021"/>
    <p:restoredTop sz="83671" autoAdjust="0"/>
  </p:normalViewPr>
  <p:slideViewPr>
    <p:cSldViewPr>
      <p:cViewPr>
        <p:scale>
          <a:sx n="58" d="100"/>
          <a:sy n="58" d="100"/>
        </p:scale>
        <p:origin x="792" y="9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35" d="100"/>
        <a:sy n="13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1692" y="-66"/>
      </p:cViewPr>
      <p:guideLst>
        <p:guide orient="horz" pos="3105"/>
        <p:guide pos="211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12" Type="http://schemas.openxmlformats.org/officeDocument/2006/relationships/theme" Target="theme/theme1.xml"/><Relationship Id="rId16" Type="http://schemas.openxmlformats.org/officeDocument/2006/relationships/slide" Target="slides/slide10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102" Type="http://schemas.openxmlformats.org/officeDocument/2006/relationships/slide" Target="slides/slide96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4.xml"/><Relationship Id="rId95" Type="http://schemas.openxmlformats.org/officeDocument/2006/relationships/slide" Target="slides/slide89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113" Type="http://schemas.openxmlformats.org/officeDocument/2006/relationships/tableStyles" Target="tableStyles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59" Type="http://schemas.openxmlformats.org/officeDocument/2006/relationships/slide" Target="slides/slide53.xml"/><Relationship Id="rId103" Type="http://schemas.openxmlformats.org/officeDocument/2006/relationships/slide" Target="slides/slide97.xml"/><Relationship Id="rId108" Type="http://schemas.openxmlformats.org/officeDocument/2006/relationships/handoutMaster" Target="handoutMasters/handoutMaster1.xml"/><Relationship Id="rId54" Type="http://schemas.openxmlformats.org/officeDocument/2006/relationships/slide" Target="slides/slide48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91" Type="http://schemas.openxmlformats.org/officeDocument/2006/relationships/slide" Target="slides/slide85.xml"/><Relationship Id="rId96" Type="http://schemas.openxmlformats.org/officeDocument/2006/relationships/slide" Target="slides/slide9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6" Type="http://schemas.openxmlformats.org/officeDocument/2006/relationships/slide" Target="slides/slide100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94" Type="http://schemas.openxmlformats.org/officeDocument/2006/relationships/slide" Target="slides/slide88.xml"/><Relationship Id="rId99" Type="http://schemas.openxmlformats.org/officeDocument/2006/relationships/slide" Target="slides/slide93.xml"/><Relationship Id="rId101" Type="http://schemas.openxmlformats.org/officeDocument/2006/relationships/slide" Target="slides/slide9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109" Type="http://schemas.openxmlformats.org/officeDocument/2006/relationships/tags" Target="tags/tag1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slide" Target="slides/slide91.xml"/><Relationship Id="rId104" Type="http://schemas.openxmlformats.org/officeDocument/2006/relationships/slide" Target="slides/slide98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110" Type="http://schemas.openxmlformats.org/officeDocument/2006/relationships/presProps" Target="presProps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100" Type="http://schemas.openxmlformats.org/officeDocument/2006/relationships/slide" Target="slides/slide94.xml"/><Relationship Id="rId105" Type="http://schemas.openxmlformats.org/officeDocument/2006/relationships/slide" Target="slides/slide99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slide" Target="slides/slide87.xml"/><Relationship Id="rId98" Type="http://schemas.openxmlformats.org/officeDocument/2006/relationships/slide" Target="slides/slide92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9.xml"/><Relationship Id="rId46" Type="http://schemas.openxmlformats.org/officeDocument/2006/relationships/slide" Target="slides/slide40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62" Type="http://schemas.openxmlformats.org/officeDocument/2006/relationships/slide" Target="slides/slide56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11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46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62" tIns="46432" rIns="92862" bIns="46432" numCol="1" anchor="t" anchorCtr="0" compatLnSpc="1">
            <a:prstTxWarp prst="textNoShape">
              <a:avLst/>
            </a:prstTxWarp>
          </a:bodyPr>
          <a:lstStyle>
            <a:lvl1pPr algn="l" defTabSz="927100">
              <a:spcBef>
                <a:spcPct val="0"/>
              </a:spcBef>
              <a:buClrTx/>
              <a:buSzTx/>
              <a:buFontTx/>
              <a:buNone/>
              <a:defRPr sz="1200">
                <a:latin typeface="Helvetic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0"/>
            <a:ext cx="29146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62" tIns="46432" rIns="92862" bIns="46432" numCol="1" anchor="t" anchorCtr="0" compatLnSpc="1">
            <a:prstTxWarp prst="textNoShape">
              <a:avLst/>
            </a:prstTxWarp>
          </a:bodyPr>
          <a:lstStyle>
            <a:lvl1pPr algn="r" defTabSz="927100">
              <a:spcBef>
                <a:spcPct val="0"/>
              </a:spcBef>
              <a:buClrTx/>
              <a:buSzTx/>
              <a:buFontTx/>
              <a:buNone/>
              <a:defRPr sz="1200">
                <a:latin typeface="Helvetic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9425"/>
            <a:ext cx="29146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62" tIns="46432" rIns="92862" bIns="46432" numCol="1" anchor="b" anchorCtr="0" compatLnSpc="1">
            <a:prstTxWarp prst="textNoShape">
              <a:avLst/>
            </a:prstTxWarp>
          </a:bodyPr>
          <a:lstStyle>
            <a:lvl1pPr algn="l" defTabSz="927100">
              <a:spcBef>
                <a:spcPct val="0"/>
              </a:spcBef>
              <a:buClrTx/>
              <a:buSzTx/>
              <a:buFontTx/>
              <a:buNone/>
              <a:defRPr sz="1200">
                <a:latin typeface="Helvetic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69425"/>
            <a:ext cx="29146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62" tIns="46432" rIns="92862" bIns="46432" numCol="1" anchor="b" anchorCtr="0" compatLnSpc="1">
            <a:prstTxWarp prst="textNoShape">
              <a:avLst/>
            </a:prstTxWarp>
          </a:bodyPr>
          <a:lstStyle>
            <a:lvl1pPr algn="r" defTabSz="927100">
              <a:spcBef>
                <a:spcPct val="0"/>
              </a:spcBef>
              <a:buClrTx/>
              <a:buSzTx/>
              <a:buFontTx/>
              <a:buNone/>
              <a:defRPr sz="1200">
                <a:latin typeface="Helvetica" charset="0"/>
              </a:defRPr>
            </a:lvl1pPr>
          </a:lstStyle>
          <a:p>
            <a:pPr>
              <a:defRPr/>
            </a:pPr>
            <a:fld id="{07B9247C-7CB1-344D-B6F0-DA3DE9EB62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0459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211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1" tIns="45665" rIns="91331" bIns="45665" numCol="1" anchor="t" anchorCtr="0" compatLnSpc="1">
            <a:prstTxWarp prst="textNoShape">
              <a:avLst/>
            </a:prstTxWarp>
          </a:bodyPr>
          <a:lstStyle>
            <a:lvl1pPr algn="l" defTabSz="912813">
              <a:spcBef>
                <a:spcPct val="0"/>
              </a:spcBef>
              <a:buClrTx/>
              <a:buSzTx/>
              <a:buFontTx/>
              <a:buNone/>
              <a:defRPr sz="1200">
                <a:latin typeface="Helvetic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3175" y="0"/>
            <a:ext cx="293211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1" tIns="45665" rIns="91331" bIns="45665" numCol="1" anchor="t" anchorCtr="0" compatLnSpc="1">
            <a:prstTxWarp prst="textNoShape">
              <a:avLst/>
            </a:prstTxWarp>
          </a:bodyPr>
          <a:lstStyle>
            <a:lvl1pPr algn="r" defTabSz="912813">
              <a:spcBef>
                <a:spcPct val="0"/>
              </a:spcBef>
              <a:buClrTx/>
              <a:buSzTx/>
              <a:buFontTx/>
              <a:buNone/>
              <a:defRPr sz="1200">
                <a:latin typeface="Helvetic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3500" y="727075"/>
            <a:ext cx="6621463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9475" y="4695825"/>
            <a:ext cx="4986338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1" tIns="45665" rIns="91331" bIns="456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94825"/>
            <a:ext cx="293211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1" tIns="45665" rIns="91331" bIns="45665" numCol="1" anchor="b" anchorCtr="0" compatLnSpc="1">
            <a:prstTxWarp prst="textNoShape">
              <a:avLst/>
            </a:prstTxWarp>
          </a:bodyPr>
          <a:lstStyle>
            <a:lvl1pPr algn="l" defTabSz="912813">
              <a:spcBef>
                <a:spcPct val="0"/>
              </a:spcBef>
              <a:buClrTx/>
              <a:buSzTx/>
              <a:buFontTx/>
              <a:buNone/>
              <a:defRPr sz="1200">
                <a:latin typeface="Helvetic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3175" y="9394825"/>
            <a:ext cx="293211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1" tIns="45665" rIns="91331" bIns="45665" numCol="1" anchor="b" anchorCtr="0" compatLnSpc="1">
            <a:prstTxWarp prst="textNoShape">
              <a:avLst/>
            </a:prstTxWarp>
          </a:bodyPr>
          <a:lstStyle>
            <a:lvl1pPr algn="r" defTabSz="912813">
              <a:spcBef>
                <a:spcPct val="0"/>
              </a:spcBef>
              <a:buClrTx/>
              <a:buSzTx/>
              <a:buFontTx/>
              <a:buNone/>
              <a:defRPr sz="1200">
                <a:latin typeface="Helvetica" charset="0"/>
              </a:defRPr>
            </a:lvl1pPr>
          </a:lstStyle>
          <a:p>
            <a:pPr>
              <a:defRPr/>
            </a:pPr>
            <a:fld id="{6C260935-2945-8F4F-A8CC-C9E01F0BF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9006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2" charset="0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 sz="2400">
                <a:solidFill>
                  <a:schemeClr val="tx1"/>
                </a:solidFill>
                <a:latin typeface="Baskerville" charset="0"/>
                <a:ea typeface="ＭＳ Ｐゴシック" charset="0"/>
                <a:cs typeface="ＭＳ Ｐゴシック" charset="0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Baskerville" charset="0"/>
                <a:ea typeface="ＭＳ Ｐゴシック" charset="0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Baskerville" charset="0"/>
                <a:ea typeface="ＭＳ Ｐゴシック" charset="0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Baskerville" charset="0"/>
                <a:ea typeface="ＭＳ Ｐゴシック" charset="0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Baskerville" charset="0"/>
                <a:ea typeface="ＭＳ Ｐゴシック" charset="0"/>
              </a:defRPr>
            </a:lvl5pPr>
            <a:lvl6pPr marL="2514600" indent="-228600" algn="ctr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charset="0"/>
              <a:buChar char="n"/>
              <a:defRPr sz="2400">
                <a:solidFill>
                  <a:schemeClr val="tx1"/>
                </a:solidFill>
                <a:latin typeface="Baskerville" charset="0"/>
                <a:ea typeface="ＭＳ Ｐゴシック" charset="0"/>
              </a:defRPr>
            </a:lvl6pPr>
            <a:lvl7pPr marL="2971800" indent="-228600" algn="ctr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charset="0"/>
              <a:buChar char="n"/>
              <a:defRPr sz="2400">
                <a:solidFill>
                  <a:schemeClr val="tx1"/>
                </a:solidFill>
                <a:latin typeface="Baskerville" charset="0"/>
                <a:ea typeface="ＭＳ Ｐゴシック" charset="0"/>
              </a:defRPr>
            </a:lvl7pPr>
            <a:lvl8pPr marL="3429000" indent="-228600" algn="ctr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charset="0"/>
              <a:buChar char="n"/>
              <a:defRPr sz="2400">
                <a:solidFill>
                  <a:schemeClr val="tx1"/>
                </a:solidFill>
                <a:latin typeface="Baskerville" charset="0"/>
                <a:ea typeface="ＭＳ Ｐゴシック" charset="0"/>
              </a:defRPr>
            </a:lvl8pPr>
            <a:lvl9pPr marL="3886200" indent="-228600" algn="ctr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charset="0"/>
              <a:buChar char="n"/>
              <a:defRPr sz="2400">
                <a:solidFill>
                  <a:schemeClr val="tx1"/>
                </a:solidFill>
                <a:latin typeface="Baskerville" charset="0"/>
                <a:ea typeface="ＭＳ Ｐゴシック" charset="0"/>
              </a:defRPr>
            </a:lvl9pPr>
          </a:lstStyle>
          <a:p>
            <a:pPr eaLnBrk="1" hangingPunct="1"/>
            <a:fld id="{37FA22C3-228F-024E-A2AE-0C156C27E84D}" type="slidenum">
              <a:rPr lang="en-US" sz="1200">
                <a:latin typeface="Helvetica" charset="0"/>
              </a:rPr>
              <a:pPr eaLnBrk="1" hangingPunct="1"/>
              <a:t>1</a:t>
            </a:fld>
            <a:endParaRPr lang="en-US" sz="1200">
              <a:latin typeface="Helvetica" charset="0"/>
            </a:endParaRPr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3500" y="727075"/>
            <a:ext cx="6621463" cy="3725863"/>
          </a:xfrm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2772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715EC-F48D-176F-F79E-B01CC0564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0A9DFA-C627-21A6-F25F-BB51E54514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9C55A9-9F44-2B41-046E-AEF0B05B5B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E8AB3C-D74B-CDA3-4093-3187AAB011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260935-2945-8F4F-A8CC-C9E01F0BF40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charset="0"/>
                <a:ea typeface="ＭＳ Ｐゴシック" charset="0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6672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Shape 42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22" name="Shape 42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88886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73" name="Shape 47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25991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Shape 48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87" name="Shape 48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96548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02" name="Shape 50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74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Calibri" charset="0"/>
            </a:endParaRPr>
          </a:p>
        </p:txBody>
      </p:sp>
      <p:sp>
        <p:nvSpPr>
          <p:cNvPr id="67588" name="Footer Placeholder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0052" indent="-28463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38542" indent="-227708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93959" indent="-227708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49376" indent="-227708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04793" indent="-2277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60210" indent="-2277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15627" indent="-2277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71044" indent="-2277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Introduction to Accelerators</a:t>
            </a:r>
          </a:p>
        </p:txBody>
      </p:sp>
      <p:sp>
        <p:nvSpPr>
          <p:cNvPr id="67589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0052" indent="-28463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38542" indent="-227708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93959" indent="-227708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49376" indent="-227708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04793" indent="-2277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60210" indent="-2277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15627" indent="-2277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71044" indent="-2277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D396F9-4ED3-CB45-9F47-C4E448CEEB5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69757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2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8C7AD6-4A0F-F24A-8C2E-29BF1C338890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+mn-ea"/>
                <a:cs typeface="+mn-cs"/>
              </a:rPr>
              <a:pPr marL="0" marR="0" lvl="0" indent="0" algn="r" defTabSz="912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0044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05A3D-C338-82CC-5C79-F603EE3B6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4A259FFE-D906-FC84-A475-942CC85B6B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2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A9305DF-FF4D-204D-814E-4812261B1147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+mn-ea"/>
                <a:cs typeface="+mn-cs"/>
              </a:rPr>
              <a:pPr marL="0" marR="0" lvl="0" indent="0" algn="r" defTabSz="912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10A8EE34-D794-549B-9C85-4C7CE12CA1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0AA07BE7-E25B-98F4-8D7E-6706B61CAE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135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c3868f8fcd_1_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g2c3868f8fcd_1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2200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E5487-1530-7054-0F5E-CE4749105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43E1CB-E367-8582-6D33-1D325F09EB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B4999A-612B-839F-0A84-829839D510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20A634-ADC3-2D7E-9426-D2CAF7B5A9E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Ferdinand Willeke, Accelerator and CD3A status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8EAF8D-4666-FE17-6C22-D44DEE0169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5839EF-EF2D-A244-8B03-02564FD387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520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AD237-015C-BAFC-711F-96B5582B3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E5E9FA-EF03-512B-6BD0-F1DA0AAF70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F39732-6E30-0B1D-59C4-55C776A85E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E4F34C-05B8-2DC9-4512-1D8449F354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C260935-2945-8F4F-A8CC-C9E01F0BF40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3801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E41E1-6BC3-E21C-A9F0-48665A9CC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E0B7BA3-AC97-2252-4182-98EF033A43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811D73-E00D-47F9-B27F-9A7D3835DCD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3362" name="Rectangle 2">
            <a:extLst>
              <a:ext uri="{FF2B5EF4-FFF2-40B4-BE49-F238E27FC236}">
                <a16:creationId xmlns:a16="http://schemas.microsoft.com/office/drawing/2014/main" id="{A19EB5FA-F234-1566-1B58-F36924B96B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>
            <a:extLst>
              <a:ext uri="{FF2B5EF4-FFF2-40B4-BE49-F238E27FC236}">
                <a16:creationId xmlns:a16="http://schemas.microsoft.com/office/drawing/2014/main" id="{ED71BD09-0C2D-7BC5-632B-ADDA602172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how it looks in practice</a:t>
            </a:r>
          </a:p>
          <a:p>
            <a:pPr marL="39688" algn="l">
              <a:lnSpc>
                <a:spcPct val="110000"/>
              </a:lnSpc>
            </a:pPr>
            <a:r>
              <a:rPr lang="en-US" sz="1200" dirty="0">
                <a:solidFill>
                  <a:schemeClr val="tx1"/>
                </a:solidFill>
                <a:latin typeface="Helvetica" pitchFamily="64" charset="0"/>
                <a:cs typeface="Helvetica" pitchFamily="64" charset="0"/>
                <a:sym typeface="Helvetica" pitchFamily="64" charset="0"/>
              </a:rPr>
              <a:t>One can find an arrangement of quadrupole magnets that provides net focusing in both planes (“strong focusing”).</a:t>
            </a:r>
          </a:p>
          <a:p>
            <a:pPr marL="39688" algn="l">
              <a:lnSpc>
                <a:spcPct val="110000"/>
              </a:lnSpc>
            </a:pPr>
            <a:endParaRPr lang="en-US" sz="1200" dirty="0">
              <a:solidFill>
                <a:schemeClr val="tx1"/>
              </a:solidFill>
              <a:latin typeface="Helvetica" pitchFamily="64" charset="0"/>
              <a:cs typeface="Helvetica" pitchFamily="64" charset="0"/>
              <a:sym typeface="Helvetica" pitchFamily="64" charset="0"/>
            </a:endParaRPr>
          </a:p>
          <a:p>
            <a:pPr marL="39688" algn="l">
              <a:lnSpc>
                <a:spcPct val="110000"/>
              </a:lnSpc>
            </a:pPr>
            <a:r>
              <a:rPr lang="en-US" sz="1200" dirty="0">
                <a:solidFill>
                  <a:schemeClr val="tx1"/>
                </a:solidFill>
                <a:latin typeface="Helvetica" pitchFamily="64" charset="0"/>
                <a:cs typeface="Helvetica" pitchFamily="64" charset="0"/>
                <a:sym typeface="Helvetica" pitchFamily="64" charset="0"/>
              </a:rPr>
              <a:t>Dipole magnets keep the particles on the circular orbit.</a:t>
            </a:r>
          </a:p>
          <a:p>
            <a:pPr marL="39688" algn="l">
              <a:lnSpc>
                <a:spcPct val="110000"/>
              </a:lnSpc>
            </a:pPr>
            <a:endParaRPr lang="en-US" sz="1200" dirty="0">
              <a:solidFill>
                <a:schemeClr val="tx1"/>
              </a:solidFill>
              <a:latin typeface="Helvetica" pitchFamily="64" charset="0"/>
              <a:cs typeface="Helvetica" pitchFamily="64" charset="0"/>
              <a:sym typeface="Helvetica" pitchFamily="64" charset="0"/>
            </a:endParaRPr>
          </a:p>
          <a:p>
            <a:pPr marL="39688" algn="l">
              <a:lnSpc>
                <a:spcPct val="110000"/>
              </a:lnSpc>
            </a:pPr>
            <a:r>
              <a:rPr lang="en-US" sz="1200" dirty="0">
                <a:solidFill>
                  <a:schemeClr val="tx1"/>
                </a:solidFill>
                <a:latin typeface="Helvetica" pitchFamily="64" charset="0"/>
                <a:cs typeface="Helvetica" pitchFamily="64" charset="0"/>
                <a:sym typeface="Helvetica" pitchFamily="64" charset="0"/>
              </a:rPr>
              <a:t>Quadrupole magnets focus alternatively in both planes.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9834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f &amp;\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approx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 \frac{p/q}{G l}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C260935-2945-8F4F-A8CC-C9E01F0BF40E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6476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M =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\begin{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pmatrix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1 &amp;  0 \\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-\frac{1}{f} &amp; 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\end{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pmatrix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\begin{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pmatrix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1 &amp; \frac{L}{2} \\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0 &amp; 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\end{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pmatrix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\begin{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pmatrix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1 &amp; 0 \\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\frac{1}{f} &amp; 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\end{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pmatrix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\begin{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pmatrix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1 &amp; \frac{L}{2} \\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0 &amp; 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\end{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pmatrix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=\begin{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pmatrix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1 + \frac{L}{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2f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 &amp; L + \frac{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L^2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4f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 \\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-\frac{L}{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2f^2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 &amp; 1 - \frac{L}{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2f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 - \frac{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L^2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4f^2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\end{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pmatrix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Times New Roman" pitchFamily="-112" charset="0"/>
              <a:ea typeface="ＭＳ Ｐゴシック" charset="-128"/>
              <a:cs typeface="ＭＳ Ｐゴシック" charset="-128"/>
            </a:endParaRP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</a:br>
            <a:endParaRPr lang="en-US" sz="1200" kern="1200" dirty="0">
              <a:solidFill>
                <a:schemeClr val="tx1"/>
              </a:solidFill>
              <a:effectLst/>
              <a:latin typeface="Times New Roman" pitchFamily="-112" charset="0"/>
              <a:ea typeface="ＭＳ Ｐゴシック" charset="-128"/>
              <a:cs typeface="ＭＳ Ｐゴシック" charset="-128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C260935-2945-8F4F-A8CC-C9E01F0BF40E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3126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</a:br>
            <a:endParaRPr lang="en-US" sz="1200" kern="1200" dirty="0">
              <a:solidFill>
                <a:schemeClr val="tx1"/>
              </a:solidFill>
              <a:effectLst/>
              <a:latin typeface="Times New Roman" pitchFamily="-112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\left(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\begin{array}{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cccccc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1 - \frac{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L^2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2f_0^2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 &amp; \frac{L}{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f_0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}(L +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2f_0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) &amp; 0 &amp; 0  \\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\frac{L}{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4f_0^3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}(L 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2f_0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) &amp; 1 - \frac{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L^2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2f_0^2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 &amp; 0 &amp; 0  \\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0 &amp; 0 &amp; 1 - \frac{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L^2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2f_0^2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 &amp; -\frac{L}{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f_0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}(L 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2f_0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)  \\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0 &amp; 0 &amp; -\frac{L}{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4f_0^3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}(L +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2f_0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) &amp; 1 - \frac{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L^2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2f_0^2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  \\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\end{array}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\right)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C260935-2945-8F4F-A8CC-C9E01F0BF40E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1667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0E115-C23C-B839-A436-99F1AAD1F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23A9C0-C311-651B-A6E4-0A0B6CC668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724BB2-A0BD-45B0-7511-1EB520D7E1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78E760-9A1E-8A11-9CA6-9044073CAA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260935-2945-8F4F-A8CC-C9E01F0BF40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charset="0"/>
                <a:ea typeface="ＭＳ Ｐゴシック" charset="0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0253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C7FA3-379E-51FE-B0DD-6EB2637E9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E15E2B-57BA-F41A-4CBB-852DE37A44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5ACEDF-D45D-8601-A812-C9B71890A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9D5229-656C-ED0D-2100-96753D4963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260935-2945-8F4F-A8CC-C9E01F0BF40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charset="0"/>
                <a:ea typeface="ＭＳ Ｐゴシック" charset="0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2728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4B70D-7820-269B-9825-4F45F568A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A1E54E-577E-AA66-9D42-CFC9565A43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2B949D-C63A-A289-7A2F-78AB489A7A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20205-3700-2F8A-4630-3CEBE0BD0C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C260935-2945-8F4F-A8CC-C9E01F0BF40E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4233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1813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Tx/>
              <a:buFontTx/>
              <a:buNone/>
              <a:tabLst/>
              <a:defRPr/>
            </a:pPr>
            <a:fld id="{6C260935-2945-8F4F-A8CC-C9E01F0BF40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EECE1"/>
                </a:buClr>
                <a:buSzTx/>
                <a:buFontTx/>
                <a:buNone/>
                <a:tabLst/>
                <a:defRPr/>
              </a:pPr>
              <a:t>65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54837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7A004-A4AC-0450-D3FF-F907D738B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B4E98-509B-9DA0-8E20-90B411944B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749550" y="531813"/>
            <a:ext cx="4735513" cy="26638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3C834E-62AD-F27E-DE5B-52ABC603A2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E335EE-0FDF-11AE-F8DE-5ECB497AD0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C0567C-1BAA-43FC-B4E8-7C1C2D493EA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92351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ED9A5-A4EB-ABBF-FF5B-714EEFFE3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729794-1511-0E7B-A904-EEE2CDDD46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8AA2CC-621A-1A43-6D2B-3436232643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B20012-897E-2E81-AC18-461841AFE48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Ferdinand Willeke, Accelerator and CD3A status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3F5BBF-9883-730F-6A06-AC815A8441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5839EF-EF2D-A244-8B03-02564FD387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6064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Ferdinand Willeke, Accelerator and CD3A status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5839EF-EF2D-A244-8B03-02564FD387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3832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D444D-6751-1BE6-6524-733D56EB0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19C04D-88F7-7D86-2617-F6AC2E7253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2B7AE9-D552-FA23-830C-A843551031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BCAA6D-AE38-0B4F-7C02-06EA79E42A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5839EF-EF2D-A244-8B03-02564FD387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523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22F14-7DD4-273C-50D3-B70EBAD50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99B414-8372-D0EC-B075-D687DBA1B2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688B59-1FED-0EE6-9B34-94D873F71E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1672BD-AA6B-31EF-58BA-A66ECBC67B6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Ferdinand Willeke, Accelerator and CD3A status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7313FD-B135-FE60-B67E-A1B8C08B76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5839EF-EF2D-A244-8B03-02564FD387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43956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EA1BC-566A-D0D4-38C3-85DDF9F49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FC450D-0EC0-5541-6321-DAD3179A91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F9DB3A-0CD7-276C-C8F5-D6EC801A87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D5DE31-F2AD-DFFB-5038-B5A8F7DEF53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Ferdinand Willeke, Accelerator and CD3A status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3A6B-27FA-7967-A1B3-BBA7093AEF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5839EF-EF2D-A244-8B03-02564FD387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84131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D8856-20CB-E7D5-8158-8E57966E5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5E9DA8-615E-AE02-770F-3FE83F85E9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F56751-2719-F125-5808-624449075F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89F024-E0F2-1B83-3944-9D88809A4F8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Ferdinand Willeke, Accelerator and CD3A status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335377-6129-BC87-61DD-09F5652CF1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5839EF-EF2D-A244-8B03-02564FD387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9414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Rest</a:t>
            </a:r>
            <a:r>
              <a:rPr lang="de-DE" baseline="0" dirty="0"/>
              <a:t> </a:t>
            </a:r>
            <a:r>
              <a:rPr lang="de-DE" baseline="0" dirty="0" err="1"/>
              <a:t>mass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Pb</a:t>
            </a:r>
            <a:r>
              <a:rPr lang="de-DE" baseline="0" dirty="0"/>
              <a:t> (82p, 126n), 207.97 </a:t>
            </a:r>
            <a:r>
              <a:rPr lang="de-DE" baseline="0" dirty="0" err="1"/>
              <a:t>mass</a:t>
            </a:r>
            <a:r>
              <a:rPr lang="de-DE" baseline="0" dirty="0"/>
              <a:t> </a:t>
            </a:r>
            <a:r>
              <a:rPr lang="de-DE" baseline="0" dirty="0" err="1"/>
              <a:t>units</a:t>
            </a:r>
            <a:r>
              <a:rPr lang="de-DE" baseline="0" dirty="0"/>
              <a:t>, 931.5MeV per </a:t>
            </a:r>
            <a:r>
              <a:rPr lang="de-DE" baseline="0" dirty="0" err="1"/>
              <a:t>mass</a:t>
            </a:r>
            <a:r>
              <a:rPr lang="de-DE" baseline="0" dirty="0"/>
              <a:t> </a:t>
            </a:r>
            <a:r>
              <a:rPr lang="de-DE" baseline="0" dirty="0" err="1"/>
              <a:t>unit</a:t>
            </a:r>
            <a:r>
              <a:rPr lang="de-DE" baseline="0" dirty="0"/>
              <a:t>, </a:t>
            </a:r>
            <a:r>
              <a:rPr lang="de-DE" baseline="0" dirty="0" err="1"/>
              <a:t>results</a:t>
            </a:r>
            <a:r>
              <a:rPr lang="de-DE" baseline="0" dirty="0"/>
              <a:t> in </a:t>
            </a:r>
            <a:r>
              <a:rPr lang="de-DE" baseline="0" dirty="0" err="1"/>
              <a:t>194GeV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CD973-18D6-47A8-9BB5-59A24086B33D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2709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A3C77-58D8-0713-F089-486AC6467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A6D0CC-A9DD-472E-C2BF-B06567509E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E633B6-A502-B22D-7C72-3DB59528AE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E65DDB-8656-BBC6-F353-8B7174FB334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Ferdinand Willeke, Accelerator and CD3A status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CFFD3D-4D80-AF28-6282-E32F2E10DA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5839EF-EF2D-A244-8B03-02564FD387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25688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p   &amp;= \gamma_{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rel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m_0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 \beta_{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rel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 c = \sqrt{\gamma_{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rel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}^2 - 1}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m_0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 c = \frac{\sqrt{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E^2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 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E_0^2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}}{c}\\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Times New Roman" pitchFamily="-112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E \gg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E_0</a:t>
            </a:r>
            <a:endParaRPr lang="en-US" sz="1200" kern="1200" dirty="0">
              <a:solidFill>
                <a:schemeClr val="tx1"/>
              </a:solidFill>
              <a:effectLst/>
              <a:latin typeface="Times New Roman" pitchFamily="-112" charset="0"/>
              <a:ea typeface="ＭＳ Ｐゴシック" charset="-128"/>
              <a:cs typeface="ＭＳ Ｐゴシック" charset="-128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Times New Roman" pitchFamily="-112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P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approx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 p/c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Times New Roman" pitchFamily="-112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s &amp;=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m_T^2c^4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 =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E_T^2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 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p_T^2c^2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 =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E_h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 +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E_e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)^2 -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p_h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 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p_e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)^2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c^2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 \\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Times New Roman" pitchFamily="-112" charset="0"/>
              <a:ea typeface="ＭＳ Ｐゴシック" charset="-128"/>
              <a:cs typeface="ＭＳ Ｐゴシック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s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approx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 2 \sqrt{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E_1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E_2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-112" charset="0"/>
                <a:ea typeface="ＭＳ Ｐゴシック" charset="-128"/>
                <a:cs typeface="ＭＳ Ｐゴシック" charset="-128"/>
              </a:rPr>
              <a:t>}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C260935-2945-8F4F-A8CC-C9E01F0BF40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8602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11118-E4AC-D453-1868-1B8DDD56A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284411-451E-A074-94F8-3F9264D6D8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B02C7D-0CF6-0550-049B-27F21293D5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7D6BC8-2ECB-A0D2-C15F-F7C789AB85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260935-2945-8F4F-A8CC-C9E01F0BF40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charset="0"/>
                <a:ea typeface="ＭＳ Ｐゴシック" charset="0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964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B6794-8EDC-4153-B393-F9890018D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4A6E8B-C321-345E-8CA0-0059135C77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AA5128-8E8A-9A3F-1781-C7938CC4FC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3778C7-41B7-EE23-C9F2-8A31353A9C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260935-2945-8F4F-A8CC-C9E01F0BF40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charset="0"/>
                <a:ea typeface="ＭＳ Ｐゴシック" charset="0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519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2" descr="logooutline.eps">
            <a:extLst>
              <a:ext uri="{FF2B5EF4-FFF2-40B4-BE49-F238E27FC236}">
                <a16:creationId xmlns:a16="http://schemas.microsoft.com/office/drawing/2014/main" id="{ED75A508-7D60-F841-B3C4-7CB2A400A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403" y="2169047"/>
            <a:ext cx="2520000" cy="249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8660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9" y="373593"/>
            <a:ext cx="5616574" cy="6071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7" y="1124744"/>
            <a:ext cx="5616575" cy="5076031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>
              <a:lnSpc>
                <a:spcPct val="100000"/>
              </a:lnSpc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588863-2E7B-784C-BD2D-8C3D0E7E1D8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67438" y="0"/>
            <a:ext cx="6024562" cy="6207170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981A2-06D5-5F4B-9504-4CD77560E60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F37B2A-B53F-3C4D-BD2B-2DAF3F47C0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DD1311B-199C-CA4B-81C4-F7ADC1D9977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08862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21CBE-0BDC-FAF6-A30B-32A159F71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3713429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0AA83-7E83-4FB5-3DDF-745DA400A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0121409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2534C-C126-30DA-C8A1-2CD510D2E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18064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5F7EA-FE97-4BBF-7A71-5CA98872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492600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46789-C580-5220-2A69-234EC9BE0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7223376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724400" y="6218237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fld id="{893C5830-40F3-F04E-B2E3-10E6672BA8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75851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CDB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22.06.25-02.07.25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CDB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Introduction to Accelerator Physics for the EIC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CDB"/>
              </a:buClr>
              <a:buSzPct val="75000"/>
              <a:buFont typeface="Wingdings" charset="0"/>
              <a:buChar char="n"/>
              <a:tabLst/>
              <a:defRPr/>
            </a:pPr>
            <a:fld id="{F94F92C7-2ECB-45BC-8145-4DCF487226E2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ACDB"/>
                </a:buClr>
                <a:buSzPct val="75000"/>
                <a:buFont typeface="Wingdings" charset="0"/>
                <a:buChar char="n"/>
                <a:tabLst/>
                <a:defRPr/>
              </a:pPr>
              <a:t>‹#›</a:t>
            </a:fld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60028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F8F7083-D188-D543-8008-F25F138E9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A980EB7-C2CB-9D4D-8C5E-3EB093178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F74050C-1801-2345-9DC3-F06B163A2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24976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2920" y="1174478"/>
            <a:ext cx="10962105" cy="1240412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defRPr sz="4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Title from Agenda</a:t>
            </a:r>
            <a:br>
              <a:rPr lang="en-US"/>
            </a:br>
            <a:r>
              <a:rPr lang="en-US"/>
              <a:t>Continuation of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2920" y="5074920"/>
            <a:ext cx="4363736" cy="10196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SC-x Identifier</a:t>
            </a:r>
          </a:p>
          <a:p>
            <a:r>
              <a:rPr lang="en-US"/>
              <a:t>EIC CD-3A Review</a:t>
            </a:r>
          </a:p>
          <a:p>
            <a:r>
              <a:rPr lang="en-US"/>
              <a:t>November 14-16, 2023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920" y="3288714"/>
            <a:ext cx="10962105" cy="4489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Presenter Name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99D03B-F4BD-85C1-5955-B2BB7ACF4A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6314" y="472833"/>
            <a:ext cx="1632203" cy="45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66183" y="472833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067685" y="472833"/>
            <a:ext cx="1825604" cy="4572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2F870F-A3EC-0442-4A49-50365EE5DD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2920" y="2423582"/>
            <a:ext cx="10962105" cy="501650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z="2800"/>
              <a:t>Secondary title if needed</a:t>
            </a:r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D74062-0C2E-090F-07DF-75D428DE15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920" y="4233687"/>
            <a:ext cx="10962105" cy="3795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WBS 6.0x.xxx WBS Name (Exact from WBS)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DFAD954-7DFC-3150-35B3-444AB26BD5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920" y="3738425"/>
            <a:ext cx="10962105" cy="47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Project Role or Organizational Role if not Project</a:t>
            </a:r>
          </a:p>
        </p:txBody>
      </p:sp>
    </p:spTree>
    <p:extLst>
      <p:ext uri="{BB962C8B-B14F-4D97-AF65-F5344CB8AC3E}">
        <p14:creationId xmlns:p14="http://schemas.microsoft.com/office/powerpoint/2010/main" val="466240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>
          <p15:clr>
            <a:srgbClr val="FBAE40"/>
          </p15:clr>
        </p15:guide>
        <p15:guide id="8" pos="3840">
          <p15:clr>
            <a:srgbClr val="FBAE40"/>
          </p15:clr>
        </p15:guide>
        <p15:guide id="9" orient="horz" pos="3888">
          <p15:clr>
            <a:srgbClr val="FBAE40"/>
          </p15:clr>
        </p15:guide>
        <p15:guide id="10" pos="360">
          <p15:clr>
            <a:srgbClr val="FBAE40"/>
          </p15:clr>
        </p15:guide>
        <p15:guide id="11" pos="7320">
          <p15:clr>
            <a:srgbClr val="FBAE40"/>
          </p15:clr>
        </p15:guide>
        <p15:guide id="12" orient="horz" pos="3984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About Me – Presenter Name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Level 1 – Arial 20</a:t>
            </a:r>
          </a:p>
          <a:p>
            <a:pPr lvl="1"/>
            <a:r>
              <a:rPr lang="en-US"/>
              <a:t>Level 2 – Arial 16</a:t>
            </a:r>
          </a:p>
          <a:p>
            <a:pPr lvl="2"/>
            <a:r>
              <a:rPr lang="en-US"/>
              <a:t>Level 3 – Arial 16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1736284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hapter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87" y="1709738"/>
            <a:ext cx="11376025" cy="2852737"/>
          </a:xfrm>
        </p:spPr>
        <p:txBody>
          <a:bodyPr anchor="b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7" y="4589463"/>
            <a:ext cx="1137602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FFEBF6-CE90-CC4E-8695-4D9E4AF1C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6BCDCA-F2B2-9249-AB85-06169E64A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B4A1B0-EF49-4F43-ACA9-496419739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04501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92B54326-9283-87C5-2211-07467D1528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>
            <a:normAutofit/>
          </a:bodyPr>
          <a:lstStyle>
            <a:lvl1pPr marL="346075" indent="-346075">
              <a:buFont typeface="+mj-lt"/>
              <a:buAutoNum type="arabicPeriod"/>
              <a:defRPr sz="2000"/>
            </a:lvl1pPr>
            <a:lvl2pPr marL="684212" indent="-457200">
              <a:buFont typeface="+mj-lt"/>
              <a:buAutoNum type="alphaUcPeriod"/>
              <a:defRPr/>
            </a:lvl2pPr>
            <a:lvl3pPr marL="803275" indent="-342900">
              <a:buFont typeface="+mj-lt"/>
              <a:buAutoNum type="romanLcPeriod"/>
              <a:defRPr/>
            </a:lvl3pPr>
            <a:lvl4pPr marL="1030287" indent="-342900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Charges – Arial 20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B03C22F-5552-870B-477F-48CD03748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3" y="0"/>
            <a:ext cx="11499234" cy="81486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Charge Questions Addressed</a:t>
            </a:r>
          </a:p>
        </p:txBody>
      </p:sp>
    </p:spTree>
    <p:extLst>
      <p:ext uri="{BB962C8B-B14F-4D97-AF65-F5344CB8AC3E}">
        <p14:creationId xmlns:p14="http://schemas.microsoft.com/office/powerpoint/2010/main" val="359761129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-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1 – Bulleted]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333316544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-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2 – Bulleted]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256032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ECC0389-6BCD-C4BC-4A17-EA2DACAE7E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1963" y="3606002"/>
            <a:ext cx="11521440" cy="256032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2857229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-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3 – Bulleted]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5669280" cy="521208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1508D84F-3665-CC5D-F2A2-B3A6B09A70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1917" y="930199"/>
            <a:ext cx="5669280" cy="521208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60242384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-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1 – Numbered]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</p:spTree>
    <p:extLst>
      <p:ext uri="{BB962C8B-B14F-4D97-AF65-F5344CB8AC3E}">
        <p14:creationId xmlns:p14="http://schemas.microsoft.com/office/powerpoint/2010/main" val="409778245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-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2 – Numbered]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256032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1A4CDE2-F4A5-3B66-CC2E-03CEF69AD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1963" y="3600611"/>
            <a:ext cx="11521440" cy="256032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</p:spTree>
    <p:extLst>
      <p:ext uri="{BB962C8B-B14F-4D97-AF65-F5344CB8AC3E}">
        <p14:creationId xmlns:p14="http://schemas.microsoft.com/office/powerpoint/2010/main" val="160077310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-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3 – Numbered]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5669280" cy="521208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6E5A896B-E227-B141-AB5C-4CC68DDA83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1917" y="930274"/>
            <a:ext cx="5669280" cy="521208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</p:spTree>
    <p:extLst>
      <p:ext uri="{BB962C8B-B14F-4D97-AF65-F5344CB8AC3E}">
        <p14:creationId xmlns:p14="http://schemas.microsoft.com/office/powerpoint/2010/main" val="73663519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2 Scope WB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1" y="0"/>
            <a:ext cx="8229600" cy="81486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L2 Scope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DB1CA04-87E2-D953-3DF8-10B743CAB7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38236" y="0"/>
            <a:ext cx="2514600" cy="814388"/>
          </a:xfrm>
        </p:spPr>
        <p:txBody>
          <a:bodyPr/>
          <a:lstStyle>
            <a:lvl1pPr marL="0" indent="0" algn="r">
              <a:buFontTx/>
              <a:buNone/>
              <a:defRPr b="1"/>
            </a:lvl1pPr>
          </a:lstStyle>
          <a:p>
            <a:pPr lvl="0"/>
            <a:r>
              <a:rPr lang="en-US"/>
              <a:t>Accelerator</a:t>
            </a:r>
          </a:p>
          <a:p>
            <a:pPr lvl="0"/>
            <a:r>
              <a:rPr lang="en-US"/>
              <a:t>SC-x Breakout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B8EACF-4276-290B-9B2F-314CC8D8D2B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3035" y="5576840"/>
            <a:ext cx="7315200" cy="685800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/>
              <a:t>Breakout Session Reference</a:t>
            </a:r>
          </a:p>
        </p:txBody>
      </p:sp>
    </p:spTree>
    <p:extLst>
      <p:ext uri="{BB962C8B-B14F-4D97-AF65-F5344CB8AC3E}">
        <p14:creationId xmlns:p14="http://schemas.microsoft.com/office/powerpoint/2010/main" val="414475313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D91B-7801-B3EC-7CA4-44C5BF1D94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3" y="0"/>
            <a:ext cx="11499234" cy="81486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Title Only</a:t>
            </a:r>
          </a:p>
        </p:txBody>
      </p:sp>
    </p:spTree>
    <p:extLst>
      <p:ext uri="{BB962C8B-B14F-4D97-AF65-F5344CB8AC3E}">
        <p14:creationId xmlns:p14="http://schemas.microsoft.com/office/powerpoint/2010/main" val="14352616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epar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36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Section Separator – Title Line 1</a:t>
            </a:r>
          </a:p>
          <a:p>
            <a:pPr lvl="0"/>
            <a:r>
              <a:rPr lang="en-US"/>
              <a:t>Section Separator – Title Line 2</a:t>
            </a:r>
          </a:p>
          <a:p>
            <a:pPr lvl="0"/>
            <a:r>
              <a:rPr lang="en-US"/>
              <a:t>Section Separator – Title Line 3</a:t>
            </a:r>
          </a:p>
        </p:txBody>
      </p:sp>
    </p:spTree>
    <p:extLst>
      <p:ext uri="{BB962C8B-B14F-4D97-AF65-F5344CB8AC3E}">
        <p14:creationId xmlns:p14="http://schemas.microsoft.com/office/powerpoint/2010/main" val="956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F8F7083-D188-D543-8008-F25F138E9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A980EB7-C2CB-9D4D-8C5E-3EB093178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F74050C-1801-2345-9DC3-F06B163A2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89063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041329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018" y="631659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/>
            </a:lvl1pPr>
          </a:lstStyle>
          <a:p>
            <a:pPr algn="ctr"/>
            <a:fld id="{933A556B-7C63-244D-9B7C-B0EA8042B330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4C6E50E-3840-229D-97E9-6585956B40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1963" y="981075"/>
            <a:ext cx="11499850" cy="5065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132123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9E28F-0508-9961-9A70-DAEE981E0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2303832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21CBE-0BDC-FAF6-A30B-32A159F71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867943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0AA83-7E83-4FB5-3DDF-745DA400A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0154504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2534C-C126-30DA-C8A1-2CD510D2E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646927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5F7EA-FE97-4BBF-7A71-5CA98872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4906891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46789-C580-5220-2A69-234EC9BE0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1616891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724400" y="6218237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fld id="{893C5830-40F3-F04E-B2E3-10E6672BA8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66954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CDB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22.06.25-02.07.25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CDB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Introduction to Accelerator Physics for the EIC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CDB"/>
              </a:buClr>
              <a:buSzPct val="75000"/>
              <a:buFont typeface="Wingdings" charset="0"/>
              <a:buChar char="n"/>
              <a:tabLst/>
              <a:defRPr/>
            </a:pPr>
            <a:fld id="{F94F92C7-2ECB-45BC-8145-4DCF487226E2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ACDB"/>
                </a:buClr>
                <a:buSzPct val="75000"/>
                <a:buFont typeface="Wingdings" charset="0"/>
                <a:buChar char="n"/>
                <a:tabLst/>
                <a:defRPr/>
              </a:pPr>
              <a:t>‹#›</a:t>
            </a:fld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746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763763-5414-8544-AF6D-F8D5C9B1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18A5D0-906E-0046-B0F3-96283308C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B140E-F283-BD43-9D8C-905BDA421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2261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1649" y="6533724"/>
            <a:ext cx="432486" cy="29404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5258C7-5BE3-51E9-6313-6F03042F3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43A592-2C2C-1149-FE30-72A494F277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1422" y="6534374"/>
            <a:ext cx="4509516" cy="294041"/>
          </a:xfrm>
        </p:spPr>
        <p:txBody>
          <a:bodyPr>
            <a:no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EIC CD-3B Director’s Review, October 22-24, 2024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0C71E18-8584-A0E2-3682-9547339B30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1373" y="6534374"/>
            <a:ext cx="3151015" cy="294041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Presenter First Initial, Last Name</a:t>
            </a:r>
          </a:p>
        </p:txBody>
      </p:sp>
    </p:spTree>
    <p:extLst>
      <p:ext uri="{BB962C8B-B14F-4D97-AF65-F5344CB8AC3E}">
        <p14:creationId xmlns:p14="http://schemas.microsoft.com/office/powerpoint/2010/main" val="93495213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F8F7083-D188-D543-8008-F25F138E9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A980EB7-C2CB-9D4D-8C5E-3EB093178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F74050C-1801-2345-9DC3-F06B163A2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23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059AC4-96B9-704B-82C7-32D5BEFF3254}"/>
              </a:ext>
            </a:extLst>
          </p:cNvPr>
          <p:cNvSpPr txBox="1"/>
          <p:nvPr/>
        </p:nvSpPr>
        <p:spPr>
          <a:xfrm>
            <a:off x="407988" y="6196406"/>
            <a:ext cx="11376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fr-CH" dirty="0" err="1"/>
              <a:t>home.cern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5196E8-CA32-8449-8B2F-F83D475BC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1904" y="2244864"/>
            <a:ext cx="1728192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346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Introduction to Accelerator Physics for the EIC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A3920-337A-4C14-BC4B-C4F93381623B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848603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2920" y="1174478"/>
            <a:ext cx="10962105" cy="1240412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defRPr sz="4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Title from Agenda</a:t>
            </a:r>
            <a:br>
              <a:rPr lang="en-US"/>
            </a:br>
            <a:r>
              <a:rPr lang="en-US"/>
              <a:t>Continuation of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2920" y="5074920"/>
            <a:ext cx="4363736" cy="10196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SC-x Identifier</a:t>
            </a:r>
          </a:p>
          <a:p>
            <a:r>
              <a:rPr lang="en-US"/>
              <a:t>EIC CD-3A Review</a:t>
            </a:r>
          </a:p>
          <a:p>
            <a:r>
              <a:rPr lang="en-US"/>
              <a:t>November 14-16, 2023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920" y="3288714"/>
            <a:ext cx="10962105" cy="4489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Presenter Name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99D03B-F4BD-85C1-5955-B2BB7ACF4A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6314" y="472833"/>
            <a:ext cx="1632203" cy="45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66183" y="472833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067685" y="472833"/>
            <a:ext cx="1825604" cy="4572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2F870F-A3EC-0442-4A49-50365EE5DD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2920" y="2423582"/>
            <a:ext cx="10962105" cy="501650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z="2800"/>
              <a:t>Secondary title if needed</a:t>
            </a:r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D74062-0C2E-090F-07DF-75D428DE15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920" y="4233687"/>
            <a:ext cx="10962105" cy="3795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WBS 6.0x.xxx WBS Name (Exact from WBS)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DFAD954-7DFC-3150-35B3-444AB26BD5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920" y="3738425"/>
            <a:ext cx="10962105" cy="47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Project Role or Organizational Role if not Project</a:t>
            </a:r>
          </a:p>
        </p:txBody>
      </p:sp>
    </p:spTree>
    <p:extLst>
      <p:ext uri="{BB962C8B-B14F-4D97-AF65-F5344CB8AC3E}">
        <p14:creationId xmlns:p14="http://schemas.microsoft.com/office/powerpoint/2010/main" val="2383817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>
          <p15:clr>
            <a:srgbClr val="FBAE40"/>
          </p15:clr>
        </p15:guide>
        <p15:guide id="8" pos="3840">
          <p15:clr>
            <a:srgbClr val="FBAE40"/>
          </p15:clr>
        </p15:guide>
        <p15:guide id="9" orient="horz" pos="3888">
          <p15:clr>
            <a:srgbClr val="FBAE40"/>
          </p15:clr>
        </p15:guide>
        <p15:guide id="10" pos="360">
          <p15:clr>
            <a:srgbClr val="FBAE40"/>
          </p15:clr>
        </p15:guide>
        <p15:guide id="11" pos="7320">
          <p15:clr>
            <a:srgbClr val="FBAE40"/>
          </p15:clr>
        </p15:guide>
        <p15:guide id="12" orient="horz" pos="398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About Me – Presenter Name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Level 1 – Arial 20</a:t>
            </a:r>
          </a:p>
          <a:p>
            <a:pPr lvl="1"/>
            <a:r>
              <a:rPr lang="en-US"/>
              <a:t>Level 2 – Arial 16</a:t>
            </a:r>
          </a:p>
          <a:p>
            <a:pPr lvl="2"/>
            <a:r>
              <a:rPr lang="en-US"/>
              <a:t>Level 3 – Arial 16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9388949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92B54326-9283-87C5-2211-07467D1528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>
            <a:normAutofit/>
          </a:bodyPr>
          <a:lstStyle>
            <a:lvl1pPr marL="346075" indent="-346075">
              <a:buFont typeface="+mj-lt"/>
              <a:buAutoNum type="arabicPeriod"/>
              <a:defRPr sz="2000"/>
            </a:lvl1pPr>
            <a:lvl2pPr marL="684212" indent="-457200">
              <a:buFont typeface="+mj-lt"/>
              <a:buAutoNum type="alphaUcPeriod"/>
              <a:defRPr/>
            </a:lvl2pPr>
            <a:lvl3pPr marL="803275" indent="-342900">
              <a:buFont typeface="+mj-lt"/>
              <a:buAutoNum type="romanLcPeriod"/>
              <a:defRPr/>
            </a:lvl3pPr>
            <a:lvl4pPr marL="1030287" indent="-342900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Charges – Arial 20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B03C22F-5552-870B-477F-48CD03748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3" y="0"/>
            <a:ext cx="11499234" cy="81486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Charge Questions Addressed</a:t>
            </a:r>
          </a:p>
        </p:txBody>
      </p:sp>
    </p:spTree>
    <p:extLst>
      <p:ext uri="{BB962C8B-B14F-4D97-AF65-F5344CB8AC3E}">
        <p14:creationId xmlns:p14="http://schemas.microsoft.com/office/powerpoint/2010/main" val="18231746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-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1 – Bulleted]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281244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61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9B3E2A-0B0F-434E-B8B5-23D05F72C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CECA80-B569-3D47-B163-138B2BA81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D8CA65-7C13-A442-AF74-D3BBDBCB2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3760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-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2 – Bulleted]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256032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ECC0389-6BCD-C4BC-4A17-EA2DACAE7E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1963" y="3606002"/>
            <a:ext cx="11521440" cy="256032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19365120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-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3 – Bulleted]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5669280" cy="521208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1508D84F-3665-CC5D-F2A2-B3A6B09A70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1917" y="930199"/>
            <a:ext cx="5669280" cy="521208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21116229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-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1 – Numbered]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</p:spTree>
    <p:extLst>
      <p:ext uri="{BB962C8B-B14F-4D97-AF65-F5344CB8AC3E}">
        <p14:creationId xmlns:p14="http://schemas.microsoft.com/office/powerpoint/2010/main" val="3089993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-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2 – Numbered]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256032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1A4CDE2-F4A5-3B66-CC2E-03CEF69AD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1963" y="3600611"/>
            <a:ext cx="11521440" cy="256032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</p:spTree>
    <p:extLst>
      <p:ext uri="{BB962C8B-B14F-4D97-AF65-F5344CB8AC3E}">
        <p14:creationId xmlns:p14="http://schemas.microsoft.com/office/powerpoint/2010/main" val="14809472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-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3 – Numbered]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5669280" cy="521208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6E5A896B-E227-B141-AB5C-4CC68DDA83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1917" y="930274"/>
            <a:ext cx="5669280" cy="521208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</p:spTree>
    <p:extLst>
      <p:ext uri="{BB962C8B-B14F-4D97-AF65-F5344CB8AC3E}">
        <p14:creationId xmlns:p14="http://schemas.microsoft.com/office/powerpoint/2010/main" val="34972219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2 Scope WB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1" y="0"/>
            <a:ext cx="8229600" cy="81486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L2 Scope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DB1CA04-87E2-D953-3DF8-10B743CAB7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38236" y="0"/>
            <a:ext cx="2514600" cy="814388"/>
          </a:xfrm>
        </p:spPr>
        <p:txBody>
          <a:bodyPr/>
          <a:lstStyle>
            <a:lvl1pPr marL="0" indent="0" algn="r">
              <a:buFontTx/>
              <a:buNone/>
              <a:defRPr b="1"/>
            </a:lvl1pPr>
          </a:lstStyle>
          <a:p>
            <a:pPr lvl="0"/>
            <a:r>
              <a:rPr lang="en-US"/>
              <a:t>Accelerator</a:t>
            </a:r>
          </a:p>
          <a:p>
            <a:pPr lvl="0"/>
            <a:r>
              <a:rPr lang="en-US"/>
              <a:t>SC-x Breakout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B8EACF-4276-290B-9B2F-314CC8D8D2B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3035" y="5576840"/>
            <a:ext cx="7315200" cy="685800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/>
              <a:t>Breakout Session Reference</a:t>
            </a:r>
          </a:p>
        </p:txBody>
      </p:sp>
    </p:spTree>
    <p:extLst>
      <p:ext uri="{BB962C8B-B14F-4D97-AF65-F5344CB8AC3E}">
        <p14:creationId xmlns:p14="http://schemas.microsoft.com/office/powerpoint/2010/main" val="36820178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D91B-7801-B3EC-7CA4-44C5BF1D94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3" y="0"/>
            <a:ext cx="11499234" cy="81486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Title Only</a:t>
            </a:r>
          </a:p>
        </p:txBody>
      </p:sp>
    </p:spTree>
    <p:extLst>
      <p:ext uri="{BB962C8B-B14F-4D97-AF65-F5344CB8AC3E}">
        <p14:creationId xmlns:p14="http://schemas.microsoft.com/office/powerpoint/2010/main" val="37051627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epar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36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Section Separator – Title Line 1</a:t>
            </a:r>
          </a:p>
          <a:p>
            <a:pPr lvl="0"/>
            <a:r>
              <a:rPr lang="en-US"/>
              <a:t>Section Separator – Title Line 2</a:t>
            </a:r>
          </a:p>
          <a:p>
            <a:pPr lvl="0"/>
            <a:r>
              <a:rPr lang="en-US"/>
              <a:t>Section Separator – Title Line 3</a:t>
            </a:r>
          </a:p>
        </p:txBody>
      </p:sp>
    </p:spTree>
    <p:extLst>
      <p:ext uri="{BB962C8B-B14F-4D97-AF65-F5344CB8AC3E}">
        <p14:creationId xmlns:p14="http://schemas.microsoft.com/office/powerpoint/2010/main" val="22731951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1207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9E28F-0508-9961-9A70-DAEE981E0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18294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2" descr="logooutline.eps">
            <a:extLst>
              <a:ext uri="{FF2B5EF4-FFF2-40B4-BE49-F238E27FC236}">
                <a16:creationId xmlns:a16="http://schemas.microsoft.com/office/drawing/2014/main" id="{ED75A508-7D60-F841-B3C4-7CB2A400A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130" y="710117"/>
            <a:ext cx="1990424" cy="197042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6F8ADC9-30DB-1243-8F69-09A7AAEA849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987" y="3429000"/>
            <a:ext cx="11376025" cy="2153265"/>
          </a:xfrm>
        </p:spPr>
        <p:txBody>
          <a:bodyPr anchor="t" anchorCtr="0"/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6D6D28-7860-E045-9091-E722B9476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988" y="5700252"/>
            <a:ext cx="11376026" cy="803787"/>
          </a:xfrm>
        </p:spPr>
        <p:txBody>
          <a:bodyPr>
            <a:no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3752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21CBE-0BDC-FAF6-A30B-32A159F71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704314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0AA83-7E83-4FB5-3DDF-745DA400A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2280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2534C-C126-30DA-C8A1-2CD510D2E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247848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5F7EA-FE97-4BBF-7A71-5CA98872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284758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46789-C580-5220-2A69-234EC9BE0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419338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F92C7-2ECB-45BC-8145-4DCF487226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7376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1649" y="6533724"/>
            <a:ext cx="432486" cy="29404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5258C7-5BE3-51E9-6313-6F03042F3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43A592-2C2C-1149-FE30-72A494F277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1422" y="6534374"/>
            <a:ext cx="4509516" cy="294041"/>
          </a:xfrm>
        </p:spPr>
        <p:txBody>
          <a:bodyPr>
            <a:no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EIC CD-3B Director’s Review, October 22-24, 2024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0C71E18-8584-A0E2-3682-9547339B30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1373" y="6534374"/>
            <a:ext cx="3151015" cy="294041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Presenter First Initial, Last Name</a:t>
            </a:r>
          </a:p>
        </p:txBody>
      </p:sp>
    </p:spTree>
    <p:extLst>
      <p:ext uri="{BB962C8B-B14F-4D97-AF65-F5344CB8AC3E}">
        <p14:creationId xmlns:p14="http://schemas.microsoft.com/office/powerpoint/2010/main" val="787016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5258C7-5BE3-51E9-6313-6F03042F3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7D83743-3AA5-032F-05B8-72A8CCA20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1649" y="6533724"/>
            <a:ext cx="432486" cy="29404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7981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2920" y="1174478"/>
            <a:ext cx="10962105" cy="1240412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defRPr sz="4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Title from Agenda</a:t>
            </a:r>
            <a:br>
              <a:rPr lang="en-US"/>
            </a:br>
            <a:r>
              <a:rPr lang="en-US"/>
              <a:t>Continuation of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2920" y="5074920"/>
            <a:ext cx="4363736" cy="10196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SC-x Identifier</a:t>
            </a:r>
          </a:p>
          <a:p>
            <a:r>
              <a:rPr lang="en-US"/>
              <a:t>EIC CD-3A Review</a:t>
            </a:r>
          </a:p>
          <a:p>
            <a:r>
              <a:rPr lang="en-US"/>
              <a:t>November 14-16, 2023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920" y="3288714"/>
            <a:ext cx="10962105" cy="4489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Presenter Name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99D03B-F4BD-85C1-5955-B2BB7ACF4A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6314" y="472833"/>
            <a:ext cx="1632203" cy="45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66183" y="472833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067685" y="472833"/>
            <a:ext cx="1825604" cy="4572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2F870F-A3EC-0442-4A49-50365EE5DD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2920" y="2423582"/>
            <a:ext cx="10962105" cy="501650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z="2800"/>
              <a:t>Secondary title if needed</a:t>
            </a:r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D74062-0C2E-090F-07DF-75D428DE15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920" y="4233687"/>
            <a:ext cx="10962105" cy="3795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WBS 6.0x.xxx WBS Name (Exact from WBS)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DFAD954-7DFC-3150-35B3-444AB26BD5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920" y="3738425"/>
            <a:ext cx="10962105" cy="47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Project Role or Organizational Role if not Project</a:t>
            </a:r>
          </a:p>
        </p:txBody>
      </p:sp>
    </p:spTree>
    <p:extLst>
      <p:ext uri="{BB962C8B-B14F-4D97-AF65-F5344CB8AC3E}">
        <p14:creationId xmlns:p14="http://schemas.microsoft.com/office/powerpoint/2010/main" val="185166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>
          <p15:clr>
            <a:srgbClr val="FBAE40"/>
          </p15:clr>
        </p15:guide>
        <p15:guide id="8" pos="3840">
          <p15:clr>
            <a:srgbClr val="FBAE40"/>
          </p15:clr>
        </p15:guide>
        <p15:guide id="9" orient="horz" pos="3888">
          <p15:clr>
            <a:srgbClr val="FBAE40"/>
          </p15:clr>
        </p15:guide>
        <p15:guide id="10" pos="360">
          <p15:clr>
            <a:srgbClr val="FBAE40"/>
          </p15:clr>
        </p15:guide>
        <p15:guide id="11" pos="7320">
          <p15:clr>
            <a:srgbClr val="FBAE40"/>
          </p15:clr>
        </p15:guide>
        <p15:guide id="12" orient="horz" pos="3984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About Me – Presenter Name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Level 1 – Arial 20</a:t>
            </a:r>
          </a:p>
          <a:p>
            <a:pPr lvl="1"/>
            <a:r>
              <a:rPr lang="en-US"/>
              <a:t>Level 2 – Arial 16</a:t>
            </a:r>
          </a:p>
          <a:p>
            <a:pPr lvl="2"/>
            <a:r>
              <a:rPr lang="en-US"/>
              <a:t>Level 3 – Arial 16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2171333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 marL="324000" indent="-324000">
              <a:buFont typeface="Arial" charset="0"/>
              <a:buChar char="•"/>
              <a:tabLst/>
              <a:defRPr sz="1800">
                <a:solidFill>
                  <a:schemeClr val="tx2"/>
                </a:solidFill>
              </a:defRPr>
            </a:lvl2pPr>
            <a:lvl3pPr marL="648000" indent="-324000"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2"/>
                </a:solidFill>
              </a:defRPr>
            </a:lvl3pPr>
            <a:lvl4pPr marL="972000" indent="-324000">
              <a:buSzPct val="100000"/>
              <a:buFont typeface="Arial" charset="0"/>
              <a:buChar char="•"/>
              <a:tabLst/>
              <a:defRPr>
                <a:solidFill>
                  <a:schemeClr val="tx2"/>
                </a:solidFill>
              </a:defRPr>
            </a:lvl4pPr>
            <a:lvl5pPr marL="2057400" indent="-228600">
              <a:buSzPct val="100000"/>
              <a:buFont typeface="Arial" charset="0"/>
              <a:buChar char="•"/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ED6D585-D452-F44C-919B-4BD50B663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1B478EFE-6141-4244-92ED-79EEE922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FF044A7-6055-B744-AD25-E9D675BB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72E3875-F7E3-A247-8E75-A4EC4E794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765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92B54326-9283-87C5-2211-07467D1528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>
            <a:normAutofit/>
          </a:bodyPr>
          <a:lstStyle>
            <a:lvl1pPr marL="346075" indent="-346075">
              <a:buFont typeface="+mj-lt"/>
              <a:buAutoNum type="arabicPeriod"/>
              <a:defRPr sz="2000"/>
            </a:lvl1pPr>
            <a:lvl2pPr marL="684212" indent="-457200">
              <a:buFont typeface="+mj-lt"/>
              <a:buAutoNum type="alphaUcPeriod"/>
              <a:defRPr/>
            </a:lvl2pPr>
            <a:lvl3pPr marL="803275" indent="-342900">
              <a:buFont typeface="+mj-lt"/>
              <a:buAutoNum type="romanLcPeriod"/>
              <a:defRPr/>
            </a:lvl3pPr>
            <a:lvl4pPr marL="1030287" indent="-342900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Charges – Arial 20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B03C22F-5552-870B-477F-48CD03748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3" y="0"/>
            <a:ext cx="11499234" cy="81486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Charge Questions Addressed</a:t>
            </a:r>
          </a:p>
        </p:txBody>
      </p:sp>
    </p:spTree>
    <p:extLst>
      <p:ext uri="{BB962C8B-B14F-4D97-AF65-F5344CB8AC3E}">
        <p14:creationId xmlns:p14="http://schemas.microsoft.com/office/powerpoint/2010/main" val="29506108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-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1 – Bulleted]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15053349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-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2 – Bulleted]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256032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ECC0389-6BCD-C4BC-4A17-EA2DACAE7E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1963" y="3606002"/>
            <a:ext cx="11521440" cy="256032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42866924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-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3 – Bulleted]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5669280" cy="521208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1508D84F-3665-CC5D-F2A2-B3A6B09A70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1917" y="930199"/>
            <a:ext cx="5669280" cy="521208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35443282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-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1 – Numbered]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</p:spTree>
    <p:extLst>
      <p:ext uri="{BB962C8B-B14F-4D97-AF65-F5344CB8AC3E}">
        <p14:creationId xmlns:p14="http://schemas.microsoft.com/office/powerpoint/2010/main" val="2802788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-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2 – Numbered]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256032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1A4CDE2-F4A5-3B66-CC2E-03CEF69AD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1963" y="3600611"/>
            <a:ext cx="11521440" cy="256032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</p:spTree>
    <p:extLst>
      <p:ext uri="{BB962C8B-B14F-4D97-AF65-F5344CB8AC3E}">
        <p14:creationId xmlns:p14="http://schemas.microsoft.com/office/powerpoint/2010/main" val="36557998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-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3 – Numbered]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5669280" cy="521208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6E5A896B-E227-B141-AB5C-4CC68DDA83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1917" y="930274"/>
            <a:ext cx="5669280" cy="521208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</p:spTree>
    <p:extLst>
      <p:ext uri="{BB962C8B-B14F-4D97-AF65-F5344CB8AC3E}">
        <p14:creationId xmlns:p14="http://schemas.microsoft.com/office/powerpoint/2010/main" val="32135011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2 Scope WB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1" y="0"/>
            <a:ext cx="8229600" cy="81486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L2 Scope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DB1CA04-87E2-D953-3DF8-10B743CAB7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38236" y="0"/>
            <a:ext cx="2514600" cy="814388"/>
          </a:xfrm>
        </p:spPr>
        <p:txBody>
          <a:bodyPr/>
          <a:lstStyle>
            <a:lvl1pPr marL="0" indent="0" algn="r">
              <a:buFontTx/>
              <a:buNone/>
              <a:defRPr b="1"/>
            </a:lvl1pPr>
          </a:lstStyle>
          <a:p>
            <a:pPr lvl="0"/>
            <a:r>
              <a:rPr lang="en-US"/>
              <a:t>Accelerator</a:t>
            </a:r>
          </a:p>
          <a:p>
            <a:pPr lvl="0"/>
            <a:r>
              <a:rPr lang="en-US"/>
              <a:t>SC-x Breakout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B8EACF-4276-290B-9B2F-314CC8D8D2B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3035" y="5576840"/>
            <a:ext cx="7315200" cy="685800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/>
              <a:t>Breakout Session Reference</a:t>
            </a:r>
          </a:p>
        </p:txBody>
      </p:sp>
    </p:spTree>
    <p:extLst>
      <p:ext uri="{BB962C8B-B14F-4D97-AF65-F5344CB8AC3E}">
        <p14:creationId xmlns:p14="http://schemas.microsoft.com/office/powerpoint/2010/main" val="38342881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D91B-7801-B3EC-7CA4-44C5BF1D94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3" y="0"/>
            <a:ext cx="11499234" cy="81486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Title Only</a:t>
            </a:r>
          </a:p>
        </p:txBody>
      </p:sp>
    </p:spTree>
    <p:extLst>
      <p:ext uri="{BB962C8B-B14F-4D97-AF65-F5344CB8AC3E}">
        <p14:creationId xmlns:p14="http://schemas.microsoft.com/office/powerpoint/2010/main" val="326878581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epar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36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Section Separator – Title Line 1</a:t>
            </a:r>
          </a:p>
          <a:p>
            <a:pPr lvl="0"/>
            <a:r>
              <a:rPr lang="en-US"/>
              <a:t>Section Separator – Title Line 2</a:t>
            </a:r>
          </a:p>
          <a:p>
            <a:pPr lvl="0"/>
            <a:r>
              <a:rPr lang="en-US"/>
              <a:t>Section Separator – Title Line 3</a:t>
            </a:r>
          </a:p>
        </p:txBody>
      </p:sp>
    </p:spTree>
    <p:extLst>
      <p:ext uri="{BB962C8B-B14F-4D97-AF65-F5344CB8AC3E}">
        <p14:creationId xmlns:p14="http://schemas.microsoft.com/office/powerpoint/2010/main" val="1806831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628650" indent="-261938">
              <a:buFont typeface="Arial" panose="020B0604020202020204" pitchFamily="34" charset="0"/>
              <a:buChar char="•"/>
              <a:tabLst/>
              <a:defRPr sz="1800">
                <a:solidFill>
                  <a:schemeClr val="tx2">
                    <a:lumMod val="50000"/>
                  </a:schemeClr>
                </a:solidFill>
              </a:defRPr>
            </a:lvl2pPr>
            <a:lvl3pPr marL="889000" indent="-260350"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 marL="1209675" indent="-269875">
              <a:buSzPct val="100000"/>
              <a:buFont typeface="Arial" panose="020B0604020202020204" pitchFamily="34" charset="0"/>
              <a:buChar char="•"/>
              <a:tabLst/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marL="2057400" indent="-228600">
              <a:buSzPct val="100000"/>
              <a:buFont typeface="Arial" charset="0"/>
              <a:buChar char="•"/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0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ED6D585-D452-F44C-919B-4BD50B663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1B478EFE-6141-4244-92ED-79EEE922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FF044A7-6055-B744-AD25-E9D675BB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72E3875-F7E3-A247-8E75-A4EC4E794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2508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87081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018" y="631659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/>
            </a:lvl1pPr>
          </a:lstStyle>
          <a:p>
            <a:pPr algn="ctr"/>
            <a:fld id="{933A556B-7C63-244D-9B7C-B0EA8042B330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4C6E50E-3840-229D-97E9-6585956B40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1963" y="981075"/>
            <a:ext cx="11499850" cy="5065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33226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84639" y="6492875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fld id="{893C5830-40F3-F04E-B2E3-10E6672BA8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3C26E3D-943D-5D33-8717-659567690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10252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9E28F-0508-9961-9A70-DAEE981E0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077855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21CBE-0BDC-FAF6-A30B-32A159F71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42986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0AA83-7E83-4FB5-3DDF-745DA400A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639312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2534C-C126-30DA-C8A1-2CD510D2E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27485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5F7EA-FE97-4BBF-7A71-5CA98872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2184554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46789-C580-5220-2A69-234EC9BE0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532289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724400" y="6218237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fld id="{893C5830-40F3-F04E-B2E3-10E6672BA8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689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ED6D585-D452-F44C-919B-4BD50B663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1B478EFE-6141-4244-92ED-79EEE922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FF044A7-6055-B744-AD25-E9D675BB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72E3875-F7E3-A247-8E75-A4EC4E794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BAAC3B-64E8-6A4D-B184-3057E6D0D0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7988" y="1124744"/>
            <a:ext cx="11376025" cy="5076031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</p:spTree>
    <p:extLst>
      <p:ext uri="{BB962C8B-B14F-4D97-AF65-F5344CB8AC3E}">
        <p14:creationId xmlns:p14="http://schemas.microsoft.com/office/powerpoint/2010/main" val="39186207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3665"/>
            <a:ext cx="11582400" cy="641739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3600">
                <a:solidFill>
                  <a:srgbClr val="154D8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043047"/>
            <a:ext cx="11563351" cy="4987867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>
                <a:solidFill>
                  <a:srgbClr val="404040"/>
                </a:solidFill>
              </a:defRPr>
            </a:lvl1pPr>
            <a:lvl2pPr>
              <a:defRPr sz="2200">
                <a:solidFill>
                  <a:srgbClr val="404040"/>
                </a:solidFill>
              </a:defRPr>
            </a:lvl2pPr>
            <a:lvl3pPr>
              <a:defRPr sz="2000">
                <a:solidFill>
                  <a:srgbClr val="404040"/>
                </a:solidFill>
              </a:defRPr>
            </a:lvl3pPr>
            <a:lvl4pPr>
              <a:defRPr sz="1800">
                <a:solidFill>
                  <a:srgbClr val="404040"/>
                </a:solidFill>
              </a:defRPr>
            </a:lvl4pPr>
            <a:lvl5pPr marL="2057400" indent="-228600">
              <a:buFont typeface="Arial"/>
              <a:buChar char="•"/>
              <a:defRPr sz="1800">
                <a:solidFill>
                  <a:srgbClr val="4040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600018" y="6515100"/>
            <a:ext cx="1435100" cy="241300"/>
          </a:xfrm>
        </p:spPr>
        <p:txBody>
          <a:bodyPr/>
          <a:lstStyle>
            <a:lvl1pPr>
              <a:defRPr sz="900">
                <a:solidFill>
                  <a:srgbClr val="154D81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CDB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154D81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22.06.25-02.07.25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rgbClr val="154D81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CDB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154D81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Introduction to Accelerator Physics for the EIC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154D81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CDB"/>
              </a:buClr>
              <a:buSzPct val="75000"/>
              <a:buFont typeface="Wingdings" charset="0"/>
              <a:buChar char="n"/>
              <a:tabLst/>
              <a:defRPr/>
            </a:pPr>
            <a:fld id="{A8BAA062-F72A-D54C-921F-996C411C5980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154D81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ACDB"/>
                </a:buClr>
                <a:buSzPct val="75000"/>
                <a:buFont typeface="Wingdings" charset="0"/>
                <a:buChar char="n"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54D81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69302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2920" y="1174478"/>
            <a:ext cx="10962105" cy="1240412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defRPr sz="4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Title from Agenda</a:t>
            </a:r>
            <a:br>
              <a:rPr lang="en-US"/>
            </a:br>
            <a:r>
              <a:rPr lang="en-US"/>
              <a:t>Continuation of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2920" y="5074920"/>
            <a:ext cx="4363736" cy="10196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SC-x Identifier</a:t>
            </a:r>
          </a:p>
          <a:p>
            <a:r>
              <a:rPr lang="en-US"/>
              <a:t>EIC CD-3A Review</a:t>
            </a:r>
          </a:p>
          <a:p>
            <a:r>
              <a:rPr lang="en-US"/>
              <a:t>November 14-16, 2023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920" y="3288714"/>
            <a:ext cx="10962105" cy="4489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Presenter Name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99D03B-F4BD-85C1-5955-B2BB7ACF4A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6314" y="472833"/>
            <a:ext cx="1632203" cy="45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66183" y="472833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067685" y="472833"/>
            <a:ext cx="1825604" cy="4572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2F870F-A3EC-0442-4A49-50365EE5DD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2920" y="2423582"/>
            <a:ext cx="10962105" cy="501650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z="2800"/>
              <a:t>Secondary title if needed</a:t>
            </a:r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D74062-0C2E-090F-07DF-75D428DE15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920" y="4233687"/>
            <a:ext cx="10962105" cy="3795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WBS 6.0x.xxx WBS Name (Exact from WBS)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DFAD954-7DFC-3150-35B3-444AB26BD5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920" y="3738425"/>
            <a:ext cx="10962105" cy="47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Project Role or Organizational Role if not Project</a:t>
            </a:r>
          </a:p>
        </p:txBody>
      </p:sp>
    </p:spTree>
    <p:extLst>
      <p:ext uri="{BB962C8B-B14F-4D97-AF65-F5344CB8AC3E}">
        <p14:creationId xmlns:p14="http://schemas.microsoft.com/office/powerpoint/2010/main" val="2421922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>
          <p15:clr>
            <a:srgbClr val="FBAE40"/>
          </p15:clr>
        </p15:guide>
        <p15:guide id="8" pos="3840">
          <p15:clr>
            <a:srgbClr val="FBAE40"/>
          </p15:clr>
        </p15:guide>
        <p15:guide id="9" orient="horz" pos="3888">
          <p15:clr>
            <a:srgbClr val="FBAE40"/>
          </p15:clr>
        </p15:guide>
        <p15:guide id="10" pos="360">
          <p15:clr>
            <a:srgbClr val="FBAE40"/>
          </p15:clr>
        </p15:guide>
        <p15:guide id="11" pos="7320">
          <p15:clr>
            <a:srgbClr val="FBAE40"/>
          </p15:clr>
        </p15:guide>
        <p15:guide id="12" orient="horz" pos="3984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About Me – Presenter Name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Level 1 – Arial 20</a:t>
            </a:r>
          </a:p>
          <a:p>
            <a:pPr lvl="1"/>
            <a:r>
              <a:rPr lang="en-US"/>
              <a:t>Level 2 – Arial 16</a:t>
            </a:r>
          </a:p>
          <a:p>
            <a:pPr lvl="2"/>
            <a:r>
              <a:rPr lang="en-US"/>
              <a:t>Level 3 – Arial 16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331756647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92B54326-9283-87C5-2211-07467D1528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>
            <a:normAutofit/>
          </a:bodyPr>
          <a:lstStyle>
            <a:lvl1pPr marL="346075" indent="-346075">
              <a:buFont typeface="+mj-lt"/>
              <a:buAutoNum type="arabicPeriod"/>
              <a:defRPr sz="2000"/>
            </a:lvl1pPr>
            <a:lvl2pPr marL="684212" indent="-457200">
              <a:buFont typeface="+mj-lt"/>
              <a:buAutoNum type="alphaUcPeriod"/>
              <a:defRPr/>
            </a:lvl2pPr>
            <a:lvl3pPr marL="803275" indent="-342900">
              <a:buFont typeface="+mj-lt"/>
              <a:buAutoNum type="romanLcPeriod"/>
              <a:defRPr/>
            </a:lvl3pPr>
            <a:lvl4pPr marL="1030287" indent="-342900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Charges – Arial 20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B03C22F-5552-870B-477F-48CD03748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3" y="0"/>
            <a:ext cx="11499234" cy="81486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Charge Questions Addressed</a:t>
            </a:r>
          </a:p>
        </p:txBody>
      </p:sp>
    </p:spTree>
    <p:extLst>
      <p:ext uri="{BB962C8B-B14F-4D97-AF65-F5344CB8AC3E}">
        <p14:creationId xmlns:p14="http://schemas.microsoft.com/office/powerpoint/2010/main" val="122753974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-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1 – Bulleted]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2890467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-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2 – Bulleted]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256032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ECC0389-6BCD-C4BC-4A17-EA2DACAE7E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1963" y="3606002"/>
            <a:ext cx="11521440" cy="256032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32070316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-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3 – Bulleted]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5669280" cy="521208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1508D84F-3665-CC5D-F2A2-B3A6B09A70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1917" y="930199"/>
            <a:ext cx="5669280" cy="521208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22560839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-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1 – Numbered]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</p:spTree>
    <p:extLst>
      <p:ext uri="{BB962C8B-B14F-4D97-AF65-F5344CB8AC3E}">
        <p14:creationId xmlns:p14="http://schemas.microsoft.com/office/powerpoint/2010/main" val="893879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-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2 – Numbered]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256032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1A4CDE2-F4A5-3B66-CC2E-03CEF69AD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1963" y="3600611"/>
            <a:ext cx="11521440" cy="256032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</p:spTree>
    <p:extLst>
      <p:ext uri="{BB962C8B-B14F-4D97-AF65-F5344CB8AC3E}">
        <p14:creationId xmlns:p14="http://schemas.microsoft.com/office/powerpoint/2010/main" val="312292418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-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3 – Numbered]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5669280" cy="521208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6E5A896B-E227-B141-AB5C-4CC68DDA83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1917" y="930274"/>
            <a:ext cx="5669280" cy="521208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</p:spTree>
    <p:extLst>
      <p:ext uri="{BB962C8B-B14F-4D97-AF65-F5344CB8AC3E}">
        <p14:creationId xmlns:p14="http://schemas.microsoft.com/office/powerpoint/2010/main" val="4138582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page colour or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0B6E0-915E-6A4B-BE3D-83464DDCC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F185B5-CF74-D44D-A9E3-83166F096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D60124-268E-2640-B552-632FCB92FC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7D4B92-ED84-1D4C-81AB-7D7F79EF892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Introduction to Accelerator Physics for the EIC</a:t>
            </a:r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1E223B3-FDCC-6949-9C0B-F052B97037C1}"/>
              </a:ext>
            </a:extLst>
          </p:cNvPr>
          <p:cNvCxnSpPr/>
          <p:nvPr/>
        </p:nvCxnSpPr>
        <p:spPr>
          <a:xfrm>
            <a:off x="407987" y="6266608"/>
            <a:ext cx="1137602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D5082788-0C78-F842-A18F-84667EAC7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88" y="6364800"/>
            <a:ext cx="4953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9913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2 Scope WB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1" y="0"/>
            <a:ext cx="8229600" cy="81486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L2 Scope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DB1CA04-87E2-D953-3DF8-10B743CAB7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38236" y="0"/>
            <a:ext cx="2514600" cy="814388"/>
          </a:xfrm>
        </p:spPr>
        <p:txBody>
          <a:bodyPr/>
          <a:lstStyle>
            <a:lvl1pPr marL="0" indent="0" algn="r">
              <a:buFontTx/>
              <a:buNone/>
              <a:defRPr b="1"/>
            </a:lvl1pPr>
          </a:lstStyle>
          <a:p>
            <a:pPr lvl="0"/>
            <a:r>
              <a:rPr lang="en-US"/>
              <a:t>Accelerator</a:t>
            </a:r>
          </a:p>
          <a:p>
            <a:pPr lvl="0"/>
            <a:r>
              <a:rPr lang="en-US"/>
              <a:t>SC-x Breakout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B8EACF-4276-290B-9B2F-314CC8D8D2B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3035" y="5576840"/>
            <a:ext cx="7315200" cy="685800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/>
              <a:t>Breakout Session Reference</a:t>
            </a:r>
          </a:p>
        </p:txBody>
      </p:sp>
    </p:spTree>
    <p:extLst>
      <p:ext uri="{BB962C8B-B14F-4D97-AF65-F5344CB8AC3E}">
        <p14:creationId xmlns:p14="http://schemas.microsoft.com/office/powerpoint/2010/main" val="159875360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D91B-7801-B3EC-7CA4-44C5BF1D94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3" y="0"/>
            <a:ext cx="11499234" cy="81486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Title Only</a:t>
            </a:r>
          </a:p>
        </p:txBody>
      </p:sp>
    </p:spTree>
    <p:extLst>
      <p:ext uri="{BB962C8B-B14F-4D97-AF65-F5344CB8AC3E}">
        <p14:creationId xmlns:p14="http://schemas.microsoft.com/office/powerpoint/2010/main" val="256304248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epar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36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Section Separator – Title Line 1</a:t>
            </a:r>
          </a:p>
          <a:p>
            <a:pPr lvl="0"/>
            <a:r>
              <a:rPr lang="en-US"/>
              <a:t>Section Separator – Title Line 2</a:t>
            </a:r>
          </a:p>
          <a:p>
            <a:pPr lvl="0"/>
            <a:r>
              <a:rPr lang="en-US"/>
              <a:t>Section Separator – Title Line 3</a:t>
            </a:r>
          </a:p>
        </p:txBody>
      </p:sp>
    </p:spTree>
    <p:extLst>
      <p:ext uri="{BB962C8B-B14F-4D97-AF65-F5344CB8AC3E}">
        <p14:creationId xmlns:p14="http://schemas.microsoft.com/office/powerpoint/2010/main" val="95417350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865210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84639" y="6492875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fld id="{893C5830-40F3-F04E-B2E3-10E6672BA8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3C26E3D-943D-5D33-8717-659567690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3962158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9E28F-0508-9961-9A70-DAEE981E0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443723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21CBE-0BDC-FAF6-A30B-32A159F71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5839849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0AA83-7E83-4FB5-3DDF-745DA400A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663977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2534C-C126-30DA-C8A1-2CD510D2E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0773691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5F7EA-FE97-4BBF-7A71-5CA98872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1105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pa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01A8103C-80BA-7941-AEF5-FB81302B57A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29980"/>
            <a:ext cx="12192000" cy="6230755"/>
          </a:xfrm>
          <a:pattFill prst="lgCheck">
            <a:fgClr>
              <a:schemeClr val="accent4"/>
            </a:fgClr>
            <a:bgClr>
              <a:schemeClr val="bg1"/>
            </a:bgClr>
          </a:patt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 dirty="0"/>
              <a:t>Drag and drop picture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75612" y="-48846"/>
            <a:ext cx="4116387" cy="6249621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/>
          <a:lstStyle>
            <a:lvl1pPr>
              <a:defRPr sz="2800">
                <a:solidFill>
                  <a:schemeClr val="bg1"/>
                </a:solidFill>
              </a:defRPr>
            </a:lvl1pPr>
            <a:lvl2pPr marL="324000" indent="-324000">
              <a:buFont typeface="Arial" charset="0"/>
              <a:buChar char="•"/>
              <a:tabLst/>
              <a:defRPr sz="2100">
                <a:solidFill>
                  <a:schemeClr val="bg1"/>
                </a:solidFill>
              </a:defRPr>
            </a:lvl2pPr>
            <a:lvl3pPr marL="648000" indent="-324000">
              <a:buSzPct val="100000"/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</a:defRPr>
            </a:lvl3pPr>
            <a:lvl4pPr marL="972000" indent="-324000">
              <a:buSzPct val="100000"/>
              <a:buFont typeface="Arial" charset="0"/>
              <a:buChar char="•"/>
              <a:tabLst/>
              <a:defRPr>
                <a:solidFill>
                  <a:schemeClr val="bg1"/>
                </a:solidFill>
              </a:defRPr>
            </a:lvl4pPr>
            <a:lvl5pPr marL="2057400" indent="-228600">
              <a:buSzPct val="100000"/>
              <a:buFont typeface="Arial" charset="0"/>
              <a:buChar char="•"/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1B478EFE-6141-4244-92ED-79EEE922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FF044A7-6055-B744-AD25-E9D675BB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72E3875-F7E3-A247-8E75-A4EC4E794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97250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46789-C580-5220-2A69-234EC9BE0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7455768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724400" y="6218237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fld id="{893C5830-40F3-F04E-B2E3-10E6672BA8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69212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F92C7-2ECB-45BC-8145-4DCF487226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41629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1649" y="6533724"/>
            <a:ext cx="432486" cy="29404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5258C7-5BE3-51E9-6313-6F03042F3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43A592-2C2C-1149-FE30-72A494F277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1422" y="6534374"/>
            <a:ext cx="4509516" cy="294041"/>
          </a:xfrm>
        </p:spPr>
        <p:txBody>
          <a:bodyPr>
            <a:no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EIC CD-3B Director’s Review, October 22-24, 2024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0C71E18-8584-A0E2-3682-9547339B30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1373" y="6534374"/>
            <a:ext cx="3151015" cy="294041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Presenter First Initial, Last Name</a:t>
            </a:r>
          </a:p>
        </p:txBody>
      </p:sp>
    </p:spTree>
    <p:extLst>
      <p:ext uri="{BB962C8B-B14F-4D97-AF65-F5344CB8AC3E}">
        <p14:creationId xmlns:p14="http://schemas.microsoft.com/office/powerpoint/2010/main" val="54049020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5258C7-5BE3-51E9-6313-6F03042F3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7D83743-3AA5-032F-05B8-72A8CCA20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1649" y="6533724"/>
            <a:ext cx="432486" cy="29404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108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2920" y="1174478"/>
            <a:ext cx="10962105" cy="1240412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defRPr sz="4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Title from Agenda</a:t>
            </a:r>
            <a:br>
              <a:rPr lang="en-US"/>
            </a:br>
            <a:r>
              <a:rPr lang="en-US"/>
              <a:t>Continuation of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2920" y="5074920"/>
            <a:ext cx="4363736" cy="10196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SC-x Identifier</a:t>
            </a:r>
          </a:p>
          <a:p>
            <a:r>
              <a:rPr lang="en-US"/>
              <a:t>EIC CD-3A Review</a:t>
            </a:r>
          </a:p>
          <a:p>
            <a:r>
              <a:rPr lang="en-US"/>
              <a:t>November 14-16, 2023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920" y="3288714"/>
            <a:ext cx="10962105" cy="4489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Presenter Name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99D03B-F4BD-85C1-5955-B2BB7ACF4A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6314" y="472833"/>
            <a:ext cx="1632203" cy="45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66183" y="472833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067685" y="472833"/>
            <a:ext cx="1825604" cy="4572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2F870F-A3EC-0442-4A49-50365EE5DD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2920" y="2423582"/>
            <a:ext cx="10962105" cy="501650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z="2800"/>
              <a:t>Secondary title if needed</a:t>
            </a:r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D74062-0C2E-090F-07DF-75D428DE15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920" y="4233687"/>
            <a:ext cx="10962105" cy="3795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WBS 6.0x.xxx WBS Name (Exact from WBS)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DFAD954-7DFC-3150-35B3-444AB26BD5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920" y="3738425"/>
            <a:ext cx="10962105" cy="47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Project Role or Organizational Role if not Project</a:t>
            </a:r>
          </a:p>
        </p:txBody>
      </p:sp>
    </p:spTree>
    <p:extLst>
      <p:ext uri="{BB962C8B-B14F-4D97-AF65-F5344CB8AC3E}">
        <p14:creationId xmlns:p14="http://schemas.microsoft.com/office/powerpoint/2010/main" val="458512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>
          <p15:clr>
            <a:srgbClr val="FBAE40"/>
          </p15:clr>
        </p15:guide>
        <p15:guide id="8" pos="3840">
          <p15:clr>
            <a:srgbClr val="FBAE40"/>
          </p15:clr>
        </p15:guide>
        <p15:guide id="9" orient="horz" pos="3888">
          <p15:clr>
            <a:srgbClr val="FBAE40"/>
          </p15:clr>
        </p15:guide>
        <p15:guide id="10" pos="360">
          <p15:clr>
            <a:srgbClr val="FBAE40"/>
          </p15:clr>
        </p15:guide>
        <p15:guide id="11" pos="7320">
          <p15:clr>
            <a:srgbClr val="FBAE40"/>
          </p15:clr>
        </p15:guide>
        <p15:guide id="12" orient="horz" pos="3984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About Me – Presenter Name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Level 1 – Arial 20</a:t>
            </a:r>
          </a:p>
          <a:p>
            <a:pPr lvl="1"/>
            <a:r>
              <a:rPr lang="en-US"/>
              <a:t>Level 2 – Arial 16</a:t>
            </a:r>
          </a:p>
          <a:p>
            <a:pPr lvl="2"/>
            <a:r>
              <a:rPr lang="en-US"/>
              <a:t>Level 3 – Arial 16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297191325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92B54326-9283-87C5-2211-07467D1528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>
            <a:normAutofit/>
          </a:bodyPr>
          <a:lstStyle>
            <a:lvl1pPr marL="346075" indent="-346075">
              <a:buFont typeface="+mj-lt"/>
              <a:buAutoNum type="arabicPeriod"/>
              <a:defRPr sz="2000"/>
            </a:lvl1pPr>
            <a:lvl2pPr marL="684212" indent="-457200">
              <a:buFont typeface="+mj-lt"/>
              <a:buAutoNum type="alphaUcPeriod"/>
              <a:defRPr/>
            </a:lvl2pPr>
            <a:lvl3pPr marL="803275" indent="-342900">
              <a:buFont typeface="+mj-lt"/>
              <a:buAutoNum type="romanLcPeriod"/>
              <a:defRPr/>
            </a:lvl3pPr>
            <a:lvl4pPr marL="1030287" indent="-342900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Charges – Arial 20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B03C22F-5552-870B-477F-48CD037483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3" y="0"/>
            <a:ext cx="11499234" cy="81486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Charge Questions Addressed</a:t>
            </a:r>
          </a:p>
        </p:txBody>
      </p:sp>
    </p:spTree>
    <p:extLst>
      <p:ext uri="{BB962C8B-B14F-4D97-AF65-F5344CB8AC3E}">
        <p14:creationId xmlns:p14="http://schemas.microsoft.com/office/powerpoint/2010/main" val="80302538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-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1 – Bulleted]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307909552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-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2 – Bulleted]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256032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ECC0389-6BCD-C4BC-4A17-EA2DACAE7E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1963" y="3606002"/>
            <a:ext cx="11521440" cy="256032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2086921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7" y="1124744"/>
            <a:ext cx="5616575" cy="507603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124744"/>
            <a:ext cx="5611813" cy="50760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3A8A69A-7619-C44B-A930-6AC38A3F8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B55D6E3-4871-704B-B795-99BD30EAB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EE4B464-E744-A34F-B223-6B554979B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1851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-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3 – Bulleted]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5669280" cy="521208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1508D84F-3665-CC5D-F2A2-B3A6B09A70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1917" y="930199"/>
            <a:ext cx="5669280" cy="5212080"/>
          </a:xfrm>
        </p:spPr>
        <p:txBody>
          <a:bodyPr/>
          <a:lstStyle>
            <a:lvl1pPr>
              <a:defRPr/>
            </a:lvl1pPr>
            <a:lvl2pPr marL="515938" indent="-228600">
              <a:defRPr/>
            </a:lvl2pPr>
            <a:lvl3pPr marL="744538" indent="-169863">
              <a:defRPr/>
            </a:lvl3pPr>
            <a:lvl4pPr marL="973138" indent="-169863">
              <a:defRPr/>
            </a:lvl4pPr>
            <a:lvl5pPr marL="1201738" indent="-169863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203191679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-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1 – Numbered]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</p:spTree>
    <p:extLst>
      <p:ext uri="{BB962C8B-B14F-4D97-AF65-F5344CB8AC3E}">
        <p14:creationId xmlns:p14="http://schemas.microsoft.com/office/powerpoint/2010/main" val="275501276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-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2 – Numbered]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256032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1A4CDE2-F4A5-3B66-CC2E-03CEF69AD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1963" y="3600611"/>
            <a:ext cx="11521440" cy="256032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</p:spTree>
    <p:extLst>
      <p:ext uri="{BB962C8B-B14F-4D97-AF65-F5344CB8AC3E}">
        <p14:creationId xmlns:p14="http://schemas.microsoft.com/office/powerpoint/2010/main" val="331283601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-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3 – Numbered]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5669280" cy="521208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6E5A896B-E227-B141-AB5C-4CC68DDA83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1917" y="930274"/>
            <a:ext cx="5669280" cy="5212080"/>
          </a:xfrm>
        </p:spPr>
        <p:txBody>
          <a:bodyPr/>
          <a:lstStyle>
            <a:lvl1pPr marL="346075" indent="-346075">
              <a:buFont typeface="+mj-lt"/>
              <a:buAutoNum type="arabicPeriod"/>
              <a:defRPr/>
            </a:lvl1pPr>
            <a:lvl2pPr marL="574675" indent="-349250">
              <a:buFont typeface="+mj-lt"/>
              <a:buAutoNum type="alphaUcPeriod"/>
              <a:defRPr/>
            </a:lvl2pPr>
            <a:lvl3pPr marL="685800" indent="-225425">
              <a:buFont typeface="+mj-lt"/>
              <a:buAutoNum type="romanLcPeriod"/>
              <a:defRPr/>
            </a:lvl3pPr>
            <a:lvl4pPr marL="855663" indent="-280988">
              <a:buFont typeface="+mj-lt"/>
              <a:buAutoNum type="alphaLcPeriod"/>
              <a:defRPr/>
            </a:lvl4pPr>
            <a:lvl5pPr marL="12573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</p:txBody>
      </p:sp>
    </p:spTree>
    <p:extLst>
      <p:ext uri="{BB962C8B-B14F-4D97-AF65-F5344CB8AC3E}">
        <p14:creationId xmlns:p14="http://schemas.microsoft.com/office/powerpoint/2010/main" val="219062825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2 Scope WB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1" y="0"/>
            <a:ext cx="8229600" cy="81486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L2 Scope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DB1CA04-87E2-D953-3DF8-10B743CAB7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38236" y="0"/>
            <a:ext cx="2514600" cy="814388"/>
          </a:xfrm>
        </p:spPr>
        <p:txBody>
          <a:bodyPr/>
          <a:lstStyle>
            <a:lvl1pPr marL="0" indent="0" algn="r">
              <a:buFontTx/>
              <a:buNone/>
              <a:defRPr b="1"/>
            </a:lvl1pPr>
          </a:lstStyle>
          <a:p>
            <a:pPr lvl="0"/>
            <a:r>
              <a:rPr lang="en-US"/>
              <a:t>Accelerator</a:t>
            </a:r>
          </a:p>
          <a:p>
            <a:pPr lvl="0"/>
            <a:r>
              <a:rPr lang="en-US"/>
              <a:t>SC-x Breakout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B8EACF-4276-290B-9B2F-314CC8D8D2B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3035" y="5576840"/>
            <a:ext cx="7315200" cy="685800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/>
              <a:t>Breakout Session Reference</a:t>
            </a:r>
          </a:p>
        </p:txBody>
      </p:sp>
    </p:spTree>
    <p:extLst>
      <p:ext uri="{BB962C8B-B14F-4D97-AF65-F5344CB8AC3E}">
        <p14:creationId xmlns:p14="http://schemas.microsoft.com/office/powerpoint/2010/main" val="346924517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D91B-7801-B3EC-7CA4-44C5BF1D94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3" y="0"/>
            <a:ext cx="11499234" cy="81486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Title Only</a:t>
            </a:r>
          </a:p>
        </p:txBody>
      </p:sp>
    </p:spTree>
    <p:extLst>
      <p:ext uri="{BB962C8B-B14F-4D97-AF65-F5344CB8AC3E}">
        <p14:creationId xmlns:p14="http://schemas.microsoft.com/office/powerpoint/2010/main" val="19602737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epar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36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Section Separator – Title Line 1</a:t>
            </a:r>
          </a:p>
          <a:p>
            <a:pPr lvl="0"/>
            <a:r>
              <a:rPr lang="en-US"/>
              <a:t>Section Separator – Title Line 2</a:t>
            </a:r>
          </a:p>
          <a:p>
            <a:pPr lvl="0"/>
            <a:r>
              <a:rPr lang="en-US"/>
              <a:t>Section Separator – Title Line 3</a:t>
            </a:r>
          </a:p>
        </p:txBody>
      </p:sp>
    </p:spTree>
    <p:extLst>
      <p:ext uri="{BB962C8B-B14F-4D97-AF65-F5344CB8AC3E}">
        <p14:creationId xmlns:p14="http://schemas.microsoft.com/office/powerpoint/2010/main" val="28721402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42961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018" y="631659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/>
            </a:lvl1pPr>
          </a:lstStyle>
          <a:p>
            <a:pPr algn="ctr"/>
            <a:fld id="{933A556B-7C63-244D-9B7C-B0EA8042B330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4C6E50E-3840-229D-97E9-6585956B40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1963" y="981075"/>
            <a:ext cx="11499850" cy="5065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292403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9E28F-0508-9961-9A70-DAEE981E0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3679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image" Target="../media/image6.jpeg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0.xml"/><Relationship Id="rId21" Type="http://schemas.openxmlformats.org/officeDocument/2006/relationships/slideLayout" Target="../slideLayouts/slideLayout58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image" Target="../media/image6.jpeg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18" Type="http://schemas.openxmlformats.org/officeDocument/2006/relationships/slideLayout" Target="../slideLayouts/slideLayout78.xml"/><Relationship Id="rId26" Type="http://schemas.openxmlformats.org/officeDocument/2006/relationships/image" Target="../media/image6.jpeg"/><Relationship Id="rId3" Type="http://schemas.openxmlformats.org/officeDocument/2006/relationships/slideLayout" Target="../slideLayouts/slideLayout63.xml"/><Relationship Id="rId21" Type="http://schemas.openxmlformats.org/officeDocument/2006/relationships/slideLayout" Target="../slideLayouts/slideLayout81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7.xml"/><Relationship Id="rId25" Type="http://schemas.openxmlformats.org/officeDocument/2006/relationships/theme" Target="../theme/theme4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20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24" Type="http://schemas.openxmlformats.org/officeDocument/2006/relationships/slideLayout" Target="../slideLayouts/slideLayout84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23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70.xml"/><Relationship Id="rId19" Type="http://schemas.openxmlformats.org/officeDocument/2006/relationships/slideLayout" Target="../slideLayouts/slideLayout79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Relationship Id="rId22" Type="http://schemas.openxmlformats.org/officeDocument/2006/relationships/slideLayout" Target="../slideLayouts/slideLayout8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21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5" Type="http://schemas.openxmlformats.org/officeDocument/2006/relationships/image" Target="../media/image6.jpeg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20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23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94.xml"/><Relationship Id="rId19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Relationship Id="rId22" Type="http://schemas.openxmlformats.org/officeDocument/2006/relationships/slideLayout" Target="../slideLayouts/slideLayout10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slideLayout" Target="../slideLayouts/slideLayout120.xml"/><Relationship Id="rId18" Type="http://schemas.openxmlformats.org/officeDocument/2006/relationships/slideLayout" Target="../slideLayouts/slideLayout125.xml"/><Relationship Id="rId26" Type="http://schemas.openxmlformats.org/officeDocument/2006/relationships/image" Target="../media/image6.jpeg"/><Relationship Id="rId3" Type="http://schemas.openxmlformats.org/officeDocument/2006/relationships/slideLayout" Target="../slideLayouts/slideLayout110.xml"/><Relationship Id="rId21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17" Type="http://schemas.openxmlformats.org/officeDocument/2006/relationships/slideLayout" Target="../slideLayouts/slideLayout124.xml"/><Relationship Id="rId25" Type="http://schemas.openxmlformats.org/officeDocument/2006/relationships/theme" Target="../theme/theme6.xml"/><Relationship Id="rId2" Type="http://schemas.openxmlformats.org/officeDocument/2006/relationships/slideLayout" Target="../slideLayouts/slideLayout109.xml"/><Relationship Id="rId16" Type="http://schemas.openxmlformats.org/officeDocument/2006/relationships/slideLayout" Target="../slideLayouts/slideLayout123.xml"/><Relationship Id="rId20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24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12.xml"/><Relationship Id="rId15" Type="http://schemas.openxmlformats.org/officeDocument/2006/relationships/slideLayout" Target="../slideLayouts/slideLayout122.xml"/><Relationship Id="rId23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17.xml"/><Relationship Id="rId19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slideLayout" Target="../slideLayouts/slideLayout121.xml"/><Relationship Id="rId22" Type="http://schemas.openxmlformats.org/officeDocument/2006/relationships/slideLayout" Target="../slideLayouts/slideLayout1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7988" y="373593"/>
            <a:ext cx="11376025" cy="60713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9" y="1124743"/>
            <a:ext cx="11376024" cy="50760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95600" y="6378349"/>
            <a:ext cx="16207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22.06.25-02.07.25</a:t>
            </a:r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07546" y="6383848"/>
            <a:ext cx="68125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B5EA5A-BC32-A742-B11B-8E7414D5B5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AB22024-69B4-1F4F-8860-CB954517F6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59262" y="6383848"/>
            <a:ext cx="65722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Introduction to Accelerator Physics for the EIC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9C6532-AEDE-354E-83AD-7F67D706DF38}"/>
              </a:ext>
            </a:extLst>
          </p:cNvPr>
          <p:cNvCxnSpPr/>
          <p:nvPr/>
        </p:nvCxnSpPr>
        <p:spPr>
          <a:xfrm>
            <a:off x="407987" y="6266608"/>
            <a:ext cx="11376025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426E9AC2-DB3F-3043-BAF1-FDB172EA2CD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07988" y="6364599"/>
            <a:ext cx="495300" cy="393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45C6CF-AB1C-0BF0-1E2E-B29B33DB115A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03664" y="6351810"/>
            <a:ext cx="662103" cy="43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683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2" r:id="rId10"/>
    <p:sldLayoutId id="2147483810" r:id="rId11"/>
    <p:sldLayoutId id="2147483811" r:id="rId12"/>
    <p:sldLayoutId id="2147483812" r:id="rId13"/>
    <p:sldLayoutId id="2147483813" r:id="rId14"/>
    <p:sldLayoutId id="2147483889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800"/>
        </a:spcBef>
        <a:spcAft>
          <a:spcPts val="400"/>
        </a:spcAft>
        <a:buFont typeface="Arial"/>
        <a:buNone/>
        <a:tabLst/>
        <a:defRPr sz="2100" b="1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323850" indent="-324000" algn="l" defTabSz="914400" rtl="0" eaLnBrk="1" latinLnBrk="0" hangingPunct="1">
        <a:lnSpc>
          <a:spcPct val="100000"/>
        </a:lnSpc>
        <a:spcBef>
          <a:spcPts val="500"/>
        </a:spcBef>
        <a:spcAft>
          <a:spcPts val="300"/>
        </a:spcAft>
        <a:buFont typeface="Arial" charset="0"/>
        <a:buChar char="•"/>
        <a:tabLst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648000" indent="-324000" algn="l" defTabSz="914400" rtl="0" eaLnBrk="1" latinLnBrk="0" hangingPunct="1">
        <a:lnSpc>
          <a:spcPct val="10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tabLst/>
        <a:defRPr sz="17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972000" indent="-324000" algn="l" defTabSz="914400" rtl="0" eaLnBrk="1" latinLnBrk="0" hangingPunct="1">
        <a:lnSpc>
          <a:spcPct val="10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tabLst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>
          <p15:clr>
            <a:srgbClr val="F26B43"/>
          </p15:clr>
        </p15:guide>
        <p15:guide id="2" pos="3840">
          <p15:clr>
            <a:srgbClr val="F26B43"/>
          </p15:clr>
        </p15:guide>
        <p15:guide id="3" pos="7423">
          <p15:clr>
            <a:srgbClr val="F26B43"/>
          </p15:clr>
        </p15:guide>
        <p15:guide id="4" pos="257">
          <p15:clr>
            <a:srgbClr val="F26B43"/>
          </p15:clr>
        </p15:guide>
        <p15:guide id="6" pos="3795">
          <p15:clr>
            <a:srgbClr val="F26B43"/>
          </p15:clr>
        </p15:guide>
        <p15:guide id="7" pos="3885">
          <p15:clr>
            <a:srgbClr val="F26B43"/>
          </p15:clr>
        </p15:guide>
        <p15:guide id="8" pos="5087">
          <p15:clr>
            <a:srgbClr val="F26B43"/>
          </p15:clr>
        </p15:guide>
        <p15:guide id="9" pos="4997">
          <p15:clr>
            <a:srgbClr val="F26B43"/>
          </p15:clr>
        </p15:guide>
        <p15:guide id="10" pos="2683">
          <p15:clr>
            <a:srgbClr val="F26B43"/>
          </p15:clr>
        </p15:guide>
        <p15:guide id="11" pos="2593">
          <p15:clr>
            <a:srgbClr val="F26B43"/>
          </p15:clr>
        </p15:guide>
        <p15:guide id="12" orient="horz" pos="3906">
          <p15:clr>
            <a:srgbClr val="F26B43"/>
          </p15:clr>
        </p15:guide>
        <p15:guide id="13" orient="horz" pos="2409">
          <p15:clr>
            <a:srgbClr val="F26B43"/>
          </p15:clr>
        </p15:guide>
        <p15:guide id="14" orient="horz" pos="913">
          <p15:clr>
            <a:srgbClr val="F26B43"/>
          </p15:clr>
        </p15:guide>
        <p15:guide id="15" orient="horz" pos="1003">
          <p15:clr>
            <a:srgbClr val="F26B43"/>
          </p15:clr>
        </p15:guide>
        <p15:guide id="16" orient="horz" pos="2500">
          <p15:clr>
            <a:srgbClr val="F26B43"/>
          </p15:clr>
        </p15:guide>
        <p15:guide id="17" pos="6312">
          <p15:clr>
            <a:srgbClr val="F26B43"/>
          </p15:clr>
        </p15:guide>
        <p15:guide id="18" pos="622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B150B5-704F-CF21-3183-8DB97C07706C}"/>
              </a:ext>
            </a:extLst>
          </p:cNvPr>
          <p:cNvCxnSpPr>
            <a:cxnSpLocks/>
          </p:cNvCxnSpPr>
          <p:nvPr userDrawn="1"/>
        </p:nvCxnSpPr>
        <p:spPr>
          <a:xfrm>
            <a:off x="462579" y="825178"/>
            <a:ext cx="11499925" cy="0"/>
          </a:xfrm>
          <a:prstGeom prst="line">
            <a:avLst/>
          </a:prstGeom>
          <a:ln w="25400">
            <a:gradFill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BCFEFF2-44B8-687E-DAB3-7026DB467298}"/>
              </a:ext>
            </a:extLst>
          </p:cNvPr>
          <p:cNvSpPr txBox="1"/>
          <p:nvPr userDrawn="1"/>
        </p:nvSpPr>
        <p:spPr>
          <a:xfrm>
            <a:off x="365760" y="6490194"/>
            <a:ext cx="110431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 err="1"/>
              <a:t>eeFACT</a:t>
            </a:r>
            <a:r>
              <a:rPr lang="en-US" sz="1400" dirty="0"/>
              <a:t>, March 3,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AB3137-4B00-CEAB-DCD1-3B470E06EA17}"/>
              </a:ext>
            </a:extLst>
          </p:cNvPr>
          <p:cNvSpPr txBox="1"/>
          <p:nvPr userDrawn="1"/>
        </p:nvSpPr>
        <p:spPr>
          <a:xfrm>
            <a:off x="11541499" y="6490193"/>
            <a:ext cx="513209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fld id="{E5E7E6BA-9547-40BA-BC84-EED48D8D50C1}" type="slidenum">
              <a:rPr lang="en-US" sz="1400" b="0" smtClean="0">
                <a:solidFill>
                  <a:schemeClr val="tx1"/>
                </a:solidFill>
              </a:rPr>
              <a:pPr algn="r"/>
              <a:t>‹#›</a:t>
            </a:fld>
            <a:endParaRPr lang="en-US" sz="1400" b="0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93395C-F7F6-5A6A-DA24-169AA14F65DF}"/>
              </a:ext>
            </a:extLst>
          </p:cNvPr>
          <p:cNvCxnSpPr/>
          <p:nvPr userDrawn="1"/>
        </p:nvCxnSpPr>
        <p:spPr>
          <a:xfrm>
            <a:off x="461963" y="6260638"/>
            <a:ext cx="1149923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E7866077-7D9B-4430-B0C0-7F253295F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3" y="0"/>
            <a:ext cx="11499234" cy="814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CB0C19D-3CAB-5E13-FAF8-C95DA56F6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2577" y="908852"/>
            <a:ext cx="1149862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08E25F-84A1-8590-D67F-7B72802CACE8}"/>
              </a:ext>
            </a:extLst>
          </p:cNvPr>
          <p:cNvSpPr txBox="1"/>
          <p:nvPr userDrawn="1"/>
        </p:nvSpPr>
        <p:spPr>
          <a:xfrm>
            <a:off x="4333506" y="6490194"/>
            <a:ext cx="37561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A. Seryi</a:t>
            </a:r>
          </a:p>
        </p:txBody>
      </p:sp>
    </p:spTree>
    <p:extLst>
      <p:ext uri="{BB962C8B-B14F-4D97-AF65-F5344CB8AC3E}">
        <p14:creationId xmlns:p14="http://schemas.microsoft.com/office/powerpoint/2010/main" val="4051014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9" r:id="rId14"/>
    <p:sldLayoutId id="2147483830" r:id="rId15"/>
    <p:sldLayoutId id="2147483831" r:id="rId16"/>
    <p:sldLayoutId id="2147483832" r:id="rId17"/>
    <p:sldLayoutId id="2147483833" r:id="rId18"/>
    <p:sldLayoutId id="2147483834" r:id="rId19"/>
    <p:sldLayoutId id="2147483836" r:id="rId20"/>
    <p:sldLayoutId id="2147483837" r:id="rId21"/>
    <p:sldLayoutId id="2147483838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u="none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375" indent="-23336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7388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1413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>
          <p15:clr>
            <a:srgbClr val="F26B43"/>
          </p15:clr>
        </p15:guide>
        <p15:guide id="8" pos="3840">
          <p15:clr>
            <a:srgbClr val="F26B43"/>
          </p15:clr>
        </p15:guide>
        <p15:guide id="9" pos="360">
          <p15:clr>
            <a:srgbClr val="F26B43"/>
          </p15:clr>
        </p15:guide>
        <p15:guide id="10" orient="horz" pos="3888">
          <p15:clr>
            <a:srgbClr val="F26B43"/>
          </p15:clr>
        </p15:guide>
        <p15:guide id="11" pos="7320">
          <p15:clr>
            <a:srgbClr val="F26B43"/>
          </p15:clr>
        </p15:guide>
        <p15:guide id="12" orient="horz" pos="412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B150B5-704F-CF21-3183-8DB97C07706C}"/>
              </a:ext>
            </a:extLst>
          </p:cNvPr>
          <p:cNvCxnSpPr>
            <a:cxnSpLocks/>
          </p:cNvCxnSpPr>
          <p:nvPr userDrawn="1"/>
        </p:nvCxnSpPr>
        <p:spPr>
          <a:xfrm>
            <a:off x="462579" y="825178"/>
            <a:ext cx="11499925" cy="0"/>
          </a:xfrm>
          <a:prstGeom prst="line">
            <a:avLst/>
          </a:prstGeom>
          <a:ln w="25400">
            <a:gradFill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BCFEFF2-44B8-687E-DAB3-7026DB467298}"/>
              </a:ext>
            </a:extLst>
          </p:cNvPr>
          <p:cNvSpPr txBox="1"/>
          <p:nvPr userDrawn="1"/>
        </p:nvSpPr>
        <p:spPr>
          <a:xfrm>
            <a:off x="365760" y="6490194"/>
            <a:ext cx="110431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/>
              <a:t>June 12, 2024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AB3137-4B00-CEAB-DCD1-3B470E06EA17}"/>
              </a:ext>
            </a:extLst>
          </p:cNvPr>
          <p:cNvSpPr txBox="1"/>
          <p:nvPr userDrawn="1"/>
        </p:nvSpPr>
        <p:spPr>
          <a:xfrm>
            <a:off x="11541499" y="6490193"/>
            <a:ext cx="513209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fld id="{E5E7E6BA-9547-40BA-BC84-EED48D8D50C1}" type="slidenum">
              <a:rPr lang="en-US" sz="1400" b="0" smtClean="0">
                <a:solidFill>
                  <a:schemeClr val="tx1"/>
                </a:solidFill>
              </a:rPr>
              <a:pPr algn="r"/>
              <a:t>‹#›</a:t>
            </a:fld>
            <a:endParaRPr lang="en-US" sz="1400" b="0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93395C-F7F6-5A6A-DA24-169AA14F65DF}"/>
              </a:ext>
            </a:extLst>
          </p:cNvPr>
          <p:cNvCxnSpPr/>
          <p:nvPr userDrawn="1"/>
        </p:nvCxnSpPr>
        <p:spPr>
          <a:xfrm>
            <a:off x="461963" y="6260638"/>
            <a:ext cx="1149923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E7866077-7D9B-4430-B0C0-7F253295F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3" y="0"/>
            <a:ext cx="11499234" cy="814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CB0C19D-3CAB-5E13-FAF8-C95DA56F6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2577" y="908852"/>
            <a:ext cx="1149862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08E25F-84A1-8590-D67F-7B72802CACE8}"/>
              </a:ext>
            </a:extLst>
          </p:cNvPr>
          <p:cNvSpPr txBox="1"/>
          <p:nvPr userDrawn="1"/>
        </p:nvSpPr>
        <p:spPr>
          <a:xfrm>
            <a:off x="4333506" y="6490194"/>
            <a:ext cx="37561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S. Nagaitsev</a:t>
            </a:r>
          </a:p>
        </p:txBody>
      </p:sp>
    </p:spTree>
    <p:extLst>
      <p:ext uri="{BB962C8B-B14F-4D97-AF65-F5344CB8AC3E}">
        <p14:creationId xmlns:p14="http://schemas.microsoft.com/office/powerpoint/2010/main" val="1785973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51" r:id="rId12"/>
    <p:sldLayoutId id="2147483852" r:id="rId13"/>
    <p:sldLayoutId id="2147483853" r:id="rId14"/>
    <p:sldLayoutId id="2147483854" r:id="rId15"/>
    <p:sldLayoutId id="2147483855" r:id="rId16"/>
    <p:sldLayoutId id="2147483856" r:id="rId17"/>
    <p:sldLayoutId id="2147483857" r:id="rId18"/>
    <p:sldLayoutId id="2147483858" r:id="rId19"/>
    <p:sldLayoutId id="2147483859" r:id="rId20"/>
    <p:sldLayoutId id="2147483860" r:id="rId21"/>
    <p:sldLayoutId id="2147483863" r:id="rId22"/>
    <p:sldLayoutId id="2147484067" r:id="rId2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u="none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375" indent="-23336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7388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1413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>
          <p15:clr>
            <a:srgbClr val="F26B43"/>
          </p15:clr>
        </p15:guide>
        <p15:guide id="8" pos="3840">
          <p15:clr>
            <a:srgbClr val="F26B43"/>
          </p15:clr>
        </p15:guide>
        <p15:guide id="9" pos="360">
          <p15:clr>
            <a:srgbClr val="F26B43"/>
          </p15:clr>
        </p15:guide>
        <p15:guide id="10" orient="horz" pos="3888">
          <p15:clr>
            <a:srgbClr val="F26B43"/>
          </p15:clr>
        </p15:guide>
        <p15:guide id="11" pos="7320">
          <p15:clr>
            <a:srgbClr val="F26B43"/>
          </p15:clr>
        </p15:guide>
        <p15:guide id="12" orient="horz" pos="412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B150B5-704F-CF21-3183-8DB97C07706C}"/>
              </a:ext>
            </a:extLst>
          </p:cNvPr>
          <p:cNvCxnSpPr>
            <a:cxnSpLocks/>
          </p:cNvCxnSpPr>
          <p:nvPr userDrawn="1"/>
        </p:nvCxnSpPr>
        <p:spPr>
          <a:xfrm>
            <a:off x="462579" y="825178"/>
            <a:ext cx="11499925" cy="0"/>
          </a:xfrm>
          <a:prstGeom prst="line">
            <a:avLst/>
          </a:prstGeom>
          <a:ln w="25400">
            <a:gradFill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BCFEFF2-44B8-687E-DAB3-7026DB467298}"/>
              </a:ext>
            </a:extLst>
          </p:cNvPr>
          <p:cNvSpPr txBox="1"/>
          <p:nvPr userDrawn="1"/>
        </p:nvSpPr>
        <p:spPr>
          <a:xfrm>
            <a:off x="365760" y="6490194"/>
            <a:ext cx="110431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 err="1"/>
              <a:t>eeFACT</a:t>
            </a:r>
            <a:r>
              <a:rPr lang="en-US" sz="1400" dirty="0"/>
              <a:t>, March 3,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AB3137-4B00-CEAB-DCD1-3B470E06EA17}"/>
              </a:ext>
            </a:extLst>
          </p:cNvPr>
          <p:cNvSpPr txBox="1"/>
          <p:nvPr userDrawn="1"/>
        </p:nvSpPr>
        <p:spPr>
          <a:xfrm>
            <a:off x="11541499" y="6490193"/>
            <a:ext cx="513209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fld id="{E5E7E6BA-9547-40BA-BC84-EED48D8D50C1}" type="slidenum">
              <a:rPr lang="en-US" sz="1400" b="0" smtClean="0">
                <a:solidFill>
                  <a:schemeClr val="tx1"/>
                </a:solidFill>
              </a:rPr>
              <a:pPr algn="r"/>
              <a:t>‹#›</a:t>
            </a:fld>
            <a:endParaRPr lang="en-US" sz="1400" b="0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93395C-F7F6-5A6A-DA24-169AA14F65DF}"/>
              </a:ext>
            </a:extLst>
          </p:cNvPr>
          <p:cNvCxnSpPr/>
          <p:nvPr userDrawn="1"/>
        </p:nvCxnSpPr>
        <p:spPr>
          <a:xfrm>
            <a:off x="461963" y="6260638"/>
            <a:ext cx="1149923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E7866077-7D9B-4430-B0C0-7F253295F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3" y="0"/>
            <a:ext cx="11499234" cy="814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CB0C19D-3CAB-5E13-FAF8-C95DA56F6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2577" y="908852"/>
            <a:ext cx="1149862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08E25F-84A1-8590-D67F-7B72802CACE8}"/>
              </a:ext>
            </a:extLst>
          </p:cNvPr>
          <p:cNvSpPr txBox="1"/>
          <p:nvPr userDrawn="1"/>
        </p:nvSpPr>
        <p:spPr>
          <a:xfrm>
            <a:off x="4333506" y="6490194"/>
            <a:ext cx="37561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A. Seryi</a:t>
            </a:r>
          </a:p>
        </p:txBody>
      </p:sp>
    </p:spTree>
    <p:extLst>
      <p:ext uri="{BB962C8B-B14F-4D97-AF65-F5344CB8AC3E}">
        <p14:creationId xmlns:p14="http://schemas.microsoft.com/office/powerpoint/2010/main" val="2294672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  <p:sldLayoutId id="2147483924" r:id="rId12"/>
    <p:sldLayoutId id="2147483925" r:id="rId13"/>
    <p:sldLayoutId id="2147483926" r:id="rId14"/>
    <p:sldLayoutId id="2147483927" r:id="rId15"/>
    <p:sldLayoutId id="2147483928" r:id="rId16"/>
    <p:sldLayoutId id="2147483929" r:id="rId17"/>
    <p:sldLayoutId id="2147483930" r:id="rId18"/>
    <p:sldLayoutId id="2147483931" r:id="rId19"/>
    <p:sldLayoutId id="2147483932" r:id="rId20"/>
    <p:sldLayoutId id="2147483933" r:id="rId21"/>
    <p:sldLayoutId id="2147483934" r:id="rId22"/>
    <p:sldLayoutId id="2147483935" r:id="rId23"/>
    <p:sldLayoutId id="2147483936" r:id="rId2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u="none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375" indent="-23336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7388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1413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>
          <p15:clr>
            <a:srgbClr val="F26B43"/>
          </p15:clr>
        </p15:guide>
        <p15:guide id="8" pos="3840">
          <p15:clr>
            <a:srgbClr val="F26B43"/>
          </p15:clr>
        </p15:guide>
        <p15:guide id="9" pos="360">
          <p15:clr>
            <a:srgbClr val="F26B43"/>
          </p15:clr>
        </p15:guide>
        <p15:guide id="10" orient="horz" pos="3888">
          <p15:clr>
            <a:srgbClr val="F26B43"/>
          </p15:clr>
        </p15:guide>
        <p15:guide id="11" pos="7320">
          <p15:clr>
            <a:srgbClr val="F26B43"/>
          </p15:clr>
        </p15:guide>
        <p15:guide id="12" orient="horz" pos="4128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B150B5-704F-CF21-3183-8DB97C07706C}"/>
              </a:ext>
            </a:extLst>
          </p:cNvPr>
          <p:cNvCxnSpPr>
            <a:cxnSpLocks/>
          </p:cNvCxnSpPr>
          <p:nvPr userDrawn="1"/>
        </p:nvCxnSpPr>
        <p:spPr>
          <a:xfrm>
            <a:off x="462579" y="825178"/>
            <a:ext cx="11499925" cy="0"/>
          </a:xfrm>
          <a:prstGeom prst="line">
            <a:avLst/>
          </a:prstGeom>
          <a:ln w="25400">
            <a:gradFill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BCFEFF2-44B8-687E-DAB3-7026DB467298}"/>
              </a:ext>
            </a:extLst>
          </p:cNvPr>
          <p:cNvSpPr txBox="1"/>
          <p:nvPr userDrawn="1"/>
        </p:nvSpPr>
        <p:spPr>
          <a:xfrm>
            <a:off x="365760" y="6490194"/>
            <a:ext cx="110431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/>
              <a:t>June 12, 2024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AB3137-4B00-CEAB-DCD1-3B470E06EA17}"/>
              </a:ext>
            </a:extLst>
          </p:cNvPr>
          <p:cNvSpPr txBox="1"/>
          <p:nvPr userDrawn="1"/>
        </p:nvSpPr>
        <p:spPr>
          <a:xfrm>
            <a:off x="11541499" y="6490193"/>
            <a:ext cx="513209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fld id="{E5E7E6BA-9547-40BA-BC84-EED48D8D50C1}" type="slidenum">
              <a:rPr lang="en-US" sz="1400" b="0" smtClean="0">
                <a:solidFill>
                  <a:schemeClr val="tx1"/>
                </a:solidFill>
              </a:rPr>
              <a:pPr algn="r"/>
              <a:t>‹#›</a:t>
            </a:fld>
            <a:endParaRPr lang="en-US" sz="1400" b="0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93395C-F7F6-5A6A-DA24-169AA14F65DF}"/>
              </a:ext>
            </a:extLst>
          </p:cNvPr>
          <p:cNvCxnSpPr/>
          <p:nvPr userDrawn="1"/>
        </p:nvCxnSpPr>
        <p:spPr>
          <a:xfrm>
            <a:off x="461963" y="6260638"/>
            <a:ext cx="1149923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E7866077-7D9B-4430-B0C0-7F253295F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3" y="0"/>
            <a:ext cx="11499234" cy="814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CB0C19D-3CAB-5E13-FAF8-C95DA56F6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2577" y="908852"/>
            <a:ext cx="1149862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08E25F-84A1-8590-D67F-7B72802CACE8}"/>
              </a:ext>
            </a:extLst>
          </p:cNvPr>
          <p:cNvSpPr txBox="1"/>
          <p:nvPr userDrawn="1"/>
        </p:nvSpPr>
        <p:spPr>
          <a:xfrm>
            <a:off x="4333506" y="6490194"/>
            <a:ext cx="37561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S. Nagaitsev</a:t>
            </a:r>
          </a:p>
        </p:txBody>
      </p:sp>
    </p:spTree>
    <p:extLst>
      <p:ext uri="{BB962C8B-B14F-4D97-AF65-F5344CB8AC3E}">
        <p14:creationId xmlns:p14="http://schemas.microsoft.com/office/powerpoint/2010/main" val="906340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2" r:id="rId1"/>
    <p:sldLayoutId id="2147484043" r:id="rId2"/>
    <p:sldLayoutId id="2147484044" r:id="rId3"/>
    <p:sldLayoutId id="2147484045" r:id="rId4"/>
    <p:sldLayoutId id="2147484046" r:id="rId5"/>
    <p:sldLayoutId id="2147484047" r:id="rId6"/>
    <p:sldLayoutId id="2147484048" r:id="rId7"/>
    <p:sldLayoutId id="2147484049" r:id="rId8"/>
    <p:sldLayoutId id="2147484050" r:id="rId9"/>
    <p:sldLayoutId id="2147484051" r:id="rId10"/>
    <p:sldLayoutId id="2147484052" r:id="rId11"/>
    <p:sldLayoutId id="2147484053" r:id="rId12"/>
    <p:sldLayoutId id="2147484054" r:id="rId13"/>
    <p:sldLayoutId id="2147484055" r:id="rId14"/>
    <p:sldLayoutId id="2147484057" r:id="rId15"/>
    <p:sldLayoutId id="2147484058" r:id="rId16"/>
    <p:sldLayoutId id="2147484059" r:id="rId17"/>
    <p:sldLayoutId id="2147484060" r:id="rId18"/>
    <p:sldLayoutId id="2147484061" r:id="rId19"/>
    <p:sldLayoutId id="2147484062" r:id="rId20"/>
    <p:sldLayoutId id="2147484063" r:id="rId21"/>
    <p:sldLayoutId id="2147484064" r:id="rId22"/>
    <p:sldLayoutId id="2147484068" r:id="rId2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u="none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375" indent="-23336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7388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1413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>
          <p15:clr>
            <a:srgbClr val="F26B43"/>
          </p15:clr>
        </p15:guide>
        <p15:guide id="8" pos="3840">
          <p15:clr>
            <a:srgbClr val="F26B43"/>
          </p15:clr>
        </p15:guide>
        <p15:guide id="9" pos="360">
          <p15:clr>
            <a:srgbClr val="F26B43"/>
          </p15:clr>
        </p15:guide>
        <p15:guide id="10" orient="horz" pos="3888">
          <p15:clr>
            <a:srgbClr val="F26B43"/>
          </p15:clr>
        </p15:guide>
        <p15:guide id="11" pos="7320">
          <p15:clr>
            <a:srgbClr val="F26B43"/>
          </p15:clr>
        </p15:guide>
        <p15:guide id="12" orient="horz" pos="4128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B150B5-704F-CF21-3183-8DB97C07706C}"/>
              </a:ext>
            </a:extLst>
          </p:cNvPr>
          <p:cNvCxnSpPr>
            <a:cxnSpLocks/>
          </p:cNvCxnSpPr>
          <p:nvPr userDrawn="1"/>
        </p:nvCxnSpPr>
        <p:spPr>
          <a:xfrm>
            <a:off x="462579" y="825178"/>
            <a:ext cx="11499925" cy="0"/>
          </a:xfrm>
          <a:prstGeom prst="line">
            <a:avLst/>
          </a:prstGeom>
          <a:ln w="25400">
            <a:gradFill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BCFEFF2-44B8-687E-DAB3-7026DB467298}"/>
              </a:ext>
            </a:extLst>
          </p:cNvPr>
          <p:cNvSpPr txBox="1"/>
          <p:nvPr userDrawn="1"/>
        </p:nvSpPr>
        <p:spPr>
          <a:xfrm>
            <a:off x="365760" y="6490194"/>
            <a:ext cx="110431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/>
              <a:t>June 12, 2024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AB3137-4B00-CEAB-DCD1-3B470E06EA17}"/>
              </a:ext>
            </a:extLst>
          </p:cNvPr>
          <p:cNvSpPr txBox="1"/>
          <p:nvPr userDrawn="1"/>
        </p:nvSpPr>
        <p:spPr>
          <a:xfrm>
            <a:off x="11541499" y="6490193"/>
            <a:ext cx="513209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fld id="{E5E7E6BA-9547-40BA-BC84-EED48D8D50C1}" type="slidenum">
              <a:rPr lang="en-US" sz="1400" b="0" smtClean="0">
                <a:solidFill>
                  <a:schemeClr val="tx1"/>
                </a:solidFill>
              </a:rPr>
              <a:pPr algn="r"/>
              <a:t>‹#›</a:t>
            </a:fld>
            <a:endParaRPr lang="en-US" sz="1400" b="0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93395C-F7F6-5A6A-DA24-169AA14F65DF}"/>
              </a:ext>
            </a:extLst>
          </p:cNvPr>
          <p:cNvCxnSpPr/>
          <p:nvPr userDrawn="1"/>
        </p:nvCxnSpPr>
        <p:spPr>
          <a:xfrm>
            <a:off x="461963" y="6260638"/>
            <a:ext cx="1149923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E7866077-7D9B-4430-B0C0-7F253295F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3" y="0"/>
            <a:ext cx="11499234" cy="814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CB0C19D-3CAB-5E13-FAF8-C95DA56F6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2577" y="908852"/>
            <a:ext cx="1149862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08E25F-84A1-8590-D67F-7B72802CACE8}"/>
              </a:ext>
            </a:extLst>
          </p:cNvPr>
          <p:cNvSpPr txBox="1"/>
          <p:nvPr userDrawn="1"/>
        </p:nvSpPr>
        <p:spPr>
          <a:xfrm>
            <a:off x="4333506" y="6490194"/>
            <a:ext cx="37561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S. Nagaitsev</a:t>
            </a:r>
          </a:p>
        </p:txBody>
      </p:sp>
    </p:spTree>
    <p:extLst>
      <p:ext uri="{BB962C8B-B14F-4D97-AF65-F5344CB8AC3E}">
        <p14:creationId xmlns:p14="http://schemas.microsoft.com/office/powerpoint/2010/main" val="3133842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  <p:sldLayoutId id="2147484081" r:id="rId12"/>
    <p:sldLayoutId id="2147484082" r:id="rId13"/>
    <p:sldLayoutId id="2147484083" r:id="rId14"/>
    <p:sldLayoutId id="2147484084" r:id="rId15"/>
    <p:sldLayoutId id="2147484085" r:id="rId16"/>
    <p:sldLayoutId id="2147484086" r:id="rId17"/>
    <p:sldLayoutId id="2147484087" r:id="rId18"/>
    <p:sldLayoutId id="2147484088" r:id="rId19"/>
    <p:sldLayoutId id="2147484089" r:id="rId20"/>
    <p:sldLayoutId id="2147484090" r:id="rId21"/>
    <p:sldLayoutId id="2147484091" r:id="rId22"/>
    <p:sldLayoutId id="2147484092" r:id="rId23"/>
    <p:sldLayoutId id="2147484093" r:id="rId2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u="none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375" indent="-23336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7388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1413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>
          <p15:clr>
            <a:srgbClr val="F26B43"/>
          </p15:clr>
        </p15:guide>
        <p15:guide id="8" pos="3840">
          <p15:clr>
            <a:srgbClr val="F26B43"/>
          </p15:clr>
        </p15:guide>
        <p15:guide id="9" pos="360">
          <p15:clr>
            <a:srgbClr val="F26B43"/>
          </p15:clr>
        </p15:guide>
        <p15:guide id="10" orient="horz" pos="3888">
          <p15:clr>
            <a:srgbClr val="F26B43"/>
          </p15:clr>
        </p15:guide>
        <p15:guide id="11" pos="7320">
          <p15:clr>
            <a:srgbClr val="F26B43"/>
          </p15:clr>
        </p15:guide>
        <p15:guide id="12" orient="horz" pos="412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as.web.cern.ch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ndico.fis.ucm.es/event/30/overview" TargetMode="External"/><Relationship Id="rId5" Type="http://schemas.openxmlformats.org/officeDocument/2006/relationships/hyperlink" Target="https://indico.cern.ch/event/1298458/contributions/5991544/" TargetMode="External"/><Relationship Id="rId4" Type="http://schemas.openxmlformats.org/officeDocument/2006/relationships/hyperlink" Target="https://indico.jacow.org/event/75/contributions/7004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7" Type="http://schemas.openxmlformats.org/officeDocument/2006/relationships/image" Target="../media/image3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image" Target="../media/image38.emf"/><Relationship Id="rId7" Type="http://schemas.openxmlformats.org/officeDocument/2006/relationships/image" Target="../media/image4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emf"/><Relationship Id="rId11" Type="http://schemas.openxmlformats.org/officeDocument/2006/relationships/image" Target="../media/image46.emf"/><Relationship Id="rId5" Type="http://schemas.openxmlformats.org/officeDocument/2006/relationships/image" Target="../media/image40.emf"/><Relationship Id="rId10" Type="http://schemas.openxmlformats.org/officeDocument/2006/relationships/image" Target="../media/image45.emf"/><Relationship Id="rId4" Type="http://schemas.openxmlformats.org/officeDocument/2006/relationships/image" Target="../media/image39.emf"/><Relationship Id="rId9" Type="http://schemas.openxmlformats.org/officeDocument/2006/relationships/image" Target="../media/image44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3" Type="http://schemas.openxmlformats.org/officeDocument/2006/relationships/image" Target="../media/image38.emf"/><Relationship Id="rId7" Type="http://schemas.openxmlformats.org/officeDocument/2006/relationships/image" Target="../media/image48.emf"/><Relationship Id="rId12" Type="http://schemas.openxmlformats.org/officeDocument/2006/relationships/image" Target="../media/image5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emf"/><Relationship Id="rId11" Type="http://schemas.openxmlformats.org/officeDocument/2006/relationships/image" Target="../media/image51.emf"/><Relationship Id="rId5" Type="http://schemas.openxmlformats.org/officeDocument/2006/relationships/image" Target="../media/image40.emf"/><Relationship Id="rId10" Type="http://schemas.openxmlformats.org/officeDocument/2006/relationships/image" Target="../media/image50.emf"/><Relationship Id="rId4" Type="http://schemas.openxmlformats.org/officeDocument/2006/relationships/image" Target="../media/image39.emf"/><Relationship Id="rId9" Type="http://schemas.openxmlformats.org/officeDocument/2006/relationships/image" Target="../media/image4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5" Type="http://schemas.openxmlformats.org/officeDocument/2006/relationships/image" Target="../media/image54.emf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6.t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cern.ch/event/1483926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indico.cern.ch/event/1298458/contributions/5991544/" TargetMode="External"/><Relationship Id="rId4" Type="http://schemas.openxmlformats.org/officeDocument/2006/relationships/hyperlink" Target="https://indico.jacow.org/event/75/contributions/7004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8.png"/><Relationship Id="rId4" Type="http://schemas.openxmlformats.org/officeDocument/2006/relationships/notesSlide" Target="../notesSlides/notesSlide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73.wmf"/><Relationship Id="rId7" Type="http://schemas.openxmlformats.org/officeDocument/2006/relationships/image" Target="../media/image75.wmf"/><Relationship Id="rId12" Type="http://schemas.openxmlformats.org/officeDocument/2006/relationships/image" Target="../media/image78.png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4.x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77.wmf"/><Relationship Id="rId5" Type="http://schemas.openxmlformats.org/officeDocument/2006/relationships/image" Target="../media/image74.wmf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76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98.png"/><Relationship Id="rId3" Type="http://schemas.openxmlformats.org/officeDocument/2006/relationships/image" Target="../media/image79.emf"/><Relationship Id="rId7" Type="http://schemas.openxmlformats.org/officeDocument/2006/relationships/image" Target="../media/image81.wmf"/><Relationship Id="rId12" Type="http://schemas.openxmlformats.org/officeDocument/2006/relationships/image" Target="../media/image97.png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74.wmf"/><Relationship Id="rId5" Type="http://schemas.openxmlformats.org/officeDocument/2006/relationships/image" Target="../media/image80.wmf"/><Relationship Id="rId15" Type="http://schemas.openxmlformats.org/officeDocument/2006/relationships/image" Target="../media/image100.png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73.wmf"/><Relationship Id="rId14" Type="http://schemas.openxmlformats.org/officeDocument/2006/relationships/image" Target="../media/image9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wmf"/><Relationship Id="rId3" Type="http://schemas.openxmlformats.org/officeDocument/2006/relationships/image" Target="../media/image83.png"/><Relationship Id="rId7" Type="http://schemas.openxmlformats.org/officeDocument/2006/relationships/oleObject" Target="../embeddings/oleObject14.bin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6.png"/><Relationship Id="rId5" Type="http://schemas.openxmlformats.org/officeDocument/2006/relationships/image" Target="../media/image85.wmf"/><Relationship Id="rId4" Type="http://schemas.openxmlformats.org/officeDocument/2006/relationships/image" Target="../media/image84.wmf"/><Relationship Id="rId9" Type="http://schemas.openxmlformats.org/officeDocument/2006/relationships/image" Target="../media/image88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5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2.jpeg"/><Relationship Id="rId7" Type="http://schemas.openxmlformats.org/officeDocument/2006/relationships/image" Target="../media/image16.e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2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4.emf"/><Relationship Id="rId4" Type="http://schemas.openxmlformats.org/officeDocument/2006/relationships/image" Target="../media/image52.e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8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9.e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128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12" Type="http://schemas.openxmlformats.org/officeDocument/2006/relationships/image" Target="../media/image1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0.png"/><Relationship Id="rId11" Type="http://schemas.openxmlformats.org/officeDocument/2006/relationships/image" Target="../media/image125.png"/><Relationship Id="rId5" Type="http://schemas.openxmlformats.org/officeDocument/2006/relationships/image" Target="../media/image119.png"/><Relationship Id="rId10" Type="http://schemas.openxmlformats.org/officeDocument/2006/relationships/image" Target="../media/image124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Relationship Id="rId14" Type="http://schemas.openxmlformats.org/officeDocument/2006/relationships/image" Target="../media/image12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7" Type="http://schemas.openxmlformats.org/officeDocument/2006/relationships/image" Target="../media/image135.emf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4.emf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emf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8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1.png"/><Relationship Id="rId4" Type="http://schemas.openxmlformats.org/officeDocument/2006/relationships/image" Target="../media/image14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emf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10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6.png"/><Relationship Id="rId4" Type="http://schemas.openxmlformats.org/officeDocument/2006/relationships/hyperlink" Target="https://doi.org/10.2172/1765663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6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7" Type="http://schemas.openxmlformats.org/officeDocument/2006/relationships/image" Target="../media/image158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7.png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7" Type="http://schemas.openxmlformats.org/officeDocument/2006/relationships/image" Target="../media/image165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4.png"/><Relationship Id="rId5" Type="http://schemas.openxmlformats.org/officeDocument/2006/relationships/image" Target="../media/image163.png"/><Relationship Id="rId4" Type="http://schemas.openxmlformats.org/officeDocument/2006/relationships/image" Target="../media/image162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3" Type="http://schemas.openxmlformats.org/officeDocument/2006/relationships/image" Target="../media/image167.png"/><Relationship Id="rId7" Type="http://schemas.openxmlformats.org/officeDocument/2006/relationships/image" Target="../media/image171.png"/><Relationship Id="rId12" Type="http://schemas.openxmlformats.org/officeDocument/2006/relationships/image" Target="../media/image176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0.png"/><Relationship Id="rId11" Type="http://schemas.openxmlformats.org/officeDocument/2006/relationships/image" Target="../media/image175.png"/><Relationship Id="rId5" Type="http://schemas.openxmlformats.org/officeDocument/2006/relationships/image" Target="../media/image169.png"/><Relationship Id="rId10" Type="http://schemas.openxmlformats.org/officeDocument/2006/relationships/image" Target="../media/image174.png"/><Relationship Id="rId4" Type="http://schemas.openxmlformats.org/officeDocument/2006/relationships/image" Target="../media/image168.png"/><Relationship Id="rId9" Type="http://schemas.openxmlformats.org/officeDocument/2006/relationships/image" Target="../media/image17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emf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7" Type="http://schemas.openxmlformats.org/officeDocument/2006/relationships/image" Target="../media/image25.jpe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emf"/><Relationship Id="rId3" Type="http://schemas.openxmlformats.org/officeDocument/2006/relationships/image" Target="../media/image182.png"/><Relationship Id="rId7" Type="http://schemas.openxmlformats.org/officeDocument/2006/relationships/image" Target="../media/image186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5.png"/><Relationship Id="rId5" Type="http://schemas.openxmlformats.org/officeDocument/2006/relationships/image" Target="../media/image184.png"/><Relationship Id="rId4" Type="http://schemas.openxmlformats.org/officeDocument/2006/relationships/image" Target="../media/image18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191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3.emf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6.png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95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jpg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jp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emf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jpg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png"/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2.jp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emf"/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8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211.png"/><Relationship Id="rId4" Type="http://schemas.openxmlformats.org/officeDocument/2006/relationships/notesSlide" Target="../notesSlides/notesSlide28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5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60.xml"/><Relationship Id="rId5" Type="http://schemas.openxmlformats.org/officeDocument/2006/relationships/image" Target="../media/image217.png"/><Relationship Id="rId4" Type="http://schemas.openxmlformats.org/officeDocument/2006/relationships/image" Target="../media/image216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9.pn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jfif"/><Relationship Id="rId1" Type="http://schemas.openxmlformats.org/officeDocument/2006/relationships/slideLayout" Target="../slideLayouts/slideLayout5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221.png"/><Relationship Id="rId4" Type="http://schemas.openxmlformats.org/officeDocument/2006/relationships/image" Target="../media/image220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74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9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gif"/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8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9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jpg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png"/><Relationship Id="rId2" Type="http://schemas.openxmlformats.org/officeDocument/2006/relationships/image" Target="../media/image225.jpeg"/><Relationship Id="rId1" Type="http://schemas.openxmlformats.org/officeDocument/2006/relationships/slideLayout" Target="../slideLayouts/slideLayout130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emf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129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31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jpeg"/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34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png"/><Relationship Id="rId2" Type="http://schemas.openxmlformats.org/officeDocument/2006/relationships/image" Target="../media/image235.jpeg"/><Relationship Id="rId1" Type="http://schemas.openxmlformats.org/officeDocument/2006/relationships/slideLayout" Target="../slideLayouts/slideLayout3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jpe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>
              <a:lnSpc>
                <a:spcPct val="110000"/>
              </a:lnSpc>
            </a:pPr>
            <a:r>
              <a:rPr lang="en-GB" noProof="0" dirty="0"/>
              <a:t>Introduction to Accelerator Physics </a:t>
            </a:r>
            <a:br>
              <a:rPr lang="en-GB" noProof="0" dirty="0"/>
            </a:br>
            <a:r>
              <a:rPr lang="en-GB" noProof="0" dirty="0" err="1"/>
              <a:t>fo</a:t>
            </a:r>
            <a:r>
              <a:rPr lang="en-GB" dirty="0"/>
              <a:t>r the EIC</a:t>
            </a:r>
            <a:endParaRPr lang="en-GB" noProof="0" dirty="0"/>
          </a:p>
        </p:txBody>
      </p:sp>
      <p:sp>
        <p:nvSpPr>
          <p:cNvPr id="512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11424" y="3602038"/>
            <a:ext cx="10369152" cy="2387600"/>
          </a:xfrm>
        </p:spPr>
        <p:txBody>
          <a:bodyPr/>
          <a:lstStyle/>
          <a:p>
            <a:pPr algn="ctr" eaLnBrk="1" hangingPunct="1">
              <a:buFont typeface="Wingdings" charset="0"/>
              <a:buNone/>
            </a:pPr>
            <a:r>
              <a:rPr lang="en-GB" sz="2000" noProof="0" dirty="0"/>
              <a:t>Davide GAMBA</a:t>
            </a:r>
            <a:br>
              <a:rPr lang="en-GB" sz="2000" noProof="0" dirty="0"/>
            </a:br>
            <a:br>
              <a:rPr lang="en-GB" sz="2000" noProof="0" dirty="0"/>
            </a:br>
            <a:r>
              <a:rPr lang="en-GB" sz="1600" noProof="0" dirty="0"/>
              <a:t>Slides and material adapted from F. </a:t>
            </a:r>
            <a:r>
              <a:rPr lang="en-GB" sz="1600" noProof="0" dirty="0" err="1"/>
              <a:t>Tecker</a:t>
            </a:r>
            <a:r>
              <a:rPr lang="en-GB" sz="1600" noProof="0" dirty="0"/>
              <a:t>, T. </a:t>
            </a:r>
            <a:r>
              <a:rPr lang="en-GB" sz="1600" noProof="0" dirty="0" err="1"/>
              <a:t>Pieloni</a:t>
            </a:r>
            <a:r>
              <a:rPr lang="en-GB" sz="1600" noProof="0" dirty="0"/>
              <a:t>, and more colleagues from </a:t>
            </a:r>
            <a:r>
              <a:rPr lang="en-GB" sz="1600" noProof="0" dirty="0">
                <a:hlinkClick r:id="rId3"/>
              </a:rPr>
              <a:t>CAS</a:t>
            </a:r>
            <a:r>
              <a:rPr lang="en-GB" sz="1600" noProof="0" dirty="0"/>
              <a:t>, </a:t>
            </a:r>
            <a:br>
              <a:rPr lang="en-GB" sz="1600" noProof="0" dirty="0"/>
            </a:br>
            <a:r>
              <a:rPr lang="en-GB" sz="1600" noProof="0" dirty="0"/>
              <a:t>and from recent EIC reports by </a:t>
            </a:r>
            <a:r>
              <a:rPr lang="en-GB" sz="1600" noProof="0" dirty="0">
                <a:hlinkClick r:id="rId4"/>
              </a:rPr>
              <a:t>A. Seryi</a:t>
            </a:r>
            <a:r>
              <a:rPr lang="en-GB" sz="1600" noProof="0" dirty="0"/>
              <a:t> and </a:t>
            </a:r>
            <a:r>
              <a:rPr lang="en-GB" sz="1600" noProof="0" dirty="0">
                <a:hlinkClick r:id="rId5"/>
              </a:rPr>
              <a:t>S. Nagaitsev</a:t>
            </a:r>
            <a:br>
              <a:rPr lang="en-GB" sz="2000" noProof="0" dirty="0"/>
            </a:br>
            <a:endParaRPr lang="en-GB" sz="1600" noProof="0" dirty="0"/>
          </a:p>
          <a:p>
            <a:pPr algn="ctr" eaLnBrk="1" hangingPunct="1">
              <a:buFont typeface="Wingdings" charset="0"/>
              <a:buNone/>
            </a:pPr>
            <a:r>
              <a:rPr lang="en-GB" sz="2000" noProof="0" dirty="0">
                <a:hlinkClick r:id="rId6"/>
              </a:rPr>
              <a:t>2</a:t>
            </a:r>
            <a:r>
              <a:rPr lang="en-GB" sz="2000" baseline="30000" noProof="0" dirty="0">
                <a:hlinkClick r:id="rId6"/>
              </a:rPr>
              <a:t>nd</a:t>
            </a:r>
            <a:r>
              <a:rPr lang="en-GB" sz="2000" noProof="0" dirty="0">
                <a:hlinkClick r:id="rId6"/>
              </a:rPr>
              <a:t> European School on the Physics of the EIC and Related Topics</a:t>
            </a:r>
            <a:br>
              <a:rPr lang="en-GB" sz="2000" noProof="0" dirty="0"/>
            </a:br>
            <a:r>
              <a:rPr lang="en-GB" sz="2000" noProof="0" dirty="0"/>
              <a:t>June 2025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068C25-985D-C660-C1A9-E489B5B75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GB" noProof="0" smtClean="0"/>
              <a:pPr/>
              <a:t>1</a:t>
            </a:fld>
            <a:endParaRPr lang="en-GB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BC9B52-D5CD-A7D2-BFEF-2BC39D807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22.06.25-02.07.25</a:t>
            </a:r>
            <a:endParaRPr lang="en-GB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6E6CE3-1718-77C1-25E0-38BBF3EA3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Introduction to Accelerator Physics for the EIC</a:t>
            </a:r>
            <a:endParaRPr lang="en-GB" noProof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A65757-A100-FE68-3DDB-F97F610B2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accent1"/>
                </a:solidFill>
              </a:rPr>
              <a:t>In </a:t>
            </a:r>
            <a:r>
              <a:rPr lang="en-GB" dirty="0">
                <a:solidFill>
                  <a:schemeClr val="accent1"/>
                </a:solidFill>
              </a:rPr>
              <a:t>EIC</a:t>
            </a:r>
            <a:r>
              <a:rPr lang="en-GB" b="0" dirty="0">
                <a:solidFill>
                  <a:schemeClr val="accent1"/>
                </a:solidFill>
              </a:rPr>
              <a:t> one wants to </a:t>
            </a:r>
            <a:r>
              <a:rPr lang="en-GB" dirty="0">
                <a:solidFill>
                  <a:schemeClr val="accent1"/>
                </a:solidFill>
              </a:rPr>
              <a:t>collide </a:t>
            </a:r>
            <a:r>
              <a:rPr lang="en-GB" b="0" dirty="0">
                <a:solidFill>
                  <a:schemeClr val="accent1"/>
                </a:solidFill>
              </a:rPr>
              <a:t>(possibly</a:t>
            </a:r>
            <a:r>
              <a:rPr lang="en-GB" dirty="0">
                <a:solidFill>
                  <a:schemeClr val="accent1"/>
                </a:solidFill>
              </a:rPr>
              <a:t> head-on</a:t>
            </a:r>
            <a:r>
              <a:rPr lang="en-GB" b="0" dirty="0">
                <a:solidFill>
                  <a:schemeClr val="accent1"/>
                </a:solidFill>
              </a:rPr>
              <a:t>)</a:t>
            </a:r>
            <a:r>
              <a:rPr lang="en-GB" dirty="0">
                <a:solidFill>
                  <a:schemeClr val="accent1"/>
                </a:solidFill>
              </a:rPr>
              <a:t> e</a:t>
            </a:r>
            <a:r>
              <a:rPr lang="en-GB" baseline="30000" dirty="0">
                <a:solidFill>
                  <a:schemeClr val="accent1"/>
                </a:solidFill>
              </a:rPr>
              <a:t>-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b="0" dirty="0">
                <a:solidFill>
                  <a:schemeClr val="accent1"/>
                </a:solidFill>
              </a:rPr>
              <a:t>and</a:t>
            </a:r>
            <a:r>
              <a:rPr lang="en-GB" dirty="0">
                <a:solidFill>
                  <a:schemeClr val="accent1"/>
                </a:solidFill>
              </a:rPr>
              <a:t> 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General definition of centre of mass energy:</a:t>
            </a:r>
            <a:br>
              <a:rPr lang="en-GB" dirty="0"/>
            </a:b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Recalling </a:t>
            </a:r>
            <a:r>
              <a:rPr lang="en-GB" dirty="0"/>
              <a:t>definition of momentum:</a:t>
            </a:r>
          </a:p>
          <a:p>
            <a:br>
              <a:rPr lang="en-GB" dirty="0"/>
            </a:br>
            <a:br>
              <a:rPr lang="en-GB" dirty="0"/>
            </a:br>
            <a:endParaRPr lang="en-GB" dirty="0"/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sz="2100" b="1" dirty="0"/>
              <a:t>Assuming</a:t>
            </a:r>
            <a:r>
              <a:rPr lang="en-GB" sz="2100" dirty="0"/>
              <a:t>                     then                           hence: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4956E84-A567-60C3-06C9-24A5D45FA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Centre of mass energy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64848C-B1AF-7FCE-95A2-8AD7166F4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6336" y="3523483"/>
            <a:ext cx="6671295" cy="75438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D17DB06-1C9C-12F0-B692-4A8FC69780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9285" y="4725144"/>
            <a:ext cx="1028443" cy="2592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DCD793-CFAC-0FDC-F65A-5F7C86E253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5520" y="2242442"/>
            <a:ext cx="9058498" cy="4557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FDACF4-1236-2A41-0294-D8073E3D4F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8799" y="4690385"/>
            <a:ext cx="1203184" cy="34244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C48AC99-3CB5-2037-91CB-21AE6ED4FFF4}"/>
              </a:ext>
            </a:extLst>
          </p:cNvPr>
          <p:cNvGrpSpPr/>
          <p:nvPr/>
        </p:nvGrpSpPr>
        <p:grpSpPr>
          <a:xfrm>
            <a:off x="2783632" y="5283384"/>
            <a:ext cx="9000378" cy="754383"/>
            <a:chOff x="2783632" y="5283384"/>
            <a:chExt cx="9000378" cy="75438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ADDAED5-0624-3A5D-4604-E0374FC2E1A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83632" y="5445349"/>
              <a:ext cx="2466461" cy="463779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</p:pic>
        <p:sp>
          <p:nvSpPr>
            <p:cNvPr id="13" name="Right Brace 12">
              <a:extLst>
                <a:ext uri="{FF2B5EF4-FFF2-40B4-BE49-F238E27FC236}">
                  <a16:creationId xmlns:a16="http://schemas.microsoft.com/office/drawing/2014/main" id="{9836D22C-50B5-106D-71A2-29A589BCB9B3}"/>
                </a:ext>
              </a:extLst>
            </p:cNvPr>
            <p:cNvSpPr/>
            <p:nvPr/>
          </p:nvSpPr>
          <p:spPr>
            <a:xfrm>
              <a:off x="5544930" y="5445349"/>
              <a:ext cx="382758" cy="467517"/>
            </a:xfrm>
            <a:prstGeom prst="rightBrace">
              <a:avLst>
                <a:gd name="adj1" fmla="val 8333"/>
                <a:gd name="adj2" fmla="val 53633"/>
              </a:avLst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45A68D5-C881-3447-A1F2-89F04EDC07F2}"/>
                </a:ext>
              </a:extLst>
            </p:cNvPr>
            <p:cNvSpPr/>
            <p:nvPr/>
          </p:nvSpPr>
          <p:spPr>
            <a:xfrm>
              <a:off x="5957757" y="5283384"/>
              <a:ext cx="5826253" cy="754383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r>
                <a:rPr lang="en-GB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Ideally, E</a:t>
              </a:r>
              <a:r>
                <a:rPr lang="en-GB" sz="2000" b="1" baseline="-25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r>
                <a:rPr lang="en-GB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=E</a:t>
              </a:r>
              <a:r>
                <a:rPr lang="en-GB" sz="2000" b="1" baseline="-25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en-GB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but different challenges for accelerating light e</a:t>
              </a:r>
              <a:r>
                <a:rPr lang="en-GB" sz="2000" b="1" baseline="30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GB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and heavy ions</a:t>
              </a:r>
              <a:endParaRPr lang="en-GB" sz="2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68071A51-6ECD-374C-FB73-E5D885E11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4F54F2D7-CA72-3E0D-C12D-89DAE0403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1DBE56A-831E-A85C-40FC-8E58E1A49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85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AA12A-ABDC-F21A-DEB6-0B893CCC6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7534E-AE4C-DC1A-EF0C-E23265B84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604" y="110658"/>
            <a:ext cx="10103356" cy="629173"/>
          </a:xfrm>
        </p:spPr>
        <p:txBody>
          <a:bodyPr>
            <a:normAutofit/>
          </a:bodyPr>
          <a:lstStyle/>
          <a:p>
            <a:pPr algn="ctr"/>
            <a:r>
              <a:rPr lang="en-GB" b="1" noProof="0" dirty="0">
                <a:latin typeface="Arial" panose="020B0604020202020204" pitchFamily="34" charset="0"/>
                <a:cs typeface="Arial" panose="020B0604020202020204" pitchFamily="34" charset="0"/>
              </a:rPr>
              <a:t>EIC Accelerator Performance Needs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3B07B1-52B0-1F6A-C5DC-6AA51111066B}"/>
              </a:ext>
            </a:extLst>
          </p:cNvPr>
          <p:cNvSpPr txBox="1"/>
          <p:nvPr/>
        </p:nvSpPr>
        <p:spPr>
          <a:xfrm>
            <a:off x="663967" y="1166842"/>
            <a:ext cx="11104322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wide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/>
              </a:rPr>
              <a:t>center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/>
              </a:rPr>
              <a:t>-of-mass energy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√s: 20 – 140 GeV 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map the out nucleon and nuclei structure from high to low x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polarized electron and hadron (p, He-3) beams: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access to spin structure of nucleons and nuclei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22F31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Spin vehicle to access the spatial and momentum structure of the nucleon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322F31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3d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22F31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Full specification of initial and final states to probe q-g structure of NN and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NNN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 interaction in light nuclei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22F31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nuclear beams: d to Pb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22F31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accessing the highest gluon densities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 pitchFamily="2" charset="2"/>
              </a:rPr>
              <a:t> saturation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 pitchFamily="2" charset="2"/>
              </a:rPr>
              <a:t>quark and gluon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interact with a nuclear medium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high luminosity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10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33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-10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34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cm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-2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s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-1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mapping the spatial and momentum structure of nucleons and nuclei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3d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access to rare probes, i.e.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Ws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large acceptance (0.2 – 1.3 GeV) through forward focusing IR magnets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spatial imaging of nucleons and nuclei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2CF56F-2835-05F5-BE93-7B68645761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55240" y="719234"/>
            <a:ext cx="2125066" cy="1265060"/>
          </a:xfrm>
          <a:prstGeom prst="rect">
            <a:avLst/>
          </a:prstGeom>
        </p:spPr>
      </p:pic>
      <p:pic>
        <p:nvPicPr>
          <p:cNvPr id="8" name="droppedImage.png">
            <a:extLst>
              <a:ext uri="{FF2B5EF4-FFF2-40B4-BE49-F238E27FC236}">
                <a16:creationId xmlns:a16="http://schemas.microsoft.com/office/drawing/2014/main" id="{8C7BE475-BF5D-72D1-5BBC-711348FBA76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34177" y="1571062"/>
            <a:ext cx="2967423" cy="1141316"/>
          </a:xfrm>
          <a:prstGeom prst="rect">
            <a:avLst/>
          </a:prstGeom>
          <a:ln w="12700">
            <a:rou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1BC012-C642-53AA-2D94-2886CBB10B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7310" y="3663223"/>
            <a:ext cx="1325228" cy="800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958560-7581-29A3-9C61-CDA558F659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9918" y="3663223"/>
            <a:ext cx="1372981" cy="8064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882759F-F345-678D-3D94-939BB3A984CB}"/>
              </a:ext>
            </a:extLst>
          </p:cNvPr>
          <p:cNvSpPr txBox="1"/>
          <p:nvPr/>
        </p:nvSpPr>
        <p:spPr>
          <a:xfrm>
            <a:off x="7238565" y="3338848"/>
            <a:ext cx="16383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gluon emission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80787E-38FA-A176-F943-20ECFBBA38B4}"/>
              </a:ext>
            </a:extLst>
          </p:cNvPr>
          <p:cNvSpPr txBox="1"/>
          <p:nvPr/>
        </p:nvSpPr>
        <p:spPr>
          <a:xfrm>
            <a:off x="8722426" y="3701323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8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DBEE00-92C4-6A24-CA05-6881B06C2CC2}"/>
              </a:ext>
            </a:extLst>
          </p:cNvPr>
          <p:cNvSpPr txBox="1"/>
          <p:nvPr/>
        </p:nvSpPr>
        <p:spPr>
          <a:xfrm>
            <a:off x="8736108" y="3944448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8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=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52B4A6-536D-FDD8-8D09-325EC6E97B9A}"/>
              </a:ext>
            </a:extLst>
          </p:cNvPr>
          <p:cNvSpPr txBox="1"/>
          <p:nvPr/>
        </p:nvSpPr>
        <p:spPr>
          <a:xfrm>
            <a:off x="9219756" y="3346807"/>
            <a:ext cx="21434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gluon recombination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56D0ECE-775D-96E2-20D9-8397535098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5777" y="4500081"/>
            <a:ext cx="1817315" cy="1115838"/>
          </a:xfrm>
          <a:prstGeom prst="rect">
            <a:avLst/>
          </a:prstGeom>
        </p:spPr>
      </p:pic>
      <p:pic>
        <p:nvPicPr>
          <p:cNvPr id="24" name="Picture 2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4BE6D04-C2D1-C2C5-CFBF-6BE15B1D27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7677" y="5400268"/>
            <a:ext cx="2823752" cy="154386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EB14D10-BD5E-12E8-8721-64FFF7A4843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9804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CDB"/>
              </a:buClr>
              <a:buSzPct val="75000"/>
              <a:buFont typeface="Wingdings" charset="0"/>
              <a:buChar char="n"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FE55BB4-C050-E95F-2FE9-48CB639E8427}"/>
              </a:ext>
            </a:extLst>
          </p:cNvPr>
          <p:cNvSpPr/>
          <p:nvPr/>
        </p:nvSpPr>
        <p:spPr>
          <a:xfrm>
            <a:off x="479376" y="980728"/>
            <a:ext cx="11422224" cy="100356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CDB"/>
              </a:buClr>
              <a:buSzPct val="75000"/>
              <a:buFont typeface="Wingdings" charset="0"/>
              <a:buChar char="n"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283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83A59-9A1E-AB7D-D61D-07E6B4520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4">
            <a:extLst>
              <a:ext uri="{FF2B5EF4-FFF2-40B4-BE49-F238E27FC236}">
                <a16:creationId xmlns:a16="http://schemas.microsoft.com/office/drawing/2014/main" id="{26EF6EFE-E006-DFFE-7A10-1A12C80ED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318" y="992290"/>
            <a:ext cx="3998436" cy="1227966"/>
          </a:xfrm>
          <a:prstGeom prst="rect">
            <a:avLst/>
          </a:prstGeom>
        </p:spPr>
      </p:pic>
      <p:sp>
        <p:nvSpPr>
          <p:cNvPr id="12290" name="Rectangle 2">
            <a:extLst>
              <a:ext uri="{FF2B5EF4-FFF2-40B4-BE49-F238E27FC236}">
                <a16:creationId xmlns:a16="http://schemas.microsoft.com/office/drawing/2014/main" id="{81CA61FD-AE73-7A27-B0C3-F555BF0A74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de-DE" sz="3400" dirty="0"/>
              <a:t>Accelerating charged particles: Lorentz Force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9069F46-D97F-DE8B-19AE-7E01BF5D0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None/>
              <a:tabLst/>
              <a:defRPr/>
            </a:pPr>
            <a:fld id="{A84A3920-337A-4C14-BC4B-C4F93381623B}" type="slidenum">
              <a:rPr kumimoji="0" lang="de-CH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t>11</a:t>
            </a:fld>
            <a:endParaRPr kumimoji="0" lang="de-CH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5BA4716-FCF3-52E6-3AAB-7C94384164DE}"/>
              </a:ext>
            </a:extLst>
          </p:cNvPr>
          <p:cNvGrpSpPr/>
          <p:nvPr/>
        </p:nvGrpSpPr>
        <p:grpSpPr>
          <a:xfrm>
            <a:off x="10400519" y="-27384"/>
            <a:ext cx="1816161" cy="2596423"/>
            <a:chOff x="10015294" y="172791"/>
            <a:chExt cx="2128469" cy="3042905"/>
          </a:xfrm>
        </p:grpSpPr>
        <p:pic>
          <p:nvPicPr>
            <p:cNvPr id="12299" name="Picture 57" descr="lorentz Kopie">
              <a:extLst>
                <a:ext uri="{FF2B5EF4-FFF2-40B4-BE49-F238E27FC236}">
                  <a16:creationId xmlns:a16="http://schemas.microsoft.com/office/drawing/2014/main" id="{7ED3A3F8-1610-EE34-0619-146BB12C8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15294" y="172791"/>
              <a:ext cx="2128469" cy="3042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00" name="Text Box 58">
              <a:extLst>
                <a:ext uri="{FF2B5EF4-FFF2-40B4-BE49-F238E27FC236}">
                  <a16:creationId xmlns:a16="http://schemas.microsoft.com/office/drawing/2014/main" id="{0F70F811-944F-CED3-E39F-6116AC0610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15294" y="179929"/>
              <a:ext cx="155331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r>
                <a:rPr kumimoji="0" lang="en-US" altLang="de-DE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8F8F8"/>
                  </a:solidFill>
                  <a:effectLst/>
                  <a:uLnTx/>
                  <a:uFillTx/>
                  <a:latin typeface="Arial" pitchFamily="34" charset="0"/>
                  <a:ea typeface="ＭＳ Ｐゴシック" charset="0"/>
                  <a:cs typeface="+mn-cs"/>
                </a:rPr>
                <a:t>H.A.Lorentz</a:t>
              </a:r>
              <a:endParaRPr kumimoji="0" lang="en-US" alt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itchFamily="34" charset="0"/>
                <a:ea typeface="ＭＳ Ｐゴシック" charset="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r>
                <a:rPr kumimoji="0" lang="en-US" alt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8F8F8"/>
                  </a:solidFill>
                  <a:effectLst/>
                  <a:uLnTx/>
                  <a:uFillTx/>
                  <a:latin typeface="Arial" pitchFamily="34" charset="0"/>
                  <a:ea typeface="ＭＳ Ｐゴシック" charset="0"/>
                  <a:cs typeface="+mn-cs"/>
                </a:rPr>
                <a:t>1853-1928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713755D-6CB4-3DB0-BAC5-3CB531D74081}"/>
              </a:ext>
            </a:extLst>
          </p:cNvPr>
          <p:cNvGrpSpPr/>
          <p:nvPr/>
        </p:nvGrpSpPr>
        <p:grpSpPr>
          <a:xfrm>
            <a:off x="6180734" y="2023873"/>
            <a:ext cx="6309340" cy="4104933"/>
            <a:chOff x="6180734" y="2023873"/>
            <a:chExt cx="6309340" cy="410493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95" name="Text Box 52">
                  <a:extLst>
                    <a:ext uri="{FF2B5EF4-FFF2-40B4-BE49-F238E27FC236}">
                      <a16:creationId xmlns:a16="http://schemas.microsoft.com/office/drawing/2014/main" id="{E830B312-51E0-4184-9E0B-F0D4218DE7B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888088" y="2065331"/>
                  <a:ext cx="4289425" cy="7848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600"/>
                    </a:spcAft>
                    <a:buClrTx/>
                    <a:buSzTx/>
                    <a:buFont typeface="Wingdings" charset="0"/>
                    <a:buNone/>
                    <a:tabLst/>
                    <a:defRPr/>
                  </a:pPr>
                  <a:r>
                    <a:rPr kumimoji="0" lang="en-US" altLang="de-DE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charset="0"/>
                      <a:cs typeface="+mn-cs"/>
                    </a:rPr>
                    <a:t>M</a:t>
                  </a:r>
                  <a:r>
                    <a:rPr kumimoji="0" lang="en-US" altLang="de-DE" sz="20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charset="0"/>
                      <a:cs typeface="+mn-cs"/>
                    </a:rPr>
                    <a:t>agnetic</a:t>
                  </a:r>
                  <a:r>
                    <a:rPr kumimoji="0" lang="en-US" altLang="de-DE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charset="0"/>
                      <a:cs typeface="+mn-cs"/>
                    </a:rPr>
                    <a:t> field 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charset="0"/>
                    <a:buNone/>
                    <a:tabLst/>
                    <a:defRPr/>
                  </a:pPr>
                  <a:r>
                    <a:rPr kumimoji="0" lang="en-US" altLang="de-DE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charset="0"/>
                      <a:cs typeface="+mn-cs"/>
                    </a:rPr>
                    <a:t>bending:   </a:t>
                  </a:r>
                  <a14:m>
                    <m:oMath xmlns:m="http://schemas.openxmlformats.org/officeDocument/2006/math">
                      <m:r>
                        <a:rPr kumimoji="0" lang="de-DE" altLang="de-DE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𝐵</m:t>
                      </m:r>
                      <m:r>
                        <a:rPr kumimoji="0" lang="de-DE" altLang="de-DE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𝜌</m:t>
                      </m:r>
                      <m:r>
                        <a:rPr kumimoji="0" lang="de-DE" altLang="de-DE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kumimoji="0" lang="de-DE" altLang="de-DE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𝑝</m:t>
                      </m:r>
                      <m:r>
                        <a:rPr kumimoji="0" lang="de-DE" altLang="de-DE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/</m:t>
                      </m:r>
                      <m:r>
                        <a:rPr kumimoji="0" lang="en-US" altLang="de-DE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𝑞</m:t>
                      </m:r>
                      <m:r>
                        <a:rPr kumimoji="0" lang="de-DE" altLang="de-DE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,  </m:t>
                      </m:r>
                      <m:sSub>
                        <m:sSubPr>
                          <m:ctrlPr>
                            <a:rPr kumimoji="0" lang="de-DE" alt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l-GR" alt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Δ</m:t>
                          </m:r>
                          <m:r>
                            <a:rPr kumimoji="0" lang="de-DE" alt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𝐸</m:t>
                          </m:r>
                        </m:e>
                        <m:sub>
                          <m:r>
                            <a:rPr kumimoji="0" lang="de-DE" alt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kumimoji="0" lang="de-DE" altLang="de-DE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=0</m:t>
                      </m:r>
                    </m:oMath>
                  </a14:m>
                  <a:endParaRPr kumimoji="0" lang="en-US" altLang="de-DE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  <a:sym typeface="Symbol" pitchFamily="18" charset="2"/>
                  </a:endParaRPr>
                </a:p>
              </p:txBody>
            </p:sp>
          </mc:Choice>
          <mc:Fallback xmlns="">
            <p:sp>
              <p:nvSpPr>
                <p:cNvPr id="12295" name="Text Box 52">
                  <a:extLst>
                    <a:ext uri="{FF2B5EF4-FFF2-40B4-BE49-F238E27FC236}">
                      <a16:creationId xmlns:a16="http://schemas.microsoft.com/office/drawing/2014/main" id="{E830B312-51E0-4184-9E0B-F0D4218DE7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888088" y="2065331"/>
                  <a:ext cx="4289425" cy="784830"/>
                </a:xfrm>
                <a:prstGeom prst="rect">
                  <a:avLst/>
                </a:prstGeom>
                <a:blipFill>
                  <a:blip r:embed="rId4"/>
                  <a:stretch>
                    <a:fillRect l="-1475" t="-4762" b="-12698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297" name="AutoShape 55">
              <a:extLst>
                <a:ext uri="{FF2B5EF4-FFF2-40B4-BE49-F238E27FC236}">
                  <a16:creationId xmlns:a16="http://schemas.microsoft.com/office/drawing/2014/main" id="{BEF344F2-F182-0F40-E9E9-58913C2BE77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81846">
              <a:off x="6277200" y="1927407"/>
              <a:ext cx="366960" cy="559891"/>
            </a:xfrm>
            <a:prstGeom prst="downArrow">
              <a:avLst>
                <a:gd name="adj1" fmla="val 50000"/>
                <a:gd name="adj2" fmla="val 54956"/>
              </a:avLst>
            </a:prstGeom>
            <a:solidFill>
              <a:srgbClr val="FFCC99"/>
            </a:solidFill>
            <a:ln w="9525" algn="ctr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endParaRPr kumimoji="0" lang="en-US" altLang="de-DE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C0D68DE-88B3-18DA-D667-9E72BFF8D216}"/>
                </a:ext>
              </a:extLst>
            </p:cNvPr>
            <p:cNvGrpSpPr/>
            <p:nvPr/>
          </p:nvGrpSpPr>
          <p:grpSpPr>
            <a:xfrm>
              <a:off x="8058160" y="3429000"/>
              <a:ext cx="2222761" cy="2699806"/>
              <a:chOff x="6339671" y="3769310"/>
              <a:chExt cx="1916569" cy="2327900"/>
            </a:xfrm>
          </p:grpSpPr>
          <p:grpSp>
            <p:nvGrpSpPr>
              <p:cNvPr id="4" name="Gruppieren 3">
                <a:extLst>
                  <a:ext uri="{FF2B5EF4-FFF2-40B4-BE49-F238E27FC236}">
                    <a16:creationId xmlns:a16="http://schemas.microsoft.com/office/drawing/2014/main" id="{8C19F780-8178-90FA-D233-0F280D2C0333}"/>
                  </a:ext>
                </a:extLst>
              </p:cNvPr>
              <p:cNvGrpSpPr/>
              <p:nvPr/>
            </p:nvGrpSpPr>
            <p:grpSpPr>
              <a:xfrm>
                <a:off x="6339671" y="3769310"/>
                <a:ext cx="1916569" cy="2327900"/>
                <a:chOff x="5351220" y="3835536"/>
                <a:chExt cx="2116941" cy="2571275"/>
              </a:xfrm>
            </p:grpSpPr>
            <p:sp>
              <p:nvSpPr>
                <p:cNvPr id="12323" name="AutoShape 7">
                  <a:extLst>
                    <a:ext uri="{FF2B5EF4-FFF2-40B4-BE49-F238E27FC236}">
                      <a16:creationId xmlns:a16="http://schemas.microsoft.com/office/drawing/2014/main" id="{3B117D7E-A057-D9EE-93F6-C464DE02FD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24458" y="5302566"/>
                  <a:ext cx="1102129" cy="1104245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charset="0"/>
                    <a:buNone/>
                    <a:tabLst/>
                    <a:defRPr/>
                  </a:pPr>
                  <a:r>
                    <a:rPr kumimoji="0" lang="en-US" altLang="de-DE" sz="4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itchFamily="34" charset="0"/>
                      <a:ea typeface="ＭＳ Ｐゴシック" charset="0"/>
                      <a:cs typeface="+mn-cs"/>
                    </a:rPr>
                    <a:t> </a:t>
                  </a:r>
                  <a:r>
                    <a:rPr kumimoji="0" lang="en-US" altLang="de-DE" sz="3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itchFamily="34" charset="0"/>
                      <a:ea typeface="ＭＳ Ｐゴシック" charset="0"/>
                      <a:cs typeface="+mn-cs"/>
                    </a:rPr>
                    <a:t>S</a:t>
                  </a:r>
                  <a:r>
                    <a:rPr kumimoji="0" lang="en-US" altLang="de-DE" sz="4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itchFamily="34" charset="0"/>
                      <a:ea typeface="ＭＳ Ｐゴシック" charset="0"/>
                      <a:cs typeface="+mn-cs"/>
                    </a:rPr>
                    <a:t> </a:t>
                  </a:r>
                </a:p>
              </p:txBody>
            </p:sp>
            <p:sp>
              <p:nvSpPr>
                <p:cNvPr id="12324" name="Line 8">
                  <a:extLst>
                    <a:ext uri="{FF2B5EF4-FFF2-40B4-BE49-F238E27FC236}">
                      <a16:creationId xmlns:a16="http://schemas.microsoft.com/office/drawing/2014/main" id="{AC1EBBF0-9DFE-D794-7646-4BA51D24710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189423" y="4818640"/>
                  <a:ext cx="0" cy="657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charset="0"/>
                    <a:buNone/>
                    <a:tabLst/>
                    <a:defRPr/>
                  </a:pPr>
                  <a:endParaRPr kumimoji="0" lang="de-CH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2325" name="Line 9">
                  <a:extLst>
                    <a:ext uri="{FF2B5EF4-FFF2-40B4-BE49-F238E27FC236}">
                      <a16:creationId xmlns:a16="http://schemas.microsoft.com/office/drawing/2014/main" id="{270EA268-B922-C52B-B543-4DE73D0F97E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290854" y="4818640"/>
                  <a:ext cx="0" cy="657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charset="0"/>
                    <a:buNone/>
                    <a:tabLst/>
                    <a:defRPr/>
                  </a:pPr>
                  <a:endParaRPr kumimoji="0" lang="de-CH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2326" name="Line 10">
                  <a:extLst>
                    <a:ext uri="{FF2B5EF4-FFF2-40B4-BE49-F238E27FC236}">
                      <a16:creationId xmlns:a16="http://schemas.microsoft.com/office/drawing/2014/main" id="{26044125-2CE3-19FB-65B9-8705F96FE8B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392286" y="4818640"/>
                  <a:ext cx="0" cy="657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charset="0"/>
                    <a:buNone/>
                    <a:tabLst/>
                    <a:defRPr/>
                  </a:pPr>
                  <a:endParaRPr kumimoji="0" lang="de-CH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2327" name="Line 11">
                  <a:extLst>
                    <a:ext uri="{FF2B5EF4-FFF2-40B4-BE49-F238E27FC236}">
                      <a16:creationId xmlns:a16="http://schemas.microsoft.com/office/drawing/2014/main" id="{539FA672-9F5F-E3B8-0C8C-975740B5373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492602" y="4818640"/>
                  <a:ext cx="0" cy="657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charset="0"/>
                    <a:buNone/>
                    <a:tabLst/>
                    <a:defRPr/>
                  </a:pPr>
                  <a:endParaRPr kumimoji="0" lang="de-CH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2328" name="Line 12">
                  <a:extLst>
                    <a:ext uri="{FF2B5EF4-FFF2-40B4-BE49-F238E27FC236}">
                      <a16:creationId xmlns:a16="http://schemas.microsoft.com/office/drawing/2014/main" id="{94F6BF26-D882-7169-0178-ECEE7BECED8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594034" y="4818640"/>
                  <a:ext cx="0" cy="657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charset="0"/>
                    <a:buNone/>
                    <a:tabLst/>
                    <a:defRPr/>
                  </a:pPr>
                  <a:endParaRPr kumimoji="0" lang="de-CH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2329" name="Line 13">
                  <a:extLst>
                    <a:ext uri="{FF2B5EF4-FFF2-40B4-BE49-F238E27FC236}">
                      <a16:creationId xmlns:a16="http://schemas.microsoft.com/office/drawing/2014/main" id="{E940B7B8-0487-216E-61ED-CA8AA492647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695465" y="4818640"/>
                  <a:ext cx="0" cy="657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charset="0"/>
                    <a:buNone/>
                    <a:tabLst/>
                    <a:defRPr/>
                  </a:pPr>
                  <a:endParaRPr kumimoji="0" lang="de-CH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2330" name="Line 14">
                  <a:extLst>
                    <a:ext uri="{FF2B5EF4-FFF2-40B4-BE49-F238E27FC236}">
                      <a16:creationId xmlns:a16="http://schemas.microsoft.com/office/drawing/2014/main" id="{3BD0133F-B85C-8B4C-C595-9B8FF68B93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796896" y="4818640"/>
                  <a:ext cx="0" cy="65763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charset="0"/>
                    <a:buNone/>
                    <a:tabLst/>
                    <a:defRPr/>
                  </a:pPr>
                  <a:endParaRPr kumimoji="0" lang="de-CH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2331" name="Freeform 18">
                  <a:extLst>
                    <a:ext uri="{FF2B5EF4-FFF2-40B4-BE49-F238E27FC236}">
                      <a16:creationId xmlns:a16="http://schemas.microsoft.com/office/drawing/2014/main" id="{02B17ECE-DDD2-EBED-9FE7-D6D87AC824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51220" y="5028960"/>
                  <a:ext cx="2116941" cy="369332"/>
                </a:xfrm>
                <a:custGeom>
                  <a:avLst/>
                  <a:gdLst>
                    <a:gd name="T0" fmla="*/ 0 w 1996"/>
                    <a:gd name="T1" fmla="*/ 1 h 530"/>
                    <a:gd name="T2" fmla="*/ 47 w 1996"/>
                    <a:gd name="T3" fmla="*/ 1 h 530"/>
                    <a:gd name="T4" fmla="*/ 79 w 1996"/>
                    <a:gd name="T5" fmla="*/ 1 h 530"/>
                    <a:gd name="T6" fmla="*/ 0 60000 65536"/>
                    <a:gd name="T7" fmla="*/ 0 60000 65536"/>
                    <a:gd name="T8" fmla="*/ 0 60000 65536"/>
                    <a:gd name="T9" fmla="*/ 0 w 1996"/>
                    <a:gd name="T10" fmla="*/ 0 h 530"/>
                    <a:gd name="T11" fmla="*/ 1996 w 1996"/>
                    <a:gd name="T12" fmla="*/ 530 h 53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996" h="530">
                      <a:moveTo>
                        <a:pt x="0" y="76"/>
                      </a:moveTo>
                      <a:cubicBezTo>
                        <a:pt x="423" y="38"/>
                        <a:pt x="846" y="0"/>
                        <a:pt x="1179" y="76"/>
                      </a:cubicBezTo>
                      <a:cubicBezTo>
                        <a:pt x="1512" y="152"/>
                        <a:pt x="1754" y="341"/>
                        <a:pt x="1996" y="530"/>
                      </a:cubicBezTo>
                    </a:path>
                  </a:pathLst>
                </a:custGeom>
                <a:noFill/>
                <a:ln w="63500" cap="flat" cmpd="sng">
                  <a:solidFill>
                    <a:srgbClr val="800000"/>
                  </a:solidFill>
                  <a:prstDash val="solid"/>
                  <a:round/>
                  <a:headEnd type="none" w="med" len="med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charset="0"/>
                    <a:buNone/>
                    <a:tabLst/>
                    <a:defRPr/>
                  </a:pPr>
                  <a:endParaRPr kumimoji="0" lang="de-CH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2322" name="AutoShape 6">
                  <a:extLst>
                    <a:ext uri="{FF2B5EF4-FFF2-40B4-BE49-F238E27FC236}">
                      <a16:creationId xmlns:a16="http://schemas.microsoft.com/office/drawing/2014/main" id="{E4E333FA-F5AD-E1C7-4364-DD7EAB0E15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13311" y="3835536"/>
                  <a:ext cx="1135808" cy="1104599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FF99"/>
                </a:solidFill>
                <a:ln w="9525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charset="0"/>
                    <a:buNone/>
                    <a:tabLst/>
                    <a:defRPr/>
                  </a:pPr>
                  <a:r>
                    <a:rPr kumimoji="0" lang="en-US" altLang="de-DE" sz="4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itchFamily="34" charset="0"/>
                      <a:ea typeface="ＭＳ Ｐゴシック" charset="0"/>
                      <a:cs typeface="+mn-cs"/>
                    </a:rPr>
                    <a:t> </a:t>
                  </a:r>
                  <a:r>
                    <a:rPr kumimoji="0" lang="en-US" altLang="de-DE" sz="3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itchFamily="34" charset="0"/>
                      <a:ea typeface="ＭＳ Ｐゴシック" charset="0"/>
                      <a:cs typeface="+mn-cs"/>
                    </a:rPr>
                    <a:t>N</a:t>
                  </a:r>
                  <a:r>
                    <a:rPr kumimoji="0" lang="en-US" altLang="de-DE" sz="4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itchFamily="34" charset="0"/>
                      <a:ea typeface="ＭＳ Ｐゴシック" charset="0"/>
                      <a:cs typeface="+mn-cs"/>
                    </a:rPr>
                    <a:t> </a:t>
                  </a:r>
                </a:p>
              </p:txBody>
            </p:sp>
          </p:grpSp>
          <p:sp>
            <p:nvSpPr>
              <p:cNvPr id="11" name="Line 28">
                <a:extLst>
                  <a:ext uri="{FF2B5EF4-FFF2-40B4-BE49-F238E27FC236}">
                    <a16:creationId xmlns:a16="http://schemas.microsoft.com/office/drawing/2014/main" id="{30781C56-9176-5EC5-68EE-AF753D3C32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9948965" flipH="1">
                <a:off x="6629352" y="5242979"/>
                <a:ext cx="847974" cy="32625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de-C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" name="Text Box 29">
                <a:extLst>
                  <a:ext uri="{FF2B5EF4-FFF2-40B4-BE49-F238E27FC236}">
                    <a16:creationId xmlns:a16="http://schemas.microsoft.com/office/drawing/2014/main" id="{0272581A-996F-3936-F431-D2AFC3E790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478946" y="4935119"/>
                <a:ext cx="521718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l"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algn="l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v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Char char="•"/>
                  <a:defRPr sz="2400" b="1">
                    <a:solidFill>
                      <a:schemeClr val="tx1"/>
                    </a:solidFill>
                    <a:latin typeface="Helvetica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Char char="–"/>
                  <a:defRPr sz="2000" b="1">
                    <a:solidFill>
                      <a:schemeClr val="tx1"/>
                    </a:solidFill>
                    <a:latin typeface="Helvetica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Char char="»"/>
                  <a:defRPr sz="2000" b="1">
                    <a:solidFill>
                      <a:schemeClr val="tx1"/>
                    </a:solidFill>
                    <a:latin typeface="Helvetic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b="1">
                    <a:solidFill>
                      <a:schemeClr val="tx1"/>
                    </a:solidFill>
                    <a:latin typeface="Helvetic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b="1">
                    <a:solidFill>
                      <a:schemeClr val="tx1"/>
                    </a:solidFill>
                    <a:latin typeface="Helvetic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b="1">
                    <a:solidFill>
                      <a:schemeClr val="tx1"/>
                    </a:solidFill>
                    <a:latin typeface="Helvetic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b="1">
                    <a:solidFill>
                      <a:schemeClr val="tx1"/>
                    </a:solidFill>
                    <a:latin typeface="Helvetica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r>
                  <a:rPr kumimoji="0" lang="de-CH" alt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ymbol" pitchFamily="18" charset="2"/>
                    <a:ea typeface="ＭＳ Ｐゴシック" charset="0"/>
                    <a:cs typeface="+mn-cs"/>
                  </a:rPr>
                  <a:t>r</a:t>
                </a:r>
                <a:endParaRPr kumimoji="0" lang="de-CH" altLang="en-US" sz="28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ymbol" pitchFamily="18" charset="2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3" name="Line 28">
                <a:extLst>
                  <a:ext uri="{FF2B5EF4-FFF2-40B4-BE49-F238E27FC236}">
                    <a16:creationId xmlns:a16="http://schemas.microsoft.com/office/drawing/2014/main" id="{622BB327-6B12-85C4-831A-74BE5D364A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9948965" flipH="1" flipV="1">
                <a:off x="6790655" y="5422386"/>
                <a:ext cx="1101458" cy="9368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de-C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4" name="Line 28">
                <a:extLst>
                  <a:ext uri="{FF2B5EF4-FFF2-40B4-BE49-F238E27FC236}">
                    <a16:creationId xmlns:a16="http://schemas.microsoft.com/office/drawing/2014/main" id="{8862DE39-C088-B629-E409-D8AF1AC96C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9948965" flipH="1">
                <a:off x="6660020" y="5116303"/>
                <a:ext cx="407999" cy="51031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de-C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</p:grpSp>
        <p:grpSp>
          <p:nvGrpSpPr>
            <p:cNvPr id="5" name="Group">
              <a:extLst>
                <a:ext uri="{FF2B5EF4-FFF2-40B4-BE49-F238E27FC236}">
                  <a16:creationId xmlns:a16="http://schemas.microsoft.com/office/drawing/2014/main" id="{E459D005-FD12-BFA6-8300-7E4F39DD2615}"/>
                </a:ext>
              </a:extLst>
            </p:cNvPr>
            <p:cNvGrpSpPr/>
            <p:nvPr/>
          </p:nvGrpSpPr>
          <p:grpSpPr>
            <a:xfrm>
              <a:off x="6912542" y="2852936"/>
              <a:ext cx="5577532" cy="449417"/>
              <a:chOff x="452004" y="-67824"/>
              <a:chExt cx="5577531" cy="449416"/>
            </a:xfrm>
          </p:grpSpPr>
          <p:sp>
            <p:nvSpPr>
              <p:cNvPr id="6" name="Transverse Motion…">
                <a:extLst>
                  <a:ext uri="{FF2B5EF4-FFF2-40B4-BE49-F238E27FC236}">
                    <a16:creationId xmlns:a16="http://schemas.microsoft.com/office/drawing/2014/main" id="{61A11656-B54C-4131-01DB-67B30B82869A}"/>
                  </a:ext>
                </a:extLst>
              </p:cNvPr>
              <p:cNvSpPr txBox="1"/>
              <p:nvPr/>
            </p:nvSpPr>
            <p:spPr>
              <a:xfrm>
                <a:off x="452004" y="12263"/>
                <a:ext cx="5577531" cy="3693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/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Char char="n"/>
                  <a:tabLst/>
                  <a:defRPr>
                    <a:solidFill>
                      <a:srgbClr val="0433FF"/>
                    </a:solidFill>
                  </a:defRPr>
                </a:pPr>
                <a:r>
                  <a:rPr kumimoji="0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433FF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rPr>
                  <a:t>Perpendicular</a:t>
                </a:r>
                <a:r>
                  <a: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433FF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rPr>
                  <a:t> to the direction of motion.</a:t>
                </a:r>
              </a:p>
            </p:txBody>
          </p:sp>
          <p:sp>
            <p:nvSpPr>
              <p:cNvPr id="7" name="Line">
                <a:extLst>
                  <a:ext uri="{FF2B5EF4-FFF2-40B4-BE49-F238E27FC236}">
                    <a16:creationId xmlns:a16="http://schemas.microsoft.com/office/drawing/2014/main" id="{1A41D29C-9A2E-3F4C-ED5C-73DF6FE273EC}"/>
                  </a:ext>
                </a:extLst>
              </p:cNvPr>
              <p:cNvSpPr/>
              <p:nvPr/>
            </p:nvSpPr>
            <p:spPr>
              <a:xfrm>
                <a:off x="519087" y="-67824"/>
                <a:ext cx="3141394" cy="0"/>
              </a:xfrm>
              <a:prstGeom prst="line">
                <a:avLst/>
              </a:prstGeom>
              <a:noFill/>
              <a:ln w="63500" cap="flat">
                <a:solidFill>
                  <a:srgbClr val="0433FF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784AB28-9D37-0F54-ED82-4A98D96D9558}"/>
              </a:ext>
            </a:extLst>
          </p:cNvPr>
          <p:cNvGrpSpPr/>
          <p:nvPr/>
        </p:nvGrpSpPr>
        <p:grpSpPr>
          <a:xfrm>
            <a:off x="346722" y="1992248"/>
            <a:ext cx="4719764" cy="4101048"/>
            <a:chOff x="346722" y="1992248"/>
            <a:chExt cx="4719764" cy="4101048"/>
          </a:xfrm>
        </p:grpSpPr>
        <p:grpSp>
          <p:nvGrpSpPr>
            <p:cNvPr id="12293" name="Group 50">
              <a:extLst>
                <a:ext uri="{FF2B5EF4-FFF2-40B4-BE49-F238E27FC236}">
                  <a16:creationId xmlns:a16="http://schemas.microsoft.com/office/drawing/2014/main" id="{81F025E9-E700-AED1-0F81-92C0A78EF0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2722" y="3579352"/>
              <a:ext cx="2757477" cy="2513944"/>
              <a:chOff x="294" y="1932"/>
              <a:chExt cx="2140" cy="1951"/>
            </a:xfrm>
          </p:grpSpPr>
          <p:sp>
            <p:nvSpPr>
              <p:cNvPr id="12301" name="Rectangle 27">
                <a:extLst>
                  <a:ext uri="{FF2B5EF4-FFF2-40B4-BE49-F238E27FC236}">
                    <a16:creationId xmlns:a16="http://schemas.microsoft.com/office/drawing/2014/main" id="{0D7BD2E5-CE29-8CAB-04C3-0FDC2A12E6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3" y="2254"/>
                <a:ext cx="160" cy="400"/>
              </a:xfrm>
              <a:prstGeom prst="rect">
                <a:avLst/>
              </a:prstGeom>
              <a:solidFill>
                <a:srgbClr val="FFFFCC"/>
              </a:solidFill>
              <a:ln w="9525" algn="ctr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en-US" altLang="de-DE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302" name="Rectangle 28">
                <a:extLst>
                  <a:ext uri="{FF2B5EF4-FFF2-40B4-BE49-F238E27FC236}">
                    <a16:creationId xmlns:a16="http://schemas.microsoft.com/office/drawing/2014/main" id="{05E9CE93-7DC1-EB8D-1EBE-B379E8DC9B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3" y="3343"/>
                <a:ext cx="160" cy="400"/>
              </a:xfrm>
              <a:prstGeom prst="rect">
                <a:avLst/>
              </a:prstGeom>
              <a:solidFill>
                <a:srgbClr val="FFFFCC"/>
              </a:solidFill>
              <a:ln w="9525" algn="ctr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en-US" altLang="de-DE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303" name="Rectangle 29">
                <a:extLst>
                  <a:ext uri="{FF2B5EF4-FFF2-40B4-BE49-F238E27FC236}">
                    <a16:creationId xmlns:a16="http://schemas.microsoft.com/office/drawing/2014/main" id="{3A654616-24FC-CF0A-779E-18DA1528C7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7" y="3343"/>
                <a:ext cx="160" cy="400"/>
              </a:xfrm>
              <a:prstGeom prst="rect">
                <a:avLst/>
              </a:prstGeom>
              <a:solidFill>
                <a:srgbClr val="FFFFCC"/>
              </a:solidFill>
              <a:ln w="9525" algn="ctr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en-US" altLang="de-DE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304" name="Rectangle 30">
                <a:extLst>
                  <a:ext uri="{FF2B5EF4-FFF2-40B4-BE49-F238E27FC236}">
                    <a16:creationId xmlns:a16="http://schemas.microsoft.com/office/drawing/2014/main" id="{DFAD0FBF-2890-8316-7E53-EFEC5C8881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7" y="2254"/>
                <a:ext cx="160" cy="400"/>
              </a:xfrm>
              <a:prstGeom prst="rect">
                <a:avLst/>
              </a:prstGeom>
              <a:solidFill>
                <a:srgbClr val="FFFFCC"/>
              </a:solidFill>
              <a:ln w="9525" algn="ctr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en-US" altLang="de-DE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305" name="Line 31">
                <a:extLst>
                  <a:ext uri="{FF2B5EF4-FFF2-40B4-BE49-F238E27FC236}">
                    <a16:creationId xmlns:a16="http://schemas.microsoft.com/office/drawing/2014/main" id="{026306FA-20C5-B77F-DCC6-E354D6E1A1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84" y="2658"/>
                <a:ext cx="9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de-C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306" name="Line 32">
                <a:extLst>
                  <a:ext uri="{FF2B5EF4-FFF2-40B4-BE49-F238E27FC236}">
                    <a16:creationId xmlns:a16="http://schemas.microsoft.com/office/drawing/2014/main" id="{71B61280-70AC-22A1-8538-C577D87BD6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84" y="2794"/>
                <a:ext cx="9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de-C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307" name="Line 33">
                <a:extLst>
                  <a:ext uri="{FF2B5EF4-FFF2-40B4-BE49-F238E27FC236}">
                    <a16:creationId xmlns:a16="http://schemas.microsoft.com/office/drawing/2014/main" id="{20298D6E-50DD-7152-EA47-1B05F46AF1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83" y="3066"/>
                <a:ext cx="9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de-C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308" name="Line 34">
                <a:extLst>
                  <a:ext uri="{FF2B5EF4-FFF2-40B4-BE49-F238E27FC236}">
                    <a16:creationId xmlns:a16="http://schemas.microsoft.com/office/drawing/2014/main" id="{1D08B57F-BBCA-EFC8-00C3-B7C3D14BD3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83" y="3338"/>
                <a:ext cx="9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de-C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309" name="Line 35">
                <a:extLst>
                  <a:ext uri="{FF2B5EF4-FFF2-40B4-BE49-F238E27FC236}">
                    <a16:creationId xmlns:a16="http://schemas.microsoft.com/office/drawing/2014/main" id="{745F3036-6C28-A8C9-9EAE-57B3040C61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83" y="3474"/>
                <a:ext cx="9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de-C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310" name="Line 36">
                <a:extLst>
                  <a:ext uri="{FF2B5EF4-FFF2-40B4-BE49-F238E27FC236}">
                    <a16:creationId xmlns:a16="http://schemas.microsoft.com/office/drawing/2014/main" id="{4F4B728C-8A8C-AADD-30B2-79E7951D99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83" y="3610"/>
                <a:ext cx="9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de-C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311" name="Line 37">
                <a:extLst>
                  <a:ext uri="{FF2B5EF4-FFF2-40B4-BE49-F238E27FC236}">
                    <a16:creationId xmlns:a16="http://schemas.microsoft.com/office/drawing/2014/main" id="{1F162954-BFF0-363D-62F5-9431107189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84" y="3746"/>
                <a:ext cx="9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de-C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312" name="Line 38">
                <a:extLst>
                  <a:ext uri="{FF2B5EF4-FFF2-40B4-BE49-F238E27FC236}">
                    <a16:creationId xmlns:a16="http://schemas.microsoft.com/office/drawing/2014/main" id="{A8D9F538-E6D4-892B-8A61-7DA4B107F7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84" y="3883"/>
                <a:ext cx="9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de-C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313" name="Line 39">
                <a:extLst>
                  <a:ext uri="{FF2B5EF4-FFF2-40B4-BE49-F238E27FC236}">
                    <a16:creationId xmlns:a16="http://schemas.microsoft.com/office/drawing/2014/main" id="{A05B8366-E223-9406-535D-4F5265DC38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84" y="3202"/>
                <a:ext cx="9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de-C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314" name="Line 40">
                <a:extLst>
                  <a:ext uri="{FF2B5EF4-FFF2-40B4-BE49-F238E27FC236}">
                    <a16:creationId xmlns:a16="http://schemas.microsoft.com/office/drawing/2014/main" id="{56D18B1C-DFF1-F772-4233-1167E63371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83" y="2930"/>
                <a:ext cx="9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de-C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315" name="Line 41">
                <a:extLst>
                  <a:ext uri="{FF2B5EF4-FFF2-40B4-BE49-F238E27FC236}">
                    <a16:creationId xmlns:a16="http://schemas.microsoft.com/office/drawing/2014/main" id="{C45D2F9A-DE7D-481C-7638-6678A1F976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84" y="2386"/>
                <a:ext cx="9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de-C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316" name="Line 42">
                <a:extLst>
                  <a:ext uri="{FF2B5EF4-FFF2-40B4-BE49-F238E27FC236}">
                    <a16:creationId xmlns:a16="http://schemas.microsoft.com/office/drawing/2014/main" id="{714E2F32-46ED-53AA-34AC-F09D7A8318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84" y="2522"/>
                <a:ext cx="9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de-C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317" name="Line 43">
                <a:extLst>
                  <a:ext uri="{FF2B5EF4-FFF2-40B4-BE49-F238E27FC236}">
                    <a16:creationId xmlns:a16="http://schemas.microsoft.com/office/drawing/2014/main" id="{791E7FAC-1D71-8C4B-0C4F-C7A44D3355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84" y="2250"/>
                <a:ext cx="9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de-C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318" name="Line 44">
                <a:extLst>
                  <a:ext uri="{FF2B5EF4-FFF2-40B4-BE49-F238E27FC236}">
                    <a16:creationId xmlns:a16="http://schemas.microsoft.com/office/drawing/2014/main" id="{1D9F7B85-5DD3-3373-219C-9D0684BC7C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84" y="2113"/>
                <a:ext cx="90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de-C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319" name="Line 46">
                <a:extLst>
                  <a:ext uri="{FF2B5EF4-FFF2-40B4-BE49-F238E27FC236}">
                    <a16:creationId xmlns:a16="http://schemas.microsoft.com/office/drawing/2014/main" id="{CB80A63C-E193-B0F2-8618-0688FED76E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6" y="2997"/>
                <a:ext cx="1950" cy="0"/>
              </a:xfrm>
              <a:prstGeom prst="line">
                <a:avLst/>
              </a:prstGeom>
              <a:noFill/>
              <a:ln w="63500">
                <a:solidFill>
                  <a:srgbClr val="8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de-CH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320" name="Text Box 48">
                <a:extLst>
                  <a:ext uri="{FF2B5EF4-FFF2-40B4-BE49-F238E27FC236}">
                    <a16:creationId xmlns:a16="http://schemas.microsoft.com/office/drawing/2014/main" id="{B7DD9714-85E1-1FBC-C0D7-17CC061E8C6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" y="2047"/>
                <a:ext cx="363" cy="5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r>
                  <a:rPr kumimoji="0" lang="en-US" altLang="de-DE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ＭＳ Ｐゴシック" charset="0"/>
                    <a:cs typeface="+mn-cs"/>
                  </a:rPr>
                  <a:t>+</a:t>
                </a:r>
              </a:p>
            </p:txBody>
          </p:sp>
          <p:sp>
            <p:nvSpPr>
              <p:cNvPr id="12321" name="Text Box 49">
                <a:extLst>
                  <a:ext uri="{FF2B5EF4-FFF2-40B4-BE49-F238E27FC236}">
                    <a16:creationId xmlns:a16="http://schemas.microsoft.com/office/drawing/2014/main" id="{FC5F8911-1D04-3BF8-7108-2E76D162F4D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71" y="1932"/>
                <a:ext cx="363" cy="6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r>
                  <a:rPr kumimoji="0" lang="en-US" altLang="de-DE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ＭＳ Ｐゴシック" charset="0"/>
                    <a:cs typeface="+mn-cs"/>
                  </a:rPr>
                  <a:t>-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94" name="Text Box 51">
                  <a:extLst>
                    <a:ext uri="{FF2B5EF4-FFF2-40B4-BE49-F238E27FC236}">
                      <a16:creationId xmlns:a16="http://schemas.microsoft.com/office/drawing/2014/main" id="{FFECC59E-21E1-502D-6708-A112B62F0C0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46722" y="2019941"/>
                  <a:ext cx="3081388" cy="7848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buChar char="•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600"/>
                    </a:spcAft>
                    <a:buClrTx/>
                    <a:buSzTx/>
                    <a:buFont typeface="Wingdings" charset="0"/>
                    <a:buNone/>
                    <a:tabLst/>
                    <a:defRPr/>
                  </a:pPr>
                  <a:r>
                    <a:rPr kumimoji="0" lang="en-US" altLang="de-DE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charset="0"/>
                      <a:cs typeface="+mn-cs"/>
                    </a:rPr>
                    <a:t>E</a:t>
                  </a:r>
                  <a:r>
                    <a:rPr kumimoji="0" lang="en-US" altLang="de-DE" sz="20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charset="0"/>
                      <a:cs typeface="+mn-cs"/>
                    </a:rPr>
                    <a:t>lectric</a:t>
                  </a:r>
                  <a:r>
                    <a:rPr kumimoji="0" lang="en-US" altLang="de-DE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charset="0"/>
                      <a:cs typeface="+mn-cs"/>
                    </a:rPr>
                    <a:t> field</a:t>
                  </a:r>
                  <a:r>
                    <a:rPr kumimoji="0" lang="en-US" altLang="de-DE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charset="0"/>
                      <a:cs typeface="+mn-cs"/>
                    </a:rPr>
                    <a:t> 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charset="0"/>
                    <a:buNone/>
                    <a:tabLst/>
                    <a:defRPr/>
                  </a:pPr>
                  <a:r>
                    <a:rPr kumimoji="0" lang="en-US" altLang="de-DE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charset="0"/>
                      <a:cs typeface="+mn-cs"/>
                    </a:rPr>
                    <a:t>energy gain: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kumimoji="0" lang="de-DE" alt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l-GR" alt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Δ</m:t>
                          </m:r>
                          <m:r>
                            <a:rPr kumimoji="0" lang="de-DE" alt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𝐸</m:t>
                          </m:r>
                        </m:e>
                        <m:sub>
                          <m:r>
                            <a:rPr kumimoji="0" lang="de-DE" altLang="de-DE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kumimoji="0" lang="de-DE" altLang="de-DE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kumimoji="0" lang="en-US" altLang="de-DE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𝑞</m:t>
                      </m:r>
                      <m:r>
                        <a:rPr kumimoji="0" lang="de-DE" altLang="de-DE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𝑈</m:t>
                      </m:r>
                    </m:oMath>
                  </a14:m>
                  <a:endParaRPr kumimoji="0" lang="en-US" altLang="de-DE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ＭＳ Ｐゴシック" charset="0"/>
                    <a:cs typeface="+mn-cs"/>
                    <a:sym typeface="Symbol" pitchFamily="18" charset="2"/>
                  </a:endParaRPr>
                </a:p>
              </p:txBody>
            </p:sp>
          </mc:Choice>
          <mc:Fallback xmlns="">
            <p:sp>
              <p:nvSpPr>
                <p:cNvPr id="12294" name="Text Box 51">
                  <a:extLst>
                    <a:ext uri="{FF2B5EF4-FFF2-40B4-BE49-F238E27FC236}">
                      <a16:creationId xmlns:a16="http://schemas.microsoft.com/office/drawing/2014/main" id="{FFECC59E-21E1-502D-6708-A112B62F0C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46722" y="2019941"/>
                  <a:ext cx="3081388" cy="784830"/>
                </a:xfrm>
                <a:prstGeom prst="rect">
                  <a:avLst/>
                </a:prstGeom>
                <a:blipFill>
                  <a:blip r:embed="rId5"/>
                  <a:stretch>
                    <a:fillRect l="-2058" t="-3175" b="-12698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296" name="AutoShape 54">
              <a:extLst>
                <a:ext uri="{FF2B5EF4-FFF2-40B4-BE49-F238E27FC236}">
                  <a16:creationId xmlns:a16="http://schemas.microsoft.com/office/drawing/2014/main" id="{CD7370EE-2789-6C11-7742-741FBEFF1FA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097625">
              <a:off x="3016131" y="1895782"/>
              <a:ext cx="366960" cy="559891"/>
            </a:xfrm>
            <a:prstGeom prst="downArrow">
              <a:avLst>
                <a:gd name="adj1" fmla="val 50000"/>
                <a:gd name="adj2" fmla="val 54956"/>
              </a:avLst>
            </a:prstGeom>
            <a:solidFill>
              <a:srgbClr val="FFCC99"/>
            </a:solidFill>
            <a:ln w="9525" algn="ctr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endParaRPr kumimoji="0" lang="en-US" alt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8" name="Group">
              <a:extLst>
                <a:ext uri="{FF2B5EF4-FFF2-40B4-BE49-F238E27FC236}">
                  <a16:creationId xmlns:a16="http://schemas.microsoft.com/office/drawing/2014/main" id="{6A86547F-8AA2-C390-9E23-C57830209C1E}"/>
                </a:ext>
              </a:extLst>
            </p:cNvPr>
            <p:cNvGrpSpPr/>
            <p:nvPr/>
          </p:nvGrpSpPr>
          <p:grpSpPr>
            <a:xfrm>
              <a:off x="394084" y="2845522"/>
              <a:ext cx="4672402" cy="396898"/>
              <a:chOff x="-73545" y="2062"/>
              <a:chExt cx="4672401" cy="396897"/>
            </a:xfrm>
          </p:grpSpPr>
          <p:sp>
            <p:nvSpPr>
              <p:cNvPr id="9" name="Longitudinal Motion…">
                <a:extLst>
                  <a:ext uri="{FF2B5EF4-FFF2-40B4-BE49-F238E27FC236}">
                    <a16:creationId xmlns:a16="http://schemas.microsoft.com/office/drawing/2014/main" id="{D3E88F70-B4F4-686D-EDA0-985A3CDB1AC7}"/>
                  </a:ext>
                </a:extLst>
              </p:cNvPr>
              <p:cNvSpPr txBox="1"/>
              <p:nvPr/>
            </p:nvSpPr>
            <p:spPr>
              <a:xfrm>
                <a:off x="-73545" y="29630"/>
                <a:ext cx="4672401" cy="3693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/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Char char="n"/>
                  <a:tabLst/>
                  <a:defRPr>
                    <a:solidFill>
                      <a:srgbClr val="FF2600"/>
                    </a:solidFill>
                  </a:defRPr>
                </a:pPr>
                <a:r>
                  <a:rPr kumimoji="0" lang="en-US" sz="18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26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rPr>
                  <a:t>Always</a:t>
                </a: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26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rPr>
                  <a:t> in the direction of E field</a:t>
                </a: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26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0" name="Line">
                <a:extLst>
                  <a:ext uri="{FF2B5EF4-FFF2-40B4-BE49-F238E27FC236}">
                    <a16:creationId xmlns:a16="http://schemas.microsoft.com/office/drawing/2014/main" id="{237D2E90-F322-8955-D9CE-105BA658700A}"/>
                  </a:ext>
                </a:extLst>
              </p:cNvPr>
              <p:cNvSpPr/>
              <p:nvPr/>
            </p:nvSpPr>
            <p:spPr>
              <a:xfrm>
                <a:off x="-21545" y="2062"/>
                <a:ext cx="2520031" cy="0"/>
              </a:xfrm>
              <a:prstGeom prst="line">
                <a:avLst/>
              </a:prstGeom>
              <a:noFill/>
              <a:ln w="63500" cap="flat">
                <a:solidFill>
                  <a:srgbClr val="FF2600"/>
                </a:solidFill>
                <a:prstDash val="solid"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EDF18F8-F2E2-2CD3-D120-77054E2733D6}"/>
              </a:ext>
            </a:extLst>
          </p:cNvPr>
          <p:cNvGrpSpPr/>
          <p:nvPr/>
        </p:nvGrpSpPr>
        <p:grpSpPr>
          <a:xfrm>
            <a:off x="3913482" y="2539622"/>
            <a:ext cx="3278578" cy="3625891"/>
            <a:chOff x="3913482" y="2539622"/>
            <a:chExt cx="3278578" cy="3625891"/>
          </a:xfrm>
        </p:grpSpPr>
        <p:sp>
          <p:nvSpPr>
            <p:cNvPr id="3" name="Right Brace 2">
              <a:extLst>
                <a:ext uri="{FF2B5EF4-FFF2-40B4-BE49-F238E27FC236}">
                  <a16:creationId xmlns:a16="http://schemas.microsoft.com/office/drawing/2014/main" id="{58F841F3-0DF0-B056-A5AE-1E16AE8CCC75}"/>
                </a:ext>
              </a:extLst>
            </p:cNvPr>
            <p:cNvSpPr/>
            <p:nvPr/>
          </p:nvSpPr>
          <p:spPr>
            <a:xfrm>
              <a:off x="3913482" y="2539622"/>
              <a:ext cx="432048" cy="3599938"/>
            </a:xfrm>
            <a:prstGeom prst="rightBrace">
              <a:avLst>
                <a:gd name="adj1" fmla="val 8333"/>
                <a:gd name="adj2" fmla="val 74947"/>
              </a:avLst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B1E83B7-DC35-71E2-3B0E-A6B9EEADC180}"/>
                </a:ext>
              </a:extLst>
            </p:cNvPr>
            <p:cNvSpPr/>
            <p:nvPr/>
          </p:nvSpPr>
          <p:spPr>
            <a:xfrm>
              <a:off x="4377469" y="4027337"/>
              <a:ext cx="2814591" cy="2138176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2563" indent="-182563" algn="l">
                <a:buClrTx/>
                <a:buFont typeface="Wingdings" pitchFamily="2" charset="2"/>
                <a:buChar char="§"/>
              </a:pPr>
              <a:r>
                <a:rPr lang="en-GB" sz="1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Only option to increase momentum</a:t>
              </a:r>
              <a:r>
                <a:rPr lang="en-GB" sz="1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 beam of charged particles!</a:t>
              </a:r>
            </a:p>
            <a:p>
              <a:pPr marL="182563" indent="-182563" algn="l">
                <a:buClrTx/>
                <a:buFont typeface="Wingdings" pitchFamily="2" charset="2"/>
                <a:buChar char="§"/>
              </a:pPr>
              <a:r>
                <a:rPr lang="en-GB" sz="1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What about “steering” or bending </a:t>
              </a:r>
              <a:r>
                <a:rPr lang="en-GB" sz="1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them</a:t>
              </a:r>
              <a:r>
                <a:rPr lang="en-GB" sz="1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GB" sz="18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1" name="Date Placeholder 20">
            <a:extLst>
              <a:ext uri="{FF2B5EF4-FFF2-40B4-BE49-F238E27FC236}">
                <a16:creationId xmlns:a16="http://schemas.microsoft.com/office/drawing/2014/main" id="{F348D510-92F1-2688-4377-875B751CA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A408720A-1560-8ACC-8F24-CF711B1B4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894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540396F-8FFA-5B44-4614-29520F98D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395890-3CD9-17FF-04CA-055651A27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9" y="1124743"/>
            <a:ext cx="7920483" cy="5022412"/>
          </a:xfrm>
        </p:spPr>
        <p:txBody>
          <a:bodyPr/>
          <a:lstStyle/>
          <a:p>
            <a:r>
              <a:rPr lang="en-GB" noProof="0" dirty="0"/>
              <a:t>Consider a charged particle entering a region with a constant electric field perpendicular to its motion…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0" noProof="0" dirty="0"/>
              <a:t>The increase in transverse momentum is approximately</a:t>
            </a:r>
            <a:br>
              <a:rPr lang="en-GB" sz="2000" b="0" noProof="0" dirty="0"/>
            </a:br>
            <a:endParaRPr lang="en-GB" sz="2000" b="0" noProof="0" dirty="0"/>
          </a:p>
          <a:p>
            <a:pPr marL="457200" indent="-457200">
              <a:buFont typeface="+mj-lt"/>
              <a:buAutoNum type="arabicPeriod"/>
            </a:pPr>
            <a:endParaRPr lang="en-GB" sz="2000" b="0" noProof="0" dirty="0"/>
          </a:p>
          <a:p>
            <a:pPr marL="457200" indent="-457200">
              <a:buFont typeface="+mj-lt"/>
              <a:buAutoNum type="arabicPeriod"/>
            </a:pPr>
            <a:r>
              <a:rPr lang="en-GB" sz="2000" b="0" noProof="0" dirty="0"/>
              <a:t>The angle is approximately (assuming small kicks)</a:t>
            </a:r>
          </a:p>
          <a:p>
            <a:pPr marL="457200" indent="-457200">
              <a:buFont typeface="+mj-lt"/>
              <a:buAutoNum type="arabicPeriod"/>
            </a:pPr>
            <a:endParaRPr lang="en-GB" sz="2000" b="0" noProof="0" dirty="0"/>
          </a:p>
          <a:p>
            <a:pPr marL="457200" indent="-457200">
              <a:buFont typeface="+mj-lt"/>
              <a:buAutoNum type="arabicPeriod"/>
            </a:pPr>
            <a:endParaRPr lang="en-GB" sz="2000" b="0" noProof="0" dirty="0"/>
          </a:p>
          <a:p>
            <a:pPr marL="457200" indent="-457200">
              <a:buFont typeface="+mj-lt"/>
              <a:buAutoNum type="arabicPeriod"/>
            </a:pPr>
            <a:endParaRPr lang="en-GB" sz="2000" b="0" noProof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b="0" noProof="0" dirty="0"/>
              <a:t>Mind that there is a </a:t>
            </a:r>
            <a:r>
              <a:rPr lang="en-GB" sz="2000" noProof="0" dirty="0"/>
              <a:t>small boost in total </a:t>
            </a:r>
            <a:r>
              <a:rPr lang="en-GB" sz="2000" i="1" noProof="0" dirty="0"/>
              <a:t>p</a:t>
            </a:r>
            <a:r>
              <a:rPr lang="en-GB" sz="2000" noProof="0" dirty="0"/>
              <a:t>, here neglected</a:t>
            </a:r>
            <a:r>
              <a:rPr lang="en-GB" sz="2000" b="0" dirty="0"/>
              <a:t>.</a:t>
            </a:r>
            <a:endParaRPr lang="en-GB" sz="2000" b="0" noProof="0" dirty="0"/>
          </a:p>
          <a:p>
            <a:pPr marL="457200" indent="-457200">
              <a:buFont typeface="+mj-lt"/>
              <a:buAutoNum type="arabicPeriod"/>
            </a:pPr>
            <a:endParaRPr lang="en-GB" sz="2000" b="0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FBDCC43-8F9B-0F14-EE17-D80A3807E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Transverse k</a:t>
            </a:r>
            <a:r>
              <a:rPr lang="en-GB" noProof="0" dirty="0"/>
              <a:t>ick in a constant </a:t>
            </a:r>
            <a:r>
              <a:rPr lang="en-GB" dirty="0"/>
              <a:t>El</a:t>
            </a:r>
            <a:r>
              <a:rPr lang="en-GB" noProof="0" dirty="0" err="1"/>
              <a:t>ectric</a:t>
            </a:r>
            <a:r>
              <a:rPr lang="en-GB" noProof="0" dirty="0"/>
              <a:t> field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45C2C-6FC5-1AF2-04D6-FAF02900F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22.06.25-02.07.25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16F8C-C2C9-FB7D-5A90-03B6D787B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Introduction to Accelerator Physics for the EIC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12B07-4F18-CD29-7560-A5BB5404A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fld id="{36B5EA5A-BC32-A742-B11B-8E7414D5B53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t>12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41" name="Arc 40">
            <a:extLst>
              <a:ext uri="{FF2B5EF4-FFF2-40B4-BE49-F238E27FC236}">
                <a16:creationId xmlns:a16="http://schemas.microsoft.com/office/drawing/2014/main" id="{47618F6B-9038-3AC7-605F-F57B99EC571F}"/>
              </a:ext>
            </a:extLst>
          </p:cNvPr>
          <p:cNvSpPr/>
          <p:nvPr/>
        </p:nvSpPr>
        <p:spPr>
          <a:xfrm>
            <a:off x="8400256" y="5227507"/>
            <a:ext cx="1752656" cy="1752656"/>
          </a:xfrm>
          <a:prstGeom prst="arc">
            <a:avLst>
              <a:gd name="adj1" fmla="val 16200000"/>
              <a:gd name="adj2" fmla="val 17688640"/>
            </a:avLst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4B54A7-2A3E-CE3B-ED49-BABFBDAE1E34}"/>
              </a:ext>
            </a:extLst>
          </p:cNvPr>
          <p:cNvSpPr/>
          <p:nvPr/>
        </p:nvSpPr>
        <p:spPr>
          <a:xfrm>
            <a:off x="9276040" y="1219522"/>
            <a:ext cx="1915483" cy="1111492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62E12B2A-36D3-B93D-7498-75FFA1F11C96}"/>
              </a:ext>
            </a:extLst>
          </p:cNvPr>
          <p:cNvSpPr/>
          <p:nvPr/>
        </p:nvSpPr>
        <p:spPr>
          <a:xfrm>
            <a:off x="4727848" y="1579562"/>
            <a:ext cx="9112873" cy="9112873"/>
          </a:xfrm>
          <a:prstGeom prst="arc">
            <a:avLst>
              <a:gd name="adj1" fmla="val 16200000"/>
              <a:gd name="adj2" fmla="val 17688640"/>
            </a:avLst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37C84E0-9C1C-738B-7454-2AB925AD917A}"/>
              </a:ext>
            </a:extLst>
          </p:cNvPr>
          <p:cNvCxnSpPr>
            <a:cxnSpLocks/>
          </p:cNvCxnSpPr>
          <p:nvPr/>
        </p:nvCxnSpPr>
        <p:spPr>
          <a:xfrm>
            <a:off x="8472264" y="1579562"/>
            <a:ext cx="3240360" cy="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FACA217-5C6F-408D-454D-D3AB996B2FB7}"/>
              </a:ext>
            </a:extLst>
          </p:cNvPr>
          <p:cNvCxnSpPr>
            <a:cxnSpLocks/>
          </p:cNvCxnSpPr>
          <p:nvPr/>
        </p:nvCxnSpPr>
        <p:spPr>
          <a:xfrm>
            <a:off x="10124731" y="1507552"/>
            <a:ext cx="2051716" cy="945841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6C3B10F-E4C4-0F55-0655-D5F987FE3494}"/>
              </a:ext>
            </a:extLst>
          </p:cNvPr>
          <p:cNvCxnSpPr>
            <a:cxnSpLocks/>
            <a:stCxn id="13" idx="0"/>
          </p:cNvCxnSpPr>
          <p:nvPr/>
        </p:nvCxnSpPr>
        <p:spPr>
          <a:xfrm flipH="1">
            <a:off x="8688288" y="1579562"/>
            <a:ext cx="595996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0B065F2-40C8-BB97-A300-714C5A5176D7}"/>
              </a:ext>
            </a:extLst>
          </p:cNvPr>
          <p:cNvCxnSpPr>
            <a:cxnSpLocks/>
          </p:cNvCxnSpPr>
          <p:nvPr/>
        </p:nvCxnSpPr>
        <p:spPr>
          <a:xfrm flipH="1" flipV="1">
            <a:off x="11191523" y="1995610"/>
            <a:ext cx="906332" cy="422838"/>
          </a:xfrm>
          <a:prstGeom prst="line">
            <a:avLst/>
          </a:prstGeom>
          <a:ln w="38100">
            <a:solidFill>
              <a:schemeClr val="accent3"/>
            </a:solidFill>
            <a:headEnd type="stealth" w="lg" len="med"/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1ADF3F5-E997-2E10-5CBE-CF2C41C06111}"/>
              </a:ext>
            </a:extLst>
          </p:cNvPr>
          <p:cNvCxnSpPr>
            <a:cxnSpLocks/>
          </p:cNvCxnSpPr>
          <p:nvPr/>
        </p:nvCxnSpPr>
        <p:spPr>
          <a:xfrm>
            <a:off x="9276040" y="1579562"/>
            <a:ext cx="0" cy="4536505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774D917-736C-A87A-BE89-E7A12D18E76A}"/>
              </a:ext>
            </a:extLst>
          </p:cNvPr>
          <p:cNvCxnSpPr>
            <a:cxnSpLocks/>
            <a:stCxn id="13" idx="2"/>
          </p:cNvCxnSpPr>
          <p:nvPr/>
        </p:nvCxnSpPr>
        <p:spPr>
          <a:xfrm flipH="1">
            <a:off x="9284284" y="2000124"/>
            <a:ext cx="1911977" cy="4115943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8">
            <a:extLst>
              <a:ext uri="{FF2B5EF4-FFF2-40B4-BE49-F238E27FC236}">
                <a16:creationId xmlns:a16="http://schemas.microsoft.com/office/drawing/2014/main" id="{09BB8BAF-6712-B90B-BE55-521E4E37A6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6320" y="3356992"/>
            <a:ext cx="188915" cy="2404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835F4F7-B5DD-2910-41F0-F4C8AA26C7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8409" y="4832581"/>
            <a:ext cx="145983" cy="243305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D9469E77-4F25-358A-CE94-0D305FA8B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5318" y="1704132"/>
            <a:ext cx="141282" cy="235470"/>
          </a:xfrm>
          <a:prstGeom prst="rect">
            <a:avLst/>
          </a:prstGeom>
        </p:spPr>
      </p:pic>
      <p:sp>
        <p:nvSpPr>
          <p:cNvPr id="55" name="Arc 54">
            <a:extLst>
              <a:ext uri="{FF2B5EF4-FFF2-40B4-BE49-F238E27FC236}">
                <a16:creationId xmlns:a16="http://schemas.microsoft.com/office/drawing/2014/main" id="{A23565D2-6580-7303-492B-32F3CB476815}"/>
              </a:ext>
            </a:extLst>
          </p:cNvPr>
          <p:cNvSpPr/>
          <p:nvPr/>
        </p:nvSpPr>
        <p:spPr>
          <a:xfrm rot="5400000">
            <a:off x="9226906" y="548682"/>
            <a:ext cx="2061762" cy="2061758"/>
          </a:xfrm>
          <a:prstGeom prst="arc">
            <a:avLst>
              <a:gd name="adj1" fmla="val 16200000"/>
              <a:gd name="adj2" fmla="val 17688640"/>
            </a:avLst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D5581276-80A2-090B-1A11-A2F5A864FF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9277" y="1200480"/>
            <a:ext cx="508710" cy="199060"/>
          </a:xfrm>
          <a:prstGeom prst="rect">
            <a:avLst/>
          </a:prstGeom>
        </p:spPr>
      </p:pic>
      <p:sp>
        <p:nvSpPr>
          <p:cNvPr id="60" name="Oval 59">
            <a:extLst>
              <a:ext uri="{FF2B5EF4-FFF2-40B4-BE49-F238E27FC236}">
                <a16:creationId xmlns:a16="http://schemas.microsoft.com/office/drawing/2014/main" id="{EE011339-946C-B061-DAEF-89DB20F43173}"/>
              </a:ext>
            </a:extLst>
          </p:cNvPr>
          <p:cNvSpPr/>
          <p:nvPr/>
        </p:nvSpPr>
        <p:spPr>
          <a:xfrm>
            <a:off x="8616280" y="1507554"/>
            <a:ext cx="146805" cy="14680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8560E274-2A98-F813-06DE-B558350F4858}"/>
              </a:ext>
            </a:extLst>
          </p:cNvPr>
          <p:cNvCxnSpPr/>
          <p:nvPr/>
        </p:nvCxnSpPr>
        <p:spPr>
          <a:xfrm>
            <a:off x="9284284" y="1075506"/>
            <a:ext cx="190723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877FFFA-C23A-A1E6-0579-F3A6B8349B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19687" y="852042"/>
            <a:ext cx="76200" cy="190500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43F7902-E569-4D2B-57FA-76457BF563CA}"/>
              </a:ext>
            </a:extLst>
          </p:cNvPr>
          <p:cNvCxnSpPr>
            <a:cxnSpLocks/>
          </p:cNvCxnSpPr>
          <p:nvPr/>
        </p:nvCxnSpPr>
        <p:spPr>
          <a:xfrm>
            <a:off x="9478409" y="1294567"/>
            <a:ext cx="0" cy="970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50833B6-0303-2093-39B7-C8D7E41A9863}"/>
              </a:ext>
            </a:extLst>
          </p:cNvPr>
          <p:cNvCxnSpPr>
            <a:cxnSpLocks/>
          </p:cNvCxnSpPr>
          <p:nvPr/>
        </p:nvCxnSpPr>
        <p:spPr>
          <a:xfrm>
            <a:off x="9696400" y="1294567"/>
            <a:ext cx="0" cy="970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7C874B2-A9EA-336B-A33C-B2CD5AFF2A84}"/>
              </a:ext>
            </a:extLst>
          </p:cNvPr>
          <p:cNvCxnSpPr>
            <a:cxnSpLocks/>
          </p:cNvCxnSpPr>
          <p:nvPr/>
        </p:nvCxnSpPr>
        <p:spPr>
          <a:xfrm>
            <a:off x="9906740" y="1294567"/>
            <a:ext cx="0" cy="970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86F863D-6D50-6A2F-027E-EF86AD057DA3}"/>
              </a:ext>
            </a:extLst>
          </p:cNvPr>
          <p:cNvCxnSpPr>
            <a:cxnSpLocks/>
          </p:cNvCxnSpPr>
          <p:nvPr/>
        </p:nvCxnSpPr>
        <p:spPr>
          <a:xfrm>
            <a:off x="10124731" y="1294567"/>
            <a:ext cx="0" cy="970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5A16762-6BCD-E227-6004-76BE608805C0}"/>
              </a:ext>
            </a:extLst>
          </p:cNvPr>
          <p:cNvCxnSpPr>
            <a:cxnSpLocks/>
          </p:cNvCxnSpPr>
          <p:nvPr/>
        </p:nvCxnSpPr>
        <p:spPr>
          <a:xfrm>
            <a:off x="10335071" y="1294567"/>
            <a:ext cx="0" cy="970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E697917-BB81-9C5F-940E-86FA0B7F4C0B}"/>
              </a:ext>
            </a:extLst>
          </p:cNvPr>
          <p:cNvCxnSpPr>
            <a:cxnSpLocks/>
          </p:cNvCxnSpPr>
          <p:nvPr/>
        </p:nvCxnSpPr>
        <p:spPr>
          <a:xfrm>
            <a:off x="10553062" y="1294567"/>
            <a:ext cx="0" cy="970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E8A61E0D-E0BD-DCDB-B523-D08DE4D8446F}"/>
              </a:ext>
            </a:extLst>
          </p:cNvPr>
          <p:cNvCxnSpPr>
            <a:cxnSpLocks/>
          </p:cNvCxnSpPr>
          <p:nvPr/>
        </p:nvCxnSpPr>
        <p:spPr>
          <a:xfrm>
            <a:off x="10763402" y="1294567"/>
            <a:ext cx="0" cy="970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325FE2B-412F-35E2-3D76-E7E760A13B63}"/>
              </a:ext>
            </a:extLst>
          </p:cNvPr>
          <p:cNvCxnSpPr>
            <a:cxnSpLocks/>
          </p:cNvCxnSpPr>
          <p:nvPr/>
        </p:nvCxnSpPr>
        <p:spPr>
          <a:xfrm>
            <a:off x="10981393" y="1294567"/>
            <a:ext cx="0" cy="970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02568B38-5538-F027-A2C8-0209C31DD6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3796" y="1855972"/>
            <a:ext cx="223316" cy="206774"/>
          </a:xfrm>
          <a:prstGeom prst="rect">
            <a:avLst/>
          </a:prstGeom>
          <a:solidFill>
            <a:srgbClr val="B9CFFF"/>
          </a:solidFill>
        </p:spPr>
      </p:pic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2E947B9-11EF-819C-236E-FF70113296D1}"/>
              </a:ext>
            </a:extLst>
          </p:cNvPr>
          <p:cNvCxnSpPr>
            <a:cxnSpLocks/>
            <a:stCxn id="55" idx="2"/>
          </p:cNvCxnSpPr>
          <p:nvPr/>
        </p:nvCxnSpPr>
        <p:spPr>
          <a:xfrm flipH="1">
            <a:off x="11191523" y="2012140"/>
            <a:ext cx="1993" cy="410226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AAA103C0-CD4C-F388-DA27-096FC7633543}"/>
              </a:ext>
            </a:extLst>
          </p:cNvPr>
          <p:cNvCxnSpPr>
            <a:cxnSpLocks/>
          </p:cNvCxnSpPr>
          <p:nvPr/>
        </p:nvCxnSpPr>
        <p:spPr>
          <a:xfrm flipH="1">
            <a:off x="11191523" y="2422366"/>
            <a:ext cx="881141" cy="0"/>
          </a:xfrm>
          <a:prstGeom prst="line">
            <a:avLst/>
          </a:prstGeom>
          <a:ln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3BA0A81C-1B01-AAD7-2527-B7949FC77E4E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11196261" y="2000124"/>
            <a:ext cx="901594" cy="0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FDE482F9-D0BB-8131-E337-3A129BF44770}"/>
              </a:ext>
            </a:extLst>
          </p:cNvPr>
          <p:cNvCxnSpPr>
            <a:cxnSpLocks/>
          </p:cNvCxnSpPr>
          <p:nvPr/>
        </p:nvCxnSpPr>
        <p:spPr>
          <a:xfrm flipV="1">
            <a:off x="12097855" y="2004639"/>
            <a:ext cx="0" cy="413809"/>
          </a:xfrm>
          <a:prstGeom prst="line">
            <a:avLst/>
          </a:prstGeom>
          <a:ln>
            <a:solidFill>
              <a:schemeClr val="tx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2240DBCC-C57B-3DE0-F4A3-0C410DAC1A00}"/>
              </a:ext>
            </a:extLst>
          </p:cNvPr>
          <p:cNvCxnSpPr>
            <a:cxnSpLocks/>
          </p:cNvCxnSpPr>
          <p:nvPr/>
        </p:nvCxnSpPr>
        <p:spPr>
          <a:xfrm>
            <a:off x="9276040" y="1579561"/>
            <a:ext cx="901594" cy="0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Picture 74">
            <a:extLst>
              <a:ext uri="{FF2B5EF4-FFF2-40B4-BE49-F238E27FC236}">
                <a16:creationId xmlns:a16="http://schemas.microsoft.com/office/drawing/2014/main" id="{AFC3ADCE-E947-B42D-50BC-AA131F934D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93546" y="1697317"/>
            <a:ext cx="255268" cy="238799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35B5E4D6-4FB9-3909-47BB-9A1FDBBDFE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61642" y="2526755"/>
            <a:ext cx="332132" cy="194419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C8636133-EFE4-9FB1-8BAA-4622209556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41297" y="2383853"/>
            <a:ext cx="3012362" cy="7922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0BE00F-F240-9074-AFF6-78C15C8F24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38702" y="3908092"/>
            <a:ext cx="5606920" cy="1499432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AA7FA0B-BA91-F017-9498-14C09067D34C}"/>
              </a:ext>
            </a:extLst>
          </p:cNvPr>
          <p:cNvGrpSpPr/>
          <p:nvPr/>
        </p:nvGrpSpPr>
        <p:grpSpPr>
          <a:xfrm>
            <a:off x="4962257" y="5065463"/>
            <a:ext cx="3892144" cy="365125"/>
            <a:chOff x="4962257" y="5065463"/>
            <a:chExt cx="3892144" cy="36512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F1F856D-F43E-F9A2-93F0-2AF4BDBA91F9}"/>
                </a:ext>
              </a:extLst>
            </p:cNvPr>
            <p:cNvSpPr txBox="1"/>
            <p:nvPr/>
          </p:nvSpPr>
          <p:spPr>
            <a:xfrm>
              <a:off x="5768813" y="5095009"/>
              <a:ext cx="3085588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None/>
                <a:tabLst/>
                <a:defRPr/>
              </a:pPr>
              <a:r>
                <a:rPr lang="en-GB" sz="1800" b="1" dirty="0">
                  <a:solidFill>
                    <a:srgbClr val="E15E32"/>
                  </a:solidFill>
                </a:rPr>
                <a:t>Very large number for β ~ 1!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E15E32"/>
                </a:solidFill>
                <a:effectLst/>
                <a:uLnTx/>
                <a:uFillTx/>
                <a:latin typeface="Baskerville" charset="0"/>
                <a:ea typeface="ＭＳ Ｐゴシック" charset="0"/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9D3334E3-30C9-9356-263F-71D57A0F1711}"/>
                </a:ext>
              </a:extLst>
            </p:cNvPr>
            <p:cNvCxnSpPr/>
            <p:nvPr/>
          </p:nvCxnSpPr>
          <p:spPr>
            <a:xfrm>
              <a:off x="5375920" y="5248025"/>
              <a:ext cx="357082" cy="0"/>
            </a:xfrm>
            <a:prstGeom prst="straightConnector1">
              <a:avLst/>
            </a:prstGeom>
            <a:ln w="127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84DB083-DAC6-5602-71FC-3A6A7F03D7C7}"/>
                </a:ext>
              </a:extLst>
            </p:cNvPr>
            <p:cNvSpPr/>
            <p:nvPr/>
          </p:nvSpPr>
          <p:spPr>
            <a:xfrm>
              <a:off x="4962257" y="5065463"/>
              <a:ext cx="425891" cy="365125"/>
            </a:xfrm>
            <a:prstGeom prst="ellipse">
              <a:avLst/>
            </a:prstGeom>
            <a:noFill/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6151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77C3523-A5EB-4F35-B8C6-9D908E4CA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CD2C44-2A9C-C05A-2F0D-E28A7336E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9" y="1124743"/>
            <a:ext cx="7920483" cy="5027909"/>
          </a:xfrm>
        </p:spPr>
        <p:txBody>
          <a:bodyPr/>
          <a:lstStyle/>
          <a:p>
            <a:r>
              <a:rPr lang="en-GB" noProof="0" dirty="0"/>
              <a:t>Consider a charged particle entering a region with a constant magnetic field perpendicular to its motion…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0" noProof="0" dirty="0"/>
              <a:t>From geometric considerations: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0" noProof="0" dirty="0"/>
              <a:t>Multiplying by the magnetic field B:</a:t>
            </a:r>
            <a:br>
              <a:rPr lang="en-GB" sz="2000" b="0" noProof="0" dirty="0"/>
            </a:br>
            <a:endParaRPr lang="en-GB" sz="2000" b="0" noProof="0" dirty="0"/>
          </a:p>
          <a:p>
            <a:pPr marL="457200" indent="-457200">
              <a:buFont typeface="+mj-lt"/>
              <a:buAutoNum type="arabicPeriod"/>
            </a:pPr>
            <a:r>
              <a:rPr lang="en-GB" sz="2000" b="0" noProof="0" dirty="0"/>
              <a:t>Assuming small angles:</a:t>
            </a:r>
            <a:br>
              <a:rPr lang="en-GB" sz="2000" b="0" noProof="0" dirty="0"/>
            </a:br>
            <a:endParaRPr lang="en-GB" sz="2000" b="0" noProof="0" dirty="0"/>
          </a:p>
          <a:p>
            <a:pPr marL="457200" indent="-457200">
              <a:buFont typeface="+mj-lt"/>
              <a:buAutoNum type="arabicPeriod"/>
            </a:pPr>
            <a:r>
              <a:rPr lang="en-GB" sz="2000" b="0" noProof="0" dirty="0"/>
              <a:t>Equating Lorentz force and centripetal force yields:</a:t>
            </a:r>
            <a:br>
              <a:rPr lang="en-GB" sz="2000" b="0" noProof="0" dirty="0"/>
            </a:br>
            <a:endParaRPr lang="en-GB" sz="2000" b="0" noProof="0" dirty="0"/>
          </a:p>
          <a:p>
            <a:pPr marL="457200" indent="-457200">
              <a:buFont typeface="+mj-lt"/>
              <a:buAutoNum type="arabicPeriod"/>
            </a:pPr>
            <a:endParaRPr lang="en-GB" sz="2000" b="0" noProof="0" dirty="0"/>
          </a:p>
          <a:p>
            <a:pPr marL="457200" indent="-457200">
              <a:buFont typeface="+mj-lt"/>
              <a:buAutoNum type="arabicPeriod"/>
            </a:pPr>
            <a:r>
              <a:rPr lang="en-GB" sz="2000" b="0" noProof="0" dirty="0"/>
              <a:t>Putting</a:t>
            </a:r>
            <a:r>
              <a:rPr lang="en-GB" sz="2000" noProof="0" dirty="0"/>
              <a:t> everything together: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268A367-8968-7862-CF2B-851847E94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Transverse Kick in a constant Magnetic field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CAE6C-F25E-4943-4CAD-65E6B18FB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22.06.25-02.07.25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637888-7828-71B1-3898-26A2ADF7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Introduction to Accelerator Physics for the EIC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187F0D-81D6-58BD-4C9C-214AA1764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fld id="{36B5EA5A-BC32-A742-B11B-8E7414D5B53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t>13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B646F8CD-9095-F572-02E4-7470252C1568}"/>
              </a:ext>
            </a:extLst>
          </p:cNvPr>
          <p:cNvGrpSpPr/>
          <p:nvPr/>
        </p:nvGrpSpPr>
        <p:grpSpPr>
          <a:xfrm>
            <a:off x="4727848" y="548680"/>
            <a:ext cx="9112873" cy="10143755"/>
            <a:chOff x="4367808" y="165870"/>
            <a:chExt cx="9112873" cy="10143755"/>
          </a:xfrm>
        </p:grpSpPr>
        <p:sp>
          <p:nvSpPr>
            <p:cNvPr id="41" name="Arc 40">
              <a:extLst>
                <a:ext uri="{FF2B5EF4-FFF2-40B4-BE49-F238E27FC236}">
                  <a16:creationId xmlns:a16="http://schemas.microsoft.com/office/drawing/2014/main" id="{3EDD7103-BC45-B634-2672-04E4875CBA16}"/>
                </a:ext>
              </a:extLst>
            </p:cNvPr>
            <p:cNvSpPr/>
            <p:nvPr/>
          </p:nvSpPr>
          <p:spPr>
            <a:xfrm>
              <a:off x="8040216" y="4844697"/>
              <a:ext cx="1752656" cy="1752656"/>
            </a:xfrm>
            <a:prstGeom prst="arc">
              <a:avLst>
                <a:gd name="adj1" fmla="val 16200000"/>
                <a:gd name="adj2" fmla="val 17688640"/>
              </a:avLst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B3D8782-44CE-9D22-91B2-66205FD6A85B}"/>
                </a:ext>
              </a:extLst>
            </p:cNvPr>
            <p:cNvSpPr/>
            <p:nvPr/>
          </p:nvSpPr>
          <p:spPr>
            <a:xfrm>
              <a:off x="8916000" y="836712"/>
              <a:ext cx="1915483" cy="1111492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2AB31FF0-6AF7-71C5-35BD-57CA3546B51F}"/>
                </a:ext>
              </a:extLst>
            </p:cNvPr>
            <p:cNvSpPr/>
            <p:nvPr/>
          </p:nvSpPr>
          <p:spPr>
            <a:xfrm>
              <a:off x="4367808" y="1196752"/>
              <a:ext cx="9112873" cy="9112873"/>
            </a:xfrm>
            <a:prstGeom prst="arc">
              <a:avLst>
                <a:gd name="adj1" fmla="val 16200000"/>
                <a:gd name="adj2" fmla="val 17688640"/>
              </a:avLst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27D15203-F8C4-4288-F549-FF0EC91C2C6A}"/>
                </a:ext>
              </a:extLst>
            </p:cNvPr>
            <p:cNvCxnSpPr>
              <a:cxnSpLocks/>
            </p:cNvCxnSpPr>
            <p:nvPr/>
          </p:nvCxnSpPr>
          <p:spPr>
            <a:xfrm>
              <a:off x="8112224" y="1196752"/>
              <a:ext cx="324036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2A90391D-EA0D-E7E8-582E-DAB306EB8AB0}"/>
                </a:ext>
              </a:extLst>
            </p:cNvPr>
            <p:cNvCxnSpPr>
              <a:cxnSpLocks/>
            </p:cNvCxnSpPr>
            <p:nvPr/>
          </p:nvCxnSpPr>
          <p:spPr>
            <a:xfrm>
              <a:off x="9764691" y="1124742"/>
              <a:ext cx="1654544" cy="762745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E0293D2-FAD0-7CAA-EB11-132BC995FB3C}"/>
                </a:ext>
              </a:extLst>
            </p:cNvPr>
            <p:cNvCxnSpPr>
              <a:cxnSpLocks/>
              <a:stCxn id="13" idx="0"/>
            </p:cNvCxnSpPr>
            <p:nvPr/>
          </p:nvCxnSpPr>
          <p:spPr>
            <a:xfrm flipH="1">
              <a:off x="8328248" y="1196752"/>
              <a:ext cx="595996" cy="0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1B029BC-5F84-5116-06D1-9A2CCCBAF5F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831483" y="1612800"/>
              <a:ext cx="449093" cy="216024"/>
            </a:xfrm>
            <a:prstGeom prst="line">
              <a:avLst/>
            </a:prstGeom>
            <a:ln w="38100">
              <a:solidFill>
                <a:schemeClr val="accent3"/>
              </a:solidFill>
              <a:headEnd type="stealth" w="lg" len="med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465F17C-4CF9-B75A-2480-E658EA1A61B6}"/>
                </a:ext>
              </a:extLst>
            </p:cNvPr>
            <p:cNvCxnSpPr>
              <a:cxnSpLocks/>
            </p:cNvCxnSpPr>
            <p:nvPr/>
          </p:nvCxnSpPr>
          <p:spPr>
            <a:xfrm>
              <a:off x="8916000" y="1196752"/>
              <a:ext cx="0" cy="4536505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45E4F44-93AA-FDD2-C1A5-14CF8EC415BC}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 flipH="1">
              <a:off x="8924244" y="1617314"/>
              <a:ext cx="1911977" cy="4115943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9561ECBE-29F9-BFED-BD0A-9F8ADD33DE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16280" y="2974182"/>
              <a:ext cx="188915" cy="240437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D3B03FEB-CB53-2DFF-50FC-5C65D4195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18369" y="4449771"/>
              <a:ext cx="145983" cy="243305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52B95E6F-D90F-950B-D31C-EFFAA4A31D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95278" y="1321322"/>
              <a:ext cx="141282" cy="235470"/>
            </a:xfrm>
            <a:prstGeom prst="rect">
              <a:avLst/>
            </a:prstGeom>
          </p:spPr>
        </p:pic>
        <p:sp>
          <p:nvSpPr>
            <p:cNvPr id="55" name="Arc 54">
              <a:extLst>
                <a:ext uri="{FF2B5EF4-FFF2-40B4-BE49-F238E27FC236}">
                  <a16:creationId xmlns:a16="http://schemas.microsoft.com/office/drawing/2014/main" id="{4A76502E-C716-BA01-C80D-F86C1BE3D1C0}"/>
                </a:ext>
              </a:extLst>
            </p:cNvPr>
            <p:cNvSpPr/>
            <p:nvPr/>
          </p:nvSpPr>
          <p:spPr>
            <a:xfrm rot="5400000">
              <a:off x="8866866" y="165872"/>
              <a:ext cx="2061762" cy="2061758"/>
            </a:xfrm>
            <a:prstGeom prst="arc">
              <a:avLst>
                <a:gd name="adj1" fmla="val 16200000"/>
                <a:gd name="adj2" fmla="val 17688640"/>
              </a:avLst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FE4DED67-3915-9AF8-880C-58343DF160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79237" y="817670"/>
              <a:ext cx="508710" cy="199060"/>
            </a:xfrm>
            <a:prstGeom prst="rect">
              <a:avLst/>
            </a:prstGeom>
          </p:spPr>
        </p:pic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4D10A3-F2C5-B527-5D1E-061BF4140A85}"/>
                </a:ext>
              </a:extLst>
            </p:cNvPr>
            <p:cNvSpPr/>
            <p:nvPr/>
          </p:nvSpPr>
          <p:spPr>
            <a:xfrm>
              <a:off x="8256240" y="1124744"/>
              <a:ext cx="146805" cy="14680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C3601F1F-814C-AB09-E10D-A44AAC7CD400}"/>
                </a:ext>
              </a:extLst>
            </p:cNvPr>
            <p:cNvCxnSpPr/>
            <p:nvPr/>
          </p:nvCxnSpPr>
          <p:spPr>
            <a:xfrm>
              <a:off x="8924244" y="692696"/>
              <a:ext cx="1907239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D5DDF0B1-DC61-2948-BB8E-76BE69C72529}"/>
                </a:ext>
              </a:extLst>
            </p:cNvPr>
            <p:cNvSpPr/>
            <p:nvPr/>
          </p:nvSpPr>
          <p:spPr>
            <a:xfrm>
              <a:off x="9142622" y="1555002"/>
              <a:ext cx="277705" cy="27770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DE278B4-9445-E036-D517-7FB5E4FF2F51}"/>
                </a:ext>
              </a:extLst>
            </p:cNvPr>
            <p:cNvSpPr/>
            <p:nvPr/>
          </p:nvSpPr>
          <p:spPr>
            <a:xfrm>
              <a:off x="9251849" y="1664229"/>
              <a:ext cx="59252" cy="5925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FF4A4AE8-7DFB-7CCC-A0D7-0C265E237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428483" y="1426798"/>
              <a:ext cx="203200" cy="190500"/>
            </a:xfrm>
            <a:prstGeom prst="rect">
              <a:avLst/>
            </a:prstGeom>
          </p:spPr>
        </p:pic>
      </p:grpSp>
      <p:pic>
        <p:nvPicPr>
          <p:cNvPr id="80" name="Picture 79">
            <a:extLst>
              <a:ext uri="{FF2B5EF4-FFF2-40B4-BE49-F238E27FC236}">
                <a16:creationId xmlns:a16="http://schemas.microsoft.com/office/drawing/2014/main" id="{666D294A-5E9F-AA84-CE9B-3EAF4B0FB4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7980" y="4606090"/>
            <a:ext cx="5969000" cy="62230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69B26949-DC93-887A-B1EB-6C8C1A328041}"/>
              </a:ext>
            </a:extLst>
          </p:cNvPr>
          <p:cNvGrpSpPr/>
          <p:nvPr/>
        </p:nvGrpSpPr>
        <p:grpSpPr>
          <a:xfrm>
            <a:off x="4727848" y="5325429"/>
            <a:ext cx="4031600" cy="365125"/>
            <a:chOff x="4727848" y="5325429"/>
            <a:chExt cx="4031600" cy="3651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F39C7B4-613D-13E4-B40A-71B74EDC1618}"/>
                </a:ext>
              </a:extLst>
            </p:cNvPr>
            <p:cNvSpPr txBox="1"/>
            <p:nvPr/>
          </p:nvSpPr>
          <p:spPr>
            <a:xfrm>
              <a:off x="5801587" y="5354975"/>
              <a:ext cx="2957861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E15E32"/>
                  </a:solidFill>
                  <a:effectLst/>
                  <a:uLnTx/>
                  <a:uFillTx/>
                  <a:latin typeface="Baskerville" charset="0"/>
                  <a:ea typeface="ＭＳ Ｐゴシック" charset="0"/>
                </a:rPr>
                <a:t>Local </a:t>
              </a: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15E32"/>
                  </a:solidFill>
                  <a:effectLst/>
                  <a:uLnTx/>
                  <a:uFillTx/>
                  <a:latin typeface="Baskerville" charset="0"/>
                  <a:ea typeface="ＭＳ Ｐゴシック" charset="0"/>
                </a:rPr>
                <a:t>integrated magnetic field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AF462B77-7E4D-F322-9E30-71430AB0FBBE}"/>
                </a:ext>
              </a:extLst>
            </p:cNvPr>
            <p:cNvCxnSpPr/>
            <p:nvPr/>
          </p:nvCxnSpPr>
          <p:spPr>
            <a:xfrm>
              <a:off x="5408694" y="5507991"/>
              <a:ext cx="357082" cy="0"/>
            </a:xfrm>
            <a:prstGeom prst="straightConnector1">
              <a:avLst/>
            </a:prstGeom>
            <a:ln w="127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C5CD425-959F-658B-7CC2-79EED21229EC}"/>
                </a:ext>
              </a:extLst>
            </p:cNvPr>
            <p:cNvSpPr/>
            <p:nvPr/>
          </p:nvSpPr>
          <p:spPr>
            <a:xfrm>
              <a:off x="4727848" y="5325429"/>
              <a:ext cx="680846" cy="365125"/>
            </a:xfrm>
            <a:prstGeom prst="ellipse">
              <a:avLst/>
            </a:prstGeom>
            <a:noFill/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B936503-9ED6-CE6A-ADAE-0C07C829FF36}"/>
              </a:ext>
            </a:extLst>
          </p:cNvPr>
          <p:cNvGrpSpPr/>
          <p:nvPr/>
        </p:nvGrpSpPr>
        <p:grpSpPr>
          <a:xfrm>
            <a:off x="4727848" y="5780248"/>
            <a:ext cx="3716397" cy="365125"/>
            <a:chOff x="4727848" y="5780248"/>
            <a:chExt cx="3716397" cy="36512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DCB5EA4-2D78-CFAA-F7FB-3B7377FEE447}"/>
                </a:ext>
              </a:extLst>
            </p:cNvPr>
            <p:cNvSpPr txBox="1"/>
            <p:nvPr/>
          </p:nvSpPr>
          <p:spPr>
            <a:xfrm>
              <a:off x="5804483" y="5801405"/>
              <a:ext cx="2639762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E15E32"/>
                  </a:solidFill>
                  <a:effectLst/>
                  <a:uLnTx/>
                  <a:uFillTx/>
                  <a:latin typeface="Baskerville" charset="0"/>
                  <a:ea typeface="ＭＳ Ｐゴシック" charset="0"/>
                </a:rPr>
                <a:t>“Constant”</a:t>
              </a: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15E32"/>
                  </a:solidFill>
                  <a:effectLst/>
                  <a:uLnTx/>
                  <a:uFillTx/>
                  <a:latin typeface="Baskerville" charset="0"/>
                  <a:ea typeface="ＭＳ Ｐゴシック" charset="0"/>
                </a:rPr>
                <a:t> of the particle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251B80D1-1E13-88E8-1906-8DA3B6F1C5CF}"/>
                </a:ext>
              </a:extLst>
            </p:cNvPr>
            <p:cNvCxnSpPr/>
            <p:nvPr/>
          </p:nvCxnSpPr>
          <p:spPr>
            <a:xfrm>
              <a:off x="5408694" y="5962810"/>
              <a:ext cx="357082" cy="0"/>
            </a:xfrm>
            <a:prstGeom prst="straightConnector1">
              <a:avLst/>
            </a:prstGeom>
            <a:ln w="127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9568F00-057B-387E-AF15-E2C4D3C1BC54}"/>
                </a:ext>
              </a:extLst>
            </p:cNvPr>
            <p:cNvSpPr/>
            <p:nvPr/>
          </p:nvSpPr>
          <p:spPr>
            <a:xfrm>
              <a:off x="4727848" y="5780248"/>
              <a:ext cx="680846" cy="365125"/>
            </a:xfrm>
            <a:prstGeom prst="ellipse">
              <a:avLst/>
            </a:prstGeom>
            <a:noFill/>
            <a:ln w="1270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9D8ADFB2-A363-35CE-1EB8-B0B21A2756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19687" y="852042"/>
            <a:ext cx="76200" cy="190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0CF1BD2-4FD1-8331-9FE9-7B4E3192D4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5294" y="1982972"/>
            <a:ext cx="1220706" cy="27611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CF8D378-1BBB-9615-1F52-198D3CB54F4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04067" y="2548295"/>
            <a:ext cx="1783866" cy="2921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0378015-E4AF-61CF-2BDE-C487274129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37554" y="3189061"/>
            <a:ext cx="964556" cy="682609"/>
          </a:xfrm>
          <a:prstGeom prst="rect">
            <a:avLst/>
          </a:prstGeom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DCD1F14-7EBD-0691-7B9C-0E6A2865F39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60070" y="5387985"/>
            <a:ext cx="1056219" cy="719454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427456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C043F-4104-B65A-16E9-CEB517136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B2513-9339-2DC5-1BB9-0632FF73F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1124743"/>
            <a:ext cx="11520659" cy="5253606"/>
          </a:xfrm>
        </p:spPr>
        <p:txBody>
          <a:bodyPr>
            <a:normAutofit/>
          </a:bodyPr>
          <a:lstStyle/>
          <a:p>
            <a:pPr lvl="1"/>
            <a:r>
              <a:rPr lang="en-GB" sz="2100" b="1" dirty="0"/>
              <a:t>Comparison E and B field:</a:t>
            </a:r>
            <a:endParaRPr lang="en-GB" sz="2100" b="1" noProof="0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lang="en-GB" sz="2100" noProof="0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lang="en-GB" sz="2100" noProof="0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br>
              <a:rPr lang="en-GB" noProof="0" dirty="0">
                <a:solidFill>
                  <a:schemeClr val="tx1"/>
                </a:solidFill>
              </a:rPr>
            </a:br>
            <a:endParaRPr lang="en-GB" noProof="0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“Beam Rigidity” of the most useful relativist relation for the accelerator physicist:</a:t>
            </a:r>
            <a:br>
              <a:rPr lang="en-GB" noProof="0" dirty="0">
                <a:cs typeface="Symbol" charset="2"/>
              </a:rPr>
            </a:br>
            <a:br>
              <a:rPr lang="en-GB" noProof="0" dirty="0">
                <a:cs typeface="Symbol" charset="2"/>
              </a:rPr>
            </a:br>
            <a:br>
              <a:rPr lang="en-GB" dirty="0">
                <a:cs typeface="Symbol" charset="2"/>
              </a:rPr>
            </a:br>
            <a:br>
              <a:rPr lang="en-GB" noProof="0" dirty="0">
                <a:cs typeface="Symbol" charset="2"/>
              </a:rPr>
            </a:br>
            <a:br>
              <a:rPr lang="en-GB" noProof="0" dirty="0">
                <a:cs typeface="Symbol" charset="2"/>
              </a:rPr>
            </a:br>
            <a:r>
              <a:rPr lang="en-GB" noProof="0" dirty="0">
                <a:cs typeface="Symbol" charset="2"/>
              </a:rPr>
              <a:t>	</a:t>
            </a:r>
            <a:r>
              <a:rPr lang="en-GB" sz="1700" b="0" noProof="0" dirty="0">
                <a:cs typeface="Symbol" charset="2"/>
              </a:rPr>
              <a:t>where </a:t>
            </a:r>
            <a:r>
              <a:rPr lang="en-GB" sz="1700" b="0" i="1" noProof="0" dirty="0">
                <a:cs typeface="Symbol" charset="2"/>
              </a:rPr>
              <a:t>β</a:t>
            </a:r>
            <a:r>
              <a:rPr lang="en-GB" sz="1700" b="0" i="1" baseline="-25000" noProof="0" dirty="0">
                <a:cs typeface="Symbol" charset="2"/>
              </a:rPr>
              <a:t>r</a:t>
            </a:r>
            <a:r>
              <a:rPr lang="en-GB" sz="1700" b="0" noProof="0" dirty="0">
                <a:cs typeface="Symbol" charset="2"/>
              </a:rPr>
              <a:t> is the relativistic factor, </a:t>
            </a:r>
            <a:r>
              <a:rPr lang="en-GB" sz="1700" b="0" i="1" noProof="0" dirty="0">
                <a:cs typeface="Symbol" charset="2"/>
              </a:rPr>
              <a:t>e</a:t>
            </a:r>
            <a:r>
              <a:rPr lang="en-GB" sz="1700" b="0" noProof="0" dirty="0">
                <a:cs typeface="Symbol" charset="2"/>
              </a:rPr>
              <a:t> is the elementary charge, and </a:t>
            </a:r>
            <a:r>
              <a:rPr lang="en-GB" sz="1700" b="0" i="1" noProof="0" dirty="0">
                <a:cs typeface="Symbol" charset="2"/>
              </a:rPr>
              <a:t>Z</a:t>
            </a:r>
            <a:r>
              <a:rPr lang="en-GB" sz="1700" b="0" noProof="0" dirty="0">
                <a:cs typeface="Symbol" charset="2"/>
              </a:rPr>
              <a:t> is the charge state </a:t>
            </a:r>
            <a:r>
              <a:rPr lang="en-GB" sz="1700" b="0" i="1" noProof="0" dirty="0">
                <a:cs typeface="Symbol" charset="2"/>
              </a:rPr>
              <a:t>(e.g. Z=1 for protons)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A748FE-0B85-EA09-9DC3-E58ED2FA5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Which fi</a:t>
            </a:r>
            <a:r>
              <a:rPr lang="en-GB" dirty="0"/>
              <a:t>eld to guide ultra-relativistic particles?</a:t>
            </a:r>
            <a:endParaRPr lang="en-GB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7DBAC-999A-3B8E-8C8E-15CF867A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22.06.25-02.07.25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4459C6-1FF6-8267-0294-CF9ACB54E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Introduction to Accelerator Physics for the EIC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744A0-EA99-D441-6553-9B7315F08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fld id="{36B5EA5A-BC32-A742-B11B-8E7414D5B53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t>14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graphicFrame>
        <p:nvGraphicFramePr>
          <p:cNvPr id="8" name="Tabelle 2">
            <a:extLst>
              <a:ext uri="{FF2B5EF4-FFF2-40B4-BE49-F238E27FC236}">
                <a16:creationId xmlns:a16="http://schemas.microsoft.com/office/drawing/2014/main" id="{47496DC0-A117-00DC-ED6E-2BEA6E108B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925294"/>
              </p:ext>
            </p:extLst>
          </p:nvPr>
        </p:nvGraphicFramePr>
        <p:xfrm>
          <a:off x="5447928" y="1441584"/>
          <a:ext cx="5760328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47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54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800" err="1"/>
                        <a:t>E</a:t>
                      </a:r>
                      <a:r>
                        <a:rPr lang="de-DE" sz="1800" baseline="-25000" err="1"/>
                        <a:t>k</a:t>
                      </a:r>
                      <a:endParaRPr lang="de-CH" sz="1800" baseline="-25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B = </a:t>
                      </a:r>
                      <a:r>
                        <a:rPr lang="de-DE" sz="1800" dirty="0" err="1"/>
                        <a:t>1T</a:t>
                      </a:r>
                      <a:endParaRPr lang="de-CH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E = 10MV/m</a:t>
                      </a:r>
                      <a:endParaRPr lang="de-CH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60 keV</a:t>
                      </a:r>
                      <a:endParaRPr lang="de-CH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35 mm</a:t>
                      </a:r>
                      <a:endParaRPr lang="de-CH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12 mm</a:t>
                      </a:r>
                      <a:endParaRPr lang="de-CH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1 </a:t>
                      </a:r>
                      <a:r>
                        <a:rPr lang="de-DE" sz="1800" err="1"/>
                        <a:t>MeV</a:t>
                      </a:r>
                      <a:endParaRPr lang="de-CH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140 mm</a:t>
                      </a:r>
                      <a:endParaRPr lang="de-CH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200 mm</a:t>
                      </a:r>
                      <a:endParaRPr lang="de-CH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1 </a:t>
                      </a:r>
                      <a:r>
                        <a:rPr lang="de-DE" sz="1800" err="1"/>
                        <a:t>GeV</a:t>
                      </a:r>
                      <a:endParaRPr lang="de-CH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/>
                        <a:t>5.6 m</a:t>
                      </a:r>
                      <a:endParaRPr lang="de-CH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150 m</a:t>
                      </a:r>
                      <a:endParaRPr lang="de-CH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feld 5">
            <a:extLst>
              <a:ext uri="{FF2B5EF4-FFF2-40B4-BE49-F238E27FC236}">
                <a16:creationId xmlns:a16="http://schemas.microsoft.com/office/drawing/2014/main" id="{68FD2D98-37CD-3F5C-0290-05590DE98B94}"/>
              </a:ext>
            </a:extLst>
          </p:cNvPr>
          <p:cNvSpPr txBox="1"/>
          <p:nvPr/>
        </p:nvSpPr>
        <p:spPr>
          <a:xfrm>
            <a:off x="5303912" y="1000242"/>
            <a:ext cx="63487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None/>
              <a:tabLst/>
              <a:defRPr/>
            </a:pPr>
            <a:r>
              <a:rPr kumimoji="0" lang="de-CH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E.g. Bending </a:t>
            </a:r>
            <a:r>
              <a:rPr kumimoji="0" lang="de-CH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radius</a:t>
            </a:r>
            <a:r>
              <a:rPr kumimoji="0" lang="de-CH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 </a:t>
            </a:r>
            <a:r>
              <a:rPr kumimoji="0" lang="de-CH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for</a:t>
            </a:r>
            <a:r>
              <a:rPr kumimoji="0" lang="de-CH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 </a:t>
            </a:r>
            <a:r>
              <a:rPr kumimoji="0" lang="de-CH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protons</a:t>
            </a:r>
            <a:r>
              <a:rPr kumimoji="0" lang="de-CH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 in B and E </a:t>
            </a:r>
            <a:r>
              <a:rPr kumimoji="0" lang="de-CH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for</a:t>
            </a:r>
            <a:r>
              <a:rPr kumimoji="0" lang="de-CH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 </a:t>
            </a:r>
            <a:r>
              <a:rPr kumimoji="0" lang="de-CH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varying</a:t>
            </a:r>
            <a:r>
              <a:rPr kumimoji="0" lang="de-CH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 </a:t>
            </a:r>
            <a:r>
              <a:rPr kumimoji="0" lang="de-CH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E</a:t>
            </a:r>
            <a:r>
              <a:rPr kumimoji="0" lang="de-CH" sz="2000" b="1" i="0" u="none" strike="noStrike" kern="1200" cap="none" spc="0" normalizeH="0" baseline="-2500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k</a:t>
            </a:r>
            <a:r>
              <a:rPr kumimoji="0" lang="de-CH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:</a:t>
            </a:r>
          </a:p>
        </p:txBody>
      </p:sp>
      <p:pic>
        <p:nvPicPr>
          <p:cNvPr id="10" name="Grafik 7">
            <a:extLst>
              <a:ext uri="{FF2B5EF4-FFF2-40B4-BE49-F238E27FC236}">
                <a16:creationId xmlns:a16="http://schemas.microsoft.com/office/drawing/2014/main" id="{C4B77F63-A5E7-FE06-CC9C-FCD3B2B18EF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38" y="1890510"/>
            <a:ext cx="3684324" cy="34366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76FBAA2-D7A1-4BE1-F300-B2C4DDE04E7C}"/>
              </a:ext>
            </a:extLst>
          </p:cNvPr>
          <p:cNvSpPr txBox="1"/>
          <p:nvPr/>
        </p:nvSpPr>
        <p:spPr>
          <a:xfrm>
            <a:off x="0" y="3143958"/>
            <a:ext cx="12191999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</p:spPr>
        <p:txBody>
          <a:bodyPr wrap="square">
            <a:spAutoFit/>
          </a:bodyPr>
          <a:lstStyle/>
          <a:p>
            <a:pPr marL="15875" marR="0" lvl="2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None/>
              <a:tabLst/>
              <a:defRPr/>
            </a:pPr>
            <a:r>
              <a:rPr kumimoji="0" lang="en-US" altLang="en-US" sz="20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Magnetic fields are used exclusively to 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bend</a:t>
            </a:r>
            <a:r>
              <a:rPr kumimoji="0" lang="en-US" altLang="en-US" sz="20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 and 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focus</a:t>
            </a:r>
            <a:r>
              <a:rPr kumimoji="0" lang="en-US" altLang="en-US" sz="20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 ultra-relativistic particles !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515AEB3-882F-7B6F-A748-C6E6C289DBA8}"/>
              </a:ext>
            </a:extLst>
          </p:cNvPr>
          <p:cNvSpPr txBox="1"/>
          <p:nvPr/>
        </p:nvSpPr>
        <p:spPr>
          <a:xfrm>
            <a:off x="-1" y="4662836"/>
            <a:ext cx="12191999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</p:spPr>
        <p:txBody>
          <a:bodyPr wrap="square">
            <a:spAutoFit/>
          </a:bodyPr>
          <a:lstStyle/>
          <a:p>
            <a:pPr marL="15875" marR="0" lvl="2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None/>
              <a:tabLst/>
              <a:defRPr/>
            </a:pPr>
            <a:r>
              <a:rPr kumimoji="0" lang="en-US" alt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=&gt; </a:t>
            </a:r>
            <a:r>
              <a:rPr kumimoji="0" lang="en-US" alt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Normalisation</a:t>
            </a:r>
            <a:r>
              <a:rPr kumimoji="0" lang="en-US" alt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 factor for all “magnetic” effects	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5AC26E-4C6E-8BF3-EB67-C6A706AB06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7528" y="4437112"/>
            <a:ext cx="4374487" cy="8207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820089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F1F9694-A20C-BB46-712C-AB134DC05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2021047"/>
            <a:ext cx="11376025" cy="2815906"/>
          </a:xfrm>
        </p:spPr>
        <p:txBody>
          <a:bodyPr anchor="ctr"/>
          <a:lstStyle/>
          <a:p>
            <a:pPr algn="ctr"/>
            <a:r>
              <a:rPr lang="en-GB" sz="5400" dirty="0"/>
              <a:t>The path is long…</a:t>
            </a:r>
            <a:br>
              <a:rPr lang="en-GB" sz="5400" dirty="0"/>
            </a:br>
            <a:br>
              <a:rPr lang="en-GB" sz="5400" dirty="0"/>
            </a:br>
            <a:r>
              <a:rPr lang="en-GB" sz="5400" dirty="0"/>
              <a:t>…let’s get some Energy 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CB52C-B52E-8BA7-B8F0-8C08B2673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7B4EFE-77F7-CD4D-8850-FF5803812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CAECF8-92EF-7210-B2C9-4750EB26F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477AC7-2C28-FA32-4846-53ABFFC868BA}"/>
              </a:ext>
            </a:extLst>
          </p:cNvPr>
          <p:cNvSpPr txBox="1"/>
          <p:nvPr/>
        </p:nvSpPr>
        <p:spPr>
          <a:xfrm>
            <a:off x="6500514" y="5949280"/>
            <a:ext cx="528349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Introduction of </a:t>
            </a:r>
            <a:r>
              <a:rPr lang="en-GB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longitudinal beam dynamics</a:t>
            </a:r>
          </a:p>
        </p:txBody>
      </p:sp>
    </p:spTree>
    <p:extLst>
      <p:ext uri="{BB962C8B-B14F-4D97-AF65-F5344CB8AC3E}">
        <p14:creationId xmlns:p14="http://schemas.microsoft.com/office/powerpoint/2010/main" val="26342016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Electrostatic accelera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Electrostatic acceleration</a:t>
            </a:r>
          </a:p>
        </p:txBody>
      </p:sp>
      <p:sp>
        <p:nvSpPr>
          <p:cNvPr id="412" name="Slide Number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fld id="{86CB4B4D-7CA3-9044-876B-883B54F8677D}" type="slidenum">
              <a:rPr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t>16</a:t>
            </a:fld>
            <a:endParaRPr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1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013" y="1186368"/>
            <a:ext cx="5429059" cy="1689216"/>
          </a:xfrm>
          <a:prstGeom prst="rect">
            <a:avLst/>
          </a:prstGeom>
          <a:ln w="12700">
            <a:miter lim="400000"/>
          </a:ln>
        </p:spPr>
      </p:pic>
      <p:sp>
        <p:nvSpPr>
          <p:cNvPr id="414" name="Simplest way to generate an electric field in the motion direction: voltage difference"/>
          <p:cNvSpPr txBox="1"/>
          <p:nvPr/>
        </p:nvSpPr>
        <p:spPr>
          <a:xfrm>
            <a:off x="839416" y="908720"/>
            <a:ext cx="8494018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Simplest way to generate an electric field in the motion direction: voltage difference</a:t>
            </a:r>
          </a:p>
        </p:txBody>
      </p:sp>
      <p:sp>
        <p:nvSpPr>
          <p:cNvPr id="415" name="Gain on kinetic energy is proportional to V (the potential)"/>
          <p:cNvSpPr txBox="1"/>
          <p:nvPr/>
        </p:nvSpPr>
        <p:spPr>
          <a:xfrm>
            <a:off x="6291689" y="1722295"/>
            <a:ext cx="3402807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sz="18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Gain on kinetic energy is proportional to V (the potential)</a:t>
            </a:r>
          </a:p>
        </p:txBody>
      </p:sp>
      <p:sp>
        <p:nvSpPr>
          <p:cNvPr id="416" name="Curiosity:…"/>
          <p:cNvSpPr txBox="1"/>
          <p:nvPr/>
        </p:nvSpPr>
        <p:spPr>
          <a:xfrm>
            <a:off x="961935" y="2730845"/>
            <a:ext cx="1026813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  <a:defRPr b="1" i="1">
                <a:solidFill>
                  <a:srgbClr val="000000"/>
                </a:solidFill>
              </a:defRPr>
            </a:pPr>
            <a:r>
              <a:rPr lang="en-US" sz="1800" b="1" i="1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Remember</a:t>
            </a:r>
            <a:r>
              <a:rPr sz="1800" b="1" i="1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: </a:t>
            </a:r>
            <a:r>
              <a:rPr lang="en-US" sz="1800" b="1" i="1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 t</a:t>
            </a:r>
            <a:r>
              <a:rPr sz="1800" i="1" dirty="0">
                <a:solidFill>
                  <a:srgbClr val="000000"/>
                </a:solidFill>
                <a:latin typeface="Calibri" panose="020F0502020204030204"/>
                <a:ea typeface="+mn-ea"/>
                <a:cs typeface="+mn-cs"/>
              </a:rPr>
              <a:t>he energy unit (electron Volt): 1 eV is the energy that 1 elementary charge e gains when it is accelerated in a voltage of 1 Volt.</a:t>
            </a:r>
          </a:p>
        </p:txBody>
      </p:sp>
      <p:sp>
        <p:nvSpPr>
          <p:cNvPr id="417" name="Electrostatic machines are still used at lower energy, as a 1st stage of acceleration, radiotherapy, particle source, etc."/>
          <p:cNvSpPr txBox="1"/>
          <p:nvPr/>
        </p:nvSpPr>
        <p:spPr>
          <a:xfrm>
            <a:off x="5591944" y="3624677"/>
            <a:ext cx="5329817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solidFill>
                  <a:srgbClr val="FF2600"/>
                </a:solidFill>
              </a:defRPr>
            </a:lvl1pPr>
          </a:lstStyle>
          <a:p>
            <a:pPr algn="l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sz="2000" dirty="0">
                <a:latin typeface="Calibri" panose="020F0502020204030204"/>
                <a:ea typeface="+mn-ea"/>
                <a:cs typeface="+mn-cs"/>
              </a:rPr>
              <a:t>Electrostatic machines are still used at lower energy, as a 1st stage of acceleration, radiotherapy, particle source, etc.</a:t>
            </a:r>
          </a:p>
        </p:txBody>
      </p:sp>
      <p:sp>
        <p:nvSpPr>
          <p:cNvPr id="418" name="Limitations:…"/>
          <p:cNvSpPr txBox="1"/>
          <p:nvPr/>
        </p:nvSpPr>
        <p:spPr>
          <a:xfrm>
            <a:off x="5591944" y="4877753"/>
            <a:ext cx="5023297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  <a:defRPr b="1"/>
            </a:pPr>
            <a:r>
              <a:rPr sz="20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Limitations: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Max. Voltage ~ </a:t>
            </a:r>
            <a:r>
              <a:rPr sz="20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10MV</a:t>
            </a:r>
            <a:r>
              <a:rPr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due to insulation problems.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D831C1D-917F-9240-43C0-D397C7CAB723}"/>
              </a:ext>
            </a:extLst>
          </p:cNvPr>
          <p:cNvGrpSpPr/>
          <p:nvPr/>
        </p:nvGrpSpPr>
        <p:grpSpPr>
          <a:xfrm>
            <a:off x="1456442" y="3390213"/>
            <a:ext cx="3629983" cy="2835924"/>
            <a:chOff x="1456442" y="3390213"/>
            <a:chExt cx="3629983" cy="2835924"/>
          </a:xfrm>
        </p:grpSpPr>
        <p:pic>
          <p:nvPicPr>
            <p:cNvPr id="419" name="Image" descr="Ima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56442" y="3390213"/>
              <a:ext cx="3629983" cy="2835924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420" name="Cockcroft-Walton high voltage generator (600kV - 1964)"/>
            <p:cNvSpPr txBox="1"/>
            <p:nvPr/>
          </p:nvSpPr>
          <p:spPr>
            <a:xfrm>
              <a:off x="1468383" y="5570250"/>
              <a:ext cx="3168273" cy="64633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45719" rIns="45719">
              <a:spAutoFit/>
            </a:bodyPr>
            <a:lstStyle>
              <a:lvl1pPr>
                <a:defRPr>
                  <a:solidFill>
                    <a:schemeClr val="accent1">
                      <a:lumOff val="51343"/>
                    </a:schemeClr>
                  </a:solidFill>
                </a:defRPr>
              </a:lvl1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sz="1800" dirty="0">
                  <a:solidFill>
                    <a:srgbClr val="5B9BD5">
                      <a:lumOff val="51343"/>
                    </a:srgbClr>
                  </a:solidFill>
                  <a:latin typeface="Calibri" panose="020F0502020204030204"/>
                  <a:ea typeface="+mn-ea"/>
                  <a:cs typeface="+mn-cs"/>
                </a:rPr>
                <a:t>Cockcroft-Walton high voltage generator (</a:t>
              </a:r>
              <a:r>
                <a:rPr sz="1800" dirty="0" err="1">
                  <a:solidFill>
                    <a:srgbClr val="5B9BD5">
                      <a:lumOff val="51343"/>
                    </a:srgbClr>
                  </a:solidFill>
                  <a:latin typeface="Calibri" panose="020F0502020204030204"/>
                  <a:ea typeface="+mn-ea"/>
                  <a:cs typeface="+mn-cs"/>
                </a:rPr>
                <a:t>600kV</a:t>
              </a:r>
              <a:r>
                <a:rPr sz="1800" dirty="0">
                  <a:solidFill>
                    <a:srgbClr val="5B9BD5">
                      <a:lumOff val="51343"/>
                    </a:srgbClr>
                  </a:solidFill>
                  <a:latin typeface="Calibri" panose="020F0502020204030204"/>
                  <a:ea typeface="+mn-ea"/>
                  <a:cs typeface="+mn-cs"/>
                </a:rPr>
                <a:t> - 1964)</a:t>
              </a:r>
            </a:p>
          </p:txBody>
        </p:sp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07FC55-D9FA-0D94-CB7A-D940D3141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5B2555-E80B-3C82-DF74-89E61D56B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97A9F01-239D-57DF-5435-AD1420711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4172149"/>
            <a:ext cx="10699557" cy="1993155"/>
          </a:xfrm>
        </p:spPr>
        <p:txBody>
          <a:bodyPr/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i="1"/>
            </a:pPr>
            <a:r>
              <a:rPr lang="en-US" sz="1800" dirty="0"/>
              <a:t>Apply an E-field which is reversed while the particle travels inside the tube</a:t>
            </a:r>
          </a:p>
          <a:p>
            <a:pPr marL="666900" lvl="1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Þ"/>
              <a:defRPr i="1"/>
            </a:pPr>
            <a:r>
              <a:rPr lang="en-US" dirty="0"/>
              <a:t>it gets accelerated at each passage !</a:t>
            </a:r>
            <a:br>
              <a:rPr lang="en-US" dirty="0"/>
            </a:br>
            <a:endParaRPr lang="en-US" sz="1800" dirty="0"/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It can be used to accelerate beams in Linear and Circular machines</a:t>
            </a:r>
            <a:br>
              <a:rPr lang="en-US" sz="1800" dirty="0"/>
            </a:br>
            <a:endParaRPr lang="en-US" sz="1800" dirty="0"/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Only particles synchronized with RF will be accelerated </a:t>
            </a:r>
            <a:r>
              <a:rPr lang="en-US" sz="1800" dirty="0">
                <a:sym typeface="Wingdings" pitchFamily="2" charset="2"/>
              </a:rPr>
              <a:t> particles are bunched in “packages”</a:t>
            </a:r>
            <a:endParaRPr lang="en-US" sz="1800" dirty="0"/>
          </a:p>
          <a:p>
            <a:pPr>
              <a:spcBef>
                <a:spcPts val="0"/>
              </a:spcBef>
              <a:spcAft>
                <a:spcPts val="0"/>
              </a:spcAft>
              <a:defRPr i="1"/>
            </a:pPr>
            <a:endParaRPr lang="en-US" sz="2000" dirty="0"/>
          </a:p>
          <a:p>
            <a:endParaRPr lang="en-GB" sz="2000" dirty="0"/>
          </a:p>
        </p:txBody>
      </p:sp>
      <p:sp>
        <p:nvSpPr>
          <p:cNvPr id="466" name="Radio-frequency accelera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905255">
              <a:defRPr sz="4554"/>
            </a:lvl1pPr>
          </a:lstStyle>
          <a:p>
            <a:r>
              <a:rPr sz="3600" dirty="0"/>
              <a:t>Radio-frequency acceleration</a:t>
            </a:r>
          </a:p>
        </p:txBody>
      </p:sp>
      <p:sp>
        <p:nvSpPr>
          <p:cNvPr id="467" name="Slide Number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fld id="{86CB4B4D-7CA3-9044-876B-883B54F8677D}" type="slidenum">
              <a:rPr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t>17</a:t>
            </a:fld>
            <a:endParaRPr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69" name="RF_accelerators_2.gif" descr="RF_accelerators_2.gif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010504" y="1130764"/>
            <a:ext cx="6170992" cy="2926814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AF1BAA-8AB3-CABE-8621-2A968A595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A73E55-2922-4532-BA28-F26CBF605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04"/>
          <a:stretch>
            <a:fillRect/>
          </a:stretch>
        </p:blipFill>
        <p:spPr>
          <a:xfrm>
            <a:off x="1617572" y="960580"/>
            <a:ext cx="8654892" cy="51327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F8CBD7-C0B4-71E2-E21B-C8F1C7624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Limitation: RF field break down!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DAB9D9-984C-5F82-741A-878DD8433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0D581-EDEF-DB25-83A7-0E6984031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3B961-C78D-172B-0313-C787834A5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4837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LINAC: linear accelerato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LINAC: linear accelerator</a:t>
            </a:r>
          </a:p>
        </p:txBody>
      </p:sp>
      <p:sp>
        <p:nvSpPr>
          <p:cNvPr id="476" name="Slide Number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fld id="{86CB4B4D-7CA3-9044-876B-883B54F8677D}" type="slidenum">
              <a:rPr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t>19</a:t>
            </a:fld>
            <a:endParaRPr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79" name="Group"/>
          <p:cNvGrpSpPr/>
          <p:nvPr/>
        </p:nvGrpSpPr>
        <p:grpSpPr>
          <a:xfrm>
            <a:off x="887125" y="1059454"/>
            <a:ext cx="7191982" cy="3754216"/>
            <a:chOff x="0" y="0"/>
            <a:chExt cx="5785152" cy="3019849"/>
          </a:xfrm>
        </p:grpSpPr>
        <p:pic>
          <p:nvPicPr>
            <p:cNvPr id="477" name="Image" descr="Ima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5785152" cy="30198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8" name="L=v_frac_T_2.png" descr="L=v_frac_T_2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29870" y="1803730"/>
              <a:ext cx="987055" cy="6086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03828F7-8A05-47E6-DA3E-B431EE8FB996}"/>
              </a:ext>
            </a:extLst>
          </p:cNvPr>
          <p:cNvGrpSpPr/>
          <p:nvPr/>
        </p:nvGrpSpPr>
        <p:grpSpPr>
          <a:xfrm>
            <a:off x="7752184" y="1772816"/>
            <a:ext cx="3850046" cy="2285703"/>
            <a:chOff x="7752184" y="1772816"/>
            <a:chExt cx="3850046" cy="2285703"/>
          </a:xfrm>
        </p:grpSpPr>
        <p:sp>
          <p:nvSpPr>
            <p:cNvPr id="480" name="Distance (L) between the acceleration gaps needs to fulfil the synchronism condition with T the period of the RF oscillator."/>
            <p:cNvSpPr txBox="1"/>
            <p:nvPr/>
          </p:nvSpPr>
          <p:spPr>
            <a:xfrm>
              <a:off x="7896200" y="2255301"/>
              <a:ext cx="3597417" cy="163121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en-US" sz="2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For </a:t>
              </a:r>
              <a:r>
                <a:rPr lang="en-US" sz="2000" b="1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non-relativistic particles:</a:t>
              </a:r>
              <a:br>
                <a:rPr lang="en-US" sz="2000" b="1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</a:br>
              <a:r>
                <a:rPr lang="en-US" sz="2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  <a:sym typeface="Wingdings" pitchFamily="2" charset="2"/>
                </a:rPr>
                <a:t> </a:t>
              </a:r>
              <a:r>
                <a:rPr sz="2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Distance (L) between the acceleration gaps needs to fulfil the synchronism condition with T the period of the RF oscillator.</a:t>
              </a:r>
            </a:p>
          </p:txBody>
        </p:sp>
        <p:pic>
          <p:nvPicPr>
            <p:cNvPr id="482" name="uparrow_v_;_;_;_.png" descr="uparrow_v_;_;_;_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28248" y="1944733"/>
              <a:ext cx="2465871" cy="332139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C90E6130-50D8-CD60-1B77-BC7BA963CFAA}"/>
                </a:ext>
              </a:extLst>
            </p:cNvPr>
            <p:cNvSpPr/>
            <p:nvPr/>
          </p:nvSpPr>
          <p:spPr>
            <a:xfrm>
              <a:off x="7752184" y="1772816"/>
              <a:ext cx="3850046" cy="2285703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E0D2F2D-388F-29B4-45C3-9A71CFF6D123}"/>
              </a:ext>
            </a:extLst>
          </p:cNvPr>
          <p:cNvGrpSpPr/>
          <p:nvPr/>
        </p:nvGrpSpPr>
        <p:grpSpPr>
          <a:xfrm>
            <a:off x="739686" y="4490373"/>
            <a:ext cx="6076393" cy="1674931"/>
            <a:chOff x="739686" y="4490373"/>
            <a:chExt cx="6076393" cy="1674931"/>
          </a:xfrm>
        </p:grpSpPr>
        <p:pic>
          <p:nvPicPr>
            <p:cNvPr id="483" name="E_=_n_e_V_mathrm.png" descr="E_=_n_e_V_mathrm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55440" y="5455208"/>
              <a:ext cx="2539814" cy="31747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484" name="n_mathrm_number_.png" descr="n_mathrm_number_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64324" y="4769309"/>
              <a:ext cx="2539814" cy="1179971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485" name="Energy gain:"/>
            <p:cNvSpPr txBox="1"/>
            <p:nvPr/>
          </p:nvSpPr>
          <p:spPr>
            <a:xfrm>
              <a:off x="1314065" y="4702883"/>
              <a:ext cx="1842490" cy="50783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>
              <a:lvl1pPr>
                <a:defRPr sz="2700" b="1">
                  <a:solidFill>
                    <a:srgbClr val="FF2600"/>
                  </a:solidFill>
                </a:defRPr>
              </a:lvl1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dirty="0">
                  <a:latin typeface="Calibri" panose="020F0502020204030204"/>
                  <a:ea typeface="+mn-ea"/>
                  <a:cs typeface="+mn-cs"/>
                </a:rPr>
                <a:t>Energy gain:</a:t>
              </a: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CB4DC8B-A80B-3AE6-192D-DED92A966403}"/>
                </a:ext>
              </a:extLst>
            </p:cNvPr>
            <p:cNvSpPr/>
            <p:nvPr/>
          </p:nvSpPr>
          <p:spPr>
            <a:xfrm>
              <a:off x="739686" y="4490373"/>
              <a:ext cx="6076393" cy="1674931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C917C52-3A66-3AB1-09F5-6416CB8469E4}"/>
              </a:ext>
            </a:extLst>
          </p:cNvPr>
          <p:cNvGrpSpPr/>
          <p:nvPr/>
        </p:nvGrpSpPr>
        <p:grpSpPr>
          <a:xfrm>
            <a:off x="7705424" y="4475642"/>
            <a:ext cx="3896806" cy="1674932"/>
            <a:chOff x="7705424" y="4475642"/>
            <a:chExt cx="3896806" cy="1674932"/>
          </a:xfrm>
        </p:grpSpPr>
        <p:sp>
          <p:nvSpPr>
            <p:cNvPr id="481" name="Bunched Beam"/>
            <p:cNvSpPr txBox="1"/>
            <p:nvPr/>
          </p:nvSpPr>
          <p:spPr>
            <a:xfrm>
              <a:off x="7940580" y="4599408"/>
              <a:ext cx="3241206" cy="50783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45719" rIns="45719">
              <a:spAutoFit/>
            </a:bodyPr>
            <a:lstStyle>
              <a:lvl1pPr>
                <a:defRPr sz="2700" b="1">
                  <a:solidFill>
                    <a:srgbClr val="FF2600"/>
                  </a:solidFill>
                </a:defRPr>
              </a:lvl1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en-US" dirty="0">
                  <a:latin typeface="Calibri" panose="020F0502020204030204"/>
                  <a:ea typeface="+mn-ea"/>
                  <a:cs typeface="+mn-cs"/>
                </a:rPr>
                <a:t>Note: </a:t>
              </a:r>
              <a:r>
                <a:rPr dirty="0">
                  <a:latin typeface="Calibri" panose="020F0502020204030204"/>
                  <a:ea typeface="+mn-ea"/>
                  <a:cs typeface="+mn-cs"/>
                </a:rPr>
                <a:t>Bunched Beam</a:t>
              </a:r>
              <a:r>
                <a:rPr lang="en-US" dirty="0">
                  <a:latin typeface="Calibri" panose="020F0502020204030204"/>
                  <a:ea typeface="+mn-ea"/>
                  <a:cs typeface="+mn-cs"/>
                </a:rPr>
                <a:t>!</a:t>
              </a:r>
              <a:endParaRPr dirty="0"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62A569E-C314-6DF0-78FC-A5E51E5FFD00}"/>
                </a:ext>
              </a:extLst>
            </p:cNvPr>
            <p:cNvSpPr/>
            <p:nvPr/>
          </p:nvSpPr>
          <p:spPr>
            <a:xfrm>
              <a:off x="7705424" y="4475642"/>
              <a:ext cx="3896806" cy="1674932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Distance (L) between the acceleration gaps needs to fulfil the synchronism condition with T the period of the RF oscillator.">
              <a:extLst>
                <a:ext uri="{FF2B5EF4-FFF2-40B4-BE49-F238E27FC236}">
                  <a16:creationId xmlns:a16="http://schemas.microsoft.com/office/drawing/2014/main" id="{F9BA0119-987F-049A-5FC3-31B3D4199CEF}"/>
                </a:ext>
              </a:extLst>
            </p:cNvPr>
            <p:cNvSpPr txBox="1"/>
            <p:nvPr/>
          </p:nvSpPr>
          <p:spPr>
            <a:xfrm>
              <a:off x="7813195" y="5135544"/>
              <a:ext cx="3728024" cy="7078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en-US" sz="2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If a particle arrives “off-phase” </a:t>
              </a:r>
              <a:r>
                <a:rPr lang="en-US" sz="2000" dirty="0" err="1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wrt</a:t>
              </a:r>
              <a:r>
                <a:rPr lang="en-US" sz="2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 to RF voltage, it gets decelerated!</a:t>
              </a:r>
              <a:endParaRPr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D088BAD7-6750-49DF-94A3-D609403DA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C904D89-9EBF-8AB2-456E-A004092B2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8EA28-4F45-04A6-3055-C7984A0D3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30BC22B-90FC-B66B-71A6-357C17736C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Not here to make you an EIC accelerator physics experts in 1.5 h !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noProof="0" dirty="0"/>
              <a:t>I am </a:t>
            </a:r>
            <a:r>
              <a:rPr lang="en-GB" b="1" noProof="0" dirty="0"/>
              <a:t>not an </a:t>
            </a:r>
            <a:r>
              <a:rPr lang="en-GB" b="1" dirty="0"/>
              <a:t>EIC design </a:t>
            </a:r>
            <a:r>
              <a:rPr lang="en-GB" b="1" noProof="0" dirty="0"/>
              <a:t>expert </a:t>
            </a:r>
            <a:r>
              <a:rPr lang="en-GB" noProof="0" dirty="0"/>
              <a:t>either ! 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noProof="0" dirty="0"/>
              <a:t>If you are (or will be, I hope!) passionate about accelerator physics:</a:t>
            </a:r>
            <a:br>
              <a:rPr lang="en-GB" noProof="0" dirty="0"/>
            </a:br>
            <a:r>
              <a:rPr lang="en-GB" b="1" noProof="0" dirty="0"/>
              <a:t> =&gt; consider enrolling to the next </a:t>
            </a:r>
            <a:r>
              <a:rPr lang="en-GB" b="1" noProof="0" dirty="0">
                <a:hlinkClick r:id="rId3"/>
              </a:rPr>
              <a:t>CAS – Introduction in Santa Susanna 21/09-04/10</a:t>
            </a:r>
            <a:r>
              <a:rPr lang="en-GB" b="1" noProof="0" dirty="0"/>
              <a:t> !</a:t>
            </a:r>
            <a:br>
              <a:rPr lang="en-GB" b="1" noProof="0" dirty="0"/>
            </a:br>
            <a:endParaRPr lang="en-GB" b="1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My aim : 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b="1" dirty="0"/>
              <a:t>Learn myself </a:t>
            </a:r>
            <a:r>
              <a:rPr lang="en-GB" dirty="0"/>
              <a:t>about the </a:t>
            </a:r>
            <a:r>
              <a:rPr lang="en-GB" b="1" dirty="0"/>
              <a:t>EIC design </a:t>
            </a:r>
            <a:r>
              <a:rPr lang="en-GB" dirty="0"/>
              <a:t>and its </a:t>
            </a:r>
            <a:r>
              <a:rPr lang="en-GB" b="1" dirty="0"/>
              <a:t>challenges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b="1" dirty="0"/>
              <a:t>Make you understand the future “EIC design update” talks </a:t>
            </a:r>
            <a:r>
              <a:rPr lang="en-GB" dirty="0"/>
              <a:t>that you will encounter…</a:t>
            </a:r>
            <a:br>
              <a:rPr lang="en-GB" dirty="0"/>
            </a:br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noProof="0" dirty="0"/>
              <a:t>Strategy :</a:t>
            </a:r>
            <a:endParaRPr lang="en-GB" noProof="0" dirty="0"/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b="1" dirty="0"/>
              <a:t>P</a:t>
            </a:r>
            <a:r>
              <a:rPr lang="en-GB" b="1" noProof="0" dirty="0" err="1"/>
              <a:t>rofit</a:t>
            </a:r>
            <a:r>
              <a:rPr lang="en-GB" b="1" noProof="0" dirty="0"/>
              <a:t> of latest </a:t>
            </a:r>
            <a:r>
              <a:rPr lang="en-GB" b="1" noProof="0" dirty="0">
                <a:hlinkClick r:id="rId4"/>
              </a:rPr>
              <a:t>A. Seryi</a:t>
            </a:r>
            <a:r>
              <a:rPr lang="en-GB" b="1" noProof="0" dirty="0"/>
              <a:t> </a:t>
            </a:r>
            <a:r>
              <a:rPr lang="en-GB" noProof="0" dirty="0"/>
              <a:t>and</a:t>
            </a:r>
            <a:r>
              <a:rPr lang="en-GB" b="1" noProof="0" dirty="0"/>
              <a:t> </a:t>
            </a:r>
            <a:r>
              <a:rPr lang="en-GB" b="1" noProof="0" dirty="0">
                <a:hlinkClick r:id="rId5"/>
              </a:rPr>
              <a:t>S. Nagaitsev</a:t>
            </a:r>
            <a:r>
              <a:rPr lang="en-GB" b="1" noProof="0" dirty="0"/>
              <a:t> slides </a:t>
            </a:r>
            <a:r>
              <a:rPr lang="en-GB" noProof="0" dirty="0"/>
              <a:t>on EIC design </a:t>
            </a:r>
            <a:r>
              <a:rPr lang="en-GB" b="1" noProof="0" dirty="0"/>
              <a:t>to guide our exploration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b="1" noProof="0" dirty="0"/>
              <a:t>Touch base </a:t>
            </a:r>
            <a:r>
              <a:rPr lang="en-GB" noProof="0" dirty="0"/>
              <a:t>on relevant </a:t>
            </a:r>
            <a:r>
              <a:rPr lang="en-GB" b="1" noProof="0" dirty="0"/>
              <a:t>accelerator physics, </a:t>
            </a:r>
            <a:r>
              <a:rPr lang="en-GB" noProof="0" dirty="0"/>
              <a:t>at least </a:t>
            </a:r>
            <a:r>
              <a:rPr lang="en-GB" b="1" noProof="0" dirty="0"/>
              <a:t>qualitatively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dirty="0"/>
              <a:t>(Try to)</a:t>
            </a:r>
            <a:r>
              <a:rPr lang="en-GB" b="1" dirty="0"/>
              <a:t> answer your questions </a:t>
            </a:r>
            <a:r>
              <a:rPr lang="en-GB" dirty="0"/>
              <a:t>and </a:t>
            </a:r>
            <a:r>
              <a:rPr lang="en-GB" b="1" dirty="0"/>
              <a:t>curiosity</a:t>
            </a:r>
            <a:r>
              <a:rPr lang="en-GB" dirty="0"/>
              <a:t> about </a:t>
            </a:r>
            <a:r>
              <a:rPr lang="en-GB" b="1" dirty="0"/>
              <a:t>accelerator physics</a:t>
            </a:r>
            <a:endParaRPr lang="en-GB" b="1" noProof="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19A4118-EF6C-6B61-E12A-5CD166293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Disclaimer and Organisational matters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E92FA7-6B07-45A2-FFE4-74FFB8732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22.06.25-02.07.25</a:t>
            </a:r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C1F062-DA0A-E8DF-A997-B2042B799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Introduction to Accelerator Physics for the EIC</a:t>
            </a:r>
            <a:endParaRPr lang="en-GB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80AB75-46A8-1A45-37BF-CCE5D667B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GB" noProof="0" smtClean="0"/>
              <a:pPr/>
              <a:t>2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728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From LINAC to Circular Machin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795527">
              <a:defRPr sz="4002"/>
            </a:lvl1pPr>
          </a:lstStyle>
          <a:p>
            <a:r>
              <a:t>From LINAC to Circular Machines</a:t>
            </a:r>
          </a:p>
        </p:txBody>
      </p:sp>
      <p:sp>
        <p:nvSpPr>
          <p:cNvPr id="490" name="Slide Number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fld id="{86CB4B4D-7CA3-9044-876B-883B54F8677D}" type="slidenum">
              <a:rPr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t>20</a:t>
            </a:fld>
            <a:endParaRPr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1" name="LINACs are today the first stage in many accelerator complexes"/>
          <p:cNvSpPr txBox="1"/>
          <p:nvPr/>
        </p:nvSpPr>
        <p:spPr>
          <a:xfrm>
            <a:off x="1427898" y="1071031"/>
            <a:ext cx="4248595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sz="18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LINACs </a:t>
            </a:r>
            <a:r>
              <a:rPr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are today the first stage in many accelerator complexes</a:t>
            </a:r>
          </a:p>
        </p:txBody>
      </p:sp>
      <p:sp>
        <p:nvSpPr>
          <p:cNvPr id="492" name="Limited by the particle energy reach due to length and single pass"/>
          <p:cNvSpPr txBox="1"/>
          <p:nvPr/>
        </p:nvSpPr>
        <p:spPr>
          <a:xfrm>
            <a:off x="1427898" y="1844974"/>
            <a:ext cx="4504516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Limited by the particle energy reach due to length and single pass</a:t>
            </a:r>
          </a:p>
        </p:txBody>
      </p:sp>
      <p:grpSp>
        <p:nvGrpSpPr>
          <p:cNvPr id="495" name="Group"/>
          <p:cNvGrpSpPr/>
          <p:nvPr/>
        </p:nvGrpSpPr>
        <p:grpSpPr>
          <a:xfrm>
            <a:off x="1427898" y="2571130"/>
            <a:ext cx="4392781" cy="2165744"/>
            <a:chOff x="0" y="0"/>
            <a:chExt cx="3480033" cy="1715738"/>
          </a:xfrm>
        </p:grpSpPr>
        <p:pic>
          <p:nvPicPr>
            <p:cNvPr id="493" name="Image" descr="Ima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3480033" cy="171573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94" name="Unilac at GSI, Darmstadt"/>
            <p:cNvSpPr txBox="1"/>
            <p:nvPr/>
          </p:nvSpPr>
          <p:spPr>
            <a:xfrm>
              <a:off x="27816" y="1498285"/>
              <a:ext cx="3424401" cy="2044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>
                <a:defRPr sz="1400" b="1">
                  <a:solidFill>
                    <a:schemeClr val="accent1">
                      <a:lumOff val="51343"/>
                    </a:schemeClr>
                  </a:solidFill>
                </a:defRPr>
              </a:lvl1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dirty="0" err="1">
                  <a:solidFill>
                    <a:srgbClr val="5B9BD5">
                      <a:lumOff val="51343"/>
                    </a:srgbClr>
                  </a:solidFill>
                  <a:latin typeface="Calibri" panose="020F0502020204030204"/>
                  <a:ea typeface="+mn-ea"/>
                  <a:cs typeface="+mn-cs"/>
                </a:rPr>
                <a:t>Unilac</a:t>
              </a:r>
              <a:r>
                <a:rPr dirty="0">
                  <a:solidFill>
                    <a:srgbClr val="5B9BD5">
                      <a:lumOff val="51343"/>
                    </a:srgbClr>
                  </a:solidFill>
                  <a:latin typeface="Calibri" panose="020F0502020204030204"/>
                  <a:ea typeface="+mn-ea"/>
                  <a:cs typeface="+mn-cs"/>
                </a:rPr>
                <a:t> at GSI, Darmstadt</a:t>
              </a:r>
            </a:p>
          </p:txBody>
        </p:sp>
      </p:grpSp>
      <p:grpSp>
        <p:nvGrpSpPr>
          <p:cNvPr id="498" name="Group"/>
          <p:cNvGrpSpPr/>
          <p:nvPr/>
        </p:nvGrpSpPr>
        <p:grpSpPr>
          <a:xfrm>
            <a:off x="6416168" y="1164137"/>
            <a:ext cx="4691379" cy="3581714"/>
            <a:chOff x="0" y="0"/>
            <a:chExt cx="4248593" cy="3243661"/>
          </a:xfrm>
        </p:grpSpPr>
        <p:pic>
          <p:nvPicPr>
            <p:cNvPr id="496" name="Image" descr="Ima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4248593" cy="31944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97" name="CERN LINAC2…"/>
            <p:cNvSpPr txBox="1"/>
            <p:nvPr/>
          </p:nvSpPr>
          <p:spPr>
            <a:xfrm>
              <a:off x="0" y="2638003"/>
              <a:ext cx="4248593" cy="6056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  <a:defRPr sz="1100" b="1">
                  <a:solidFill>
                    <a:srgbClr val="5B9BD5">
                      <a:lumOff val="51343"/>
                    </a:srgbClr>
                  </a:solidFill>
                </a:defRPr>
              </a:pPr>
              <a:r>
                <a:rPr sz="1200" b="1" dirty="0">
                  <a:solidFill>
                    <a:srgbClr val="5B9BD5">
                      <a:lumOff val="51343"/>
                    </a:srgbClr>
                  </a:solidFill>
                  <a:latin typeface="Calibri" panose="020F0502020204030204"/>
                  <a:ea typeface="+mn-ea"/>
                  <a:cs typeface="+mn-cs"/>
                </a:rPr>
                <a:t>CERN </a:t>
              </a:r>
              <a:r>
                <a:rPr sz="1200" b="1" dirty="0" err="1">
                  <a:solidFill>
                    <a:srgbClr val="5B9BD5">
                      <a:lumOff val="51343"/>
                    </a:srgbClr>
                  </a:solidFill>
                  <a:latin typeface="Calibri" panose="020F0502020204030204"/>
                  <a:ea typeface="+mn-ea"/>
                  <a:cs typeface="+mn-cs"/>
                </a:rPr>
                <a:t>LINAC2</a:t>
              </a:r>
              <a:r>
                <a:rPr sz="1200" b="1" dirty="0">
                  <a:solidFill>
                    <a:srgbClr val="5B9BD5">
                      <a:lumOff val="51343"/>
                    </a:srgbClr>
                  </a:solidFill>
                  <a:latin typeface="Calibri" panose="020F0502020204030204"/>
                  <a:ea typeface="+mn-ea"/>
                  <a:cs typeface="+mn-cs"/>
                </a:rPr>
                <a:t> </a:t>
              </a:r>
            </a:p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  <a:defRPr sz="1100" b="1">
                  <a:solidFill>
                    <a:srgbClr val="5B9BD5">
                      <a:lumOff val="51343"/>
                    </a:srgbClr>
                  </a:solidFill>
                </a:defRPr>
              </a:pPr>
              <a:r>
                <a:rPr sz="1200" b="1" dirty="0">
                  <a:solidFill>
                    <a:srgbClr val="5B9BD5">
                      <a:lumOff val="51343"/>
                    </a:srgbClr>
                  </a:solidFill>
                  <a:latin typeface="Calibri" panose="020F0502020204030204"/>
                  <a:ea typeface="+mn-ea"/>
                  <a:cs typeface="+mn-cs"/>
                </a:rPr>
                <a:t>Until </a:t>
              </a:r>
              <a:r>
                <a:rPr sz="1200" b="1" dirty="0" err="1">
                  <a:solidFill>
                    <a:srgbClr val="5B9BD5">
                      <a:lumOff val="51343"/>
                    </a:srgbClr>
                  </a:solidFill>
                  <a:latin typeface="Calibri" panose="020F0502020204030204"/>
                  <a:ea typeface="+mn-ea"/>
                  <a:cs typeface="+mn-cs"/>
                </a:rPr>
                <a:t>2018was</a:t>
              </a:r>
              <a:r>
                <a:rPr sz="1200" b="1" dirty="0">
                  <a:solidFill>
                    <a:srgbClr val="5B9BD5">
                      <a:lumOff val="51343"/>
                    </a:srgbClr>
                  </a:solidFill>
                  <a:latin typeface="Calibri" panose="020F0502020204030204"/>
                  <a:ea typeface="+mn-ea"/>
                  <a:cs typeface="+mn-cs"/>
                </a:rPr>
                <a:t> the first accelerator in the proton acceleration chain for </a:t>
              </a:r>
              <a:r>
                <a:rPr sz="1200" b="1" dirty="0" err="1">
                  <a:solidFill>
                    <a:srgbClr val="5B9BD5">
                      <a:lumOff val="51343"/>
                    </a:srgbClr>
                  </a:solidFill>
                  <a:latin typeface="Calibri" panose="020F0502020204030204"/>
                  <a:ea typeface="+mn-ea"/>
                  <a:cs typeface="+mn-cs"/>
                </a:rPr>
                <a:t>LHC</a:t>
              </a:r>
              <a:r>
                <a:rPr lang="en-US" sz="1200" b="1" dirty="0">
                  <a:solidFill>
                    <a:srgbClr val="5B9BD5">
                      <a:lumOff val="51343"/>
                    </a:srgbClr>
                  </a:solidFill>
                  <a:latin typeface="Calibri" panose="020F0502020204030204"/>
                  <a:ea typeface="+mn-ea"/>
                  <a:cs typeface="+mn-cs"/>
                </a:rPr>
                <a:t>. </a:t>
              </a:r>
              <a:r>
                <a:rPr sz="1200" b="1" dirty="0">
                  <a:solidFill>
                    <a:srgbClr val="5B9BD5">
                      <a:lumOff val="51343"/>
                    </a:srgbClr>
                  </a:solidFill>
                  <a:latin typeface="Calibri" panose="020F0502020204030204"/>
                  <a:ea typeface="+mn-ea"/>
                  <a:cs typeface="+mn-cs"/>
                </a:rPr>
                <a:t>Replaced during </a:t>
              </a:r>
              <a:r>
                <a:rPr sz="1200" b="1" dirty="0" err="1">
                  <a:solidFill>
                    <a:srgbClr val="5B9BD5">
                      <a:lumOff val="51343"/>
                    </a:srgbClr>
                  </a:solidFill>
                  <a:latin typeface="Calibri" panose="020F0502020204030204"/>
                  <a:ea typeface="+mn-ea"/>
                  <a:cs typeface="+mn-cs"/>
                </a:rPr>
                <a:t>LS2</a:t>
              </a:r>
              <a:r>
                <a:rPr sz="1200" b="1" dirty="0">
                  <a:solidFill>
                    <a:srgbClr val="5B9BD5">
                      <a:lumOff val="51343"/>
                    </a:srgbClr>
                  </a:solidFill>
                  <a:latin typeface="Calibri" panose="020F0502020204030204"/>
                  <a:ea typeface="+mn-ea"/>
                  <a:cs typeface="+mn-cs"/>
                </a:rPr>
                <a:t> by </a:t>
              </a:r>
              <a:r>
                <a:rPr sz="1200" b="1" dirty="0" err="1">
                  <a:solidFill>
                    <a:srgbClr val="5B9BD5">
                      <a:lumOff val="51343"/>
                    </a:srgbClr>
                  </a:solidFill>
                  <a:latin typeface="Calibri" panose="020F0502020204030204"/>
                  <a:ea typeface="+mn-ea"/>
                  <a:cs typeface="+mn-cs"/>
                </a:rPr>
                <a:t>LINAC4</a:t>
              </a:r>
              <a:endParaRPr sz="1200" b="1" dirty="0">
                <a:solidFill>
                  <a:srgbClr val="5B9BD5">
                    <a:lumOff val="51343"/>
                  </a:srgbClr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99" name="Use of circular structures in order to apply over and over the accelerating fields.…"/>
          <p:cNvSpPr txBox="1"/>
          <p:nvPr/>
        </p:nvSpPr>
        <p:spPr>
          <a:xfrm>
            <a:off x="838600" y="5278364"/>
            <a:ext cx="10514800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Use of circular structures in order to apply over and over the accelerating fields.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Particles are bend onto circular trajectories </a:t>
            </a:r>
            <a:r>
              <a:rPr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→ Many passages through RF structure</a:t>
            </a:r>
          </a:p>
        </p:txBody>
      </p:sp>
      <p:sp>
        <p:nvSpPr>
          <p:cNvPr id="500" name="Circular Accelerators"/>
          <p:cNvSpPr txBox="1"/>
          <p:nvPr/>
        </p:nvSpPr>
        <p:spPr>
          <a:xfrm>
            <a:off x="4739347" y="4862083"/>
            <a:ext cx="271330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 b="1">
                <a:solidFill>
                  <a:srgbClr val="FF2600"/>
                </a:solidFill>
              </a:defRPr>
            </a:lvl1pPr>
          </a:lstStyle>
          <a:p>
            <a:pPr algn="l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dirty="0">
                <a:latin typeface="Calibri" panose="020F0502020204030204"/>
                <a:ea typeface="+mn-ea"/>
                <a:cs typeface="+mn-cs"/>
              </a:rPr>
              <a:t>Circular Accelerators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6D1097-4828-839C-1E87-45CC28E7F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0BBE3C-49FA-8530-4B93-B6D5DD64F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>
            <a:spLocks noChangeArrowheads="1"/>
          </p:cNvSpPr>
          <p:nvPr/>
        </p:nvSpPr>
        <p:spPr bwMode="auto">
          <a:xfrm>
            <a:off x="5519936" y="996612"/>
            <a:ext cx="6336704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l" eaLnBrk="0" hangingPunct="0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en-US" sz="1800" dirty="0">
                <a:solidFill>
                  <a:srgbClr val="0000FF"/>
                </a:solidFill>
                <a:latin typeface="Comic Sans MS" pitchFamily="-110" charset="0"/>
                <a:ea typeface="+mn-ea"/>
                <a:cs typeface="+mn-cs"/>
              </a:rPr>
              <a:t>Constant orbit </a:t>
            </a:r>
            <a:r>
              <a:rPr lang="en-US" sz="1800" dirty="0">
                <a:solidFill>
                  <a:srgbClr val="000000"/>
                </a:solidFill>
                <a:latin typeface="Comic Sans MS" pitchFamily="-110" charset="0"/>
                <a:ea typeface="+mn-ea"/>
                <a:cs typeface="+mn-cs"/>
              </a:rPr>
              <a:t>during acceleration</a:t>
            </a:r>
            <a:br>
              <a:rPr lang="en-US" sz="1800" dirty="0">
                <a:solidFill>
                  <a:srgbClr val="000000"/>
                </a:solidFill>
                <a:latin typeface="Comic Sans MS" pitchFamily="-110" charset="0"/>
                <a:ea typeface="+mn-ea"/>
                <a:cs typeface="+mn-cs"/>
              </a:rPr>
            </a:br>
            <a:endParaRPr lang="en-US" sz="1400" dirty="0">
              <a:solidFill>
                <a:srgbClr val="0000FF"/>
              </a:solidFill>
              <a:latin typeface="Comic Sans MS" pitchFamily="-110" charset="0"/>
              <a:ea typeface="+mn-ea"/>
              <a:cs typeface="+mn-cs"/>
            </a:endParaRPr>
          </a:p>
          <a:p>
            <a:pPr marL="457200" indent="-457200" algn="l" eaLnBrk="0" hangingPunct="0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en-US" sz="1800" dirty="0">
                <a:solidFill>
                  <a:srgbClr val="000000"/>
                </a:solidFill>
                <a:latin typeface="Comic Sans MS" pitchFamily="-110" charset="0"/>
                <a:ea typeface="+mn-ea"/>
                <a:cs typeface="+mn-cs"/>
              </a:rPr>
              <a:t>To keep particles on the closed orbit, </a:t>
            </a:r>
            <a:r>
              <a:rPr lang="en-US" sz="1800" dirty="0">
                <a:solidFill>
                  <a:srgbClr val="3333FF"/>
                </a:solidFill>
                <a:latin typeface="Comic Sans MS" pitchFamily="-110" charset="0"/>
                <a:ea typeface="+mn-ea"/>
                <a:cs typeface="+mn-cs"/>
              </a:rPr>
              <a:t>B should increase</a:t>
            </a:r>
            <a:r>
              <a:rPr lang="en-US" sz="1800" dirty="0">
                <a:solidFill>
                  <a:srgbClr val="000000"/>
                </a:solidFill>
                <a:latin typeface="Comic Sans MS" pitchFamily="-110" charset="0"/>
                <a:ea typeface="+mn-ea"/>
                <a:cs typeface="+mn-cs"/>
              </a:rPr>
              <a:t> with time</a:t>
            </a:r>
            <a:br>
              <a:rPr lang="en-US" sz="1800" dirty="0">
                <a:solidFill>
                  <a:srgbClr val="000000"/>
                </a:solidFill>
                <a:latin typeface="Comic Sans MS" pitchFamily="-110" charset="0"/>
                <a:ea typeface="+mn-ea"/>
                <a:cs typeface="+mn-cs"/>
              </a:rPr>
            </a:br>
            <a:endParaRPr lang="en-US" sz="1400" dirty="0">
              <a:solidFill>
                <a:srgbClr val="000000"/>
              </a:solidFill>
              <a:latin typeface="Comic Sans MS" pitchFamily="-110" charset="0"/>
              <a:ea typeface="+mn-ea"/>
              <a:cs typeface="+mn-cs"/>
            </a:endParaRPr>
          </a:p>
          <a:p>
            <a:pPr marL="457200" indent="-457200" algn="l" eaLnBrk="0" hangingPunct="0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en-US" sz="2000" dirty="0" err="1">
                <a:solidFill>
                  <a:srgbClr val="3333FF"/>
                </a:solidFill>
                <a:latin typeface="Symbol" pitchFamily="-110" charset="2"/>
                <a:ea typeface="+mn-ea"/>
                <a:cs typeface="+mn-cs"/>
              </a:rPr>
              <a:t>w</a:t>
            </a:r>
            <a:r>
              <a:rPr lang="en-US" sz="2000" baseline="-25000" dirty="0" err="1">
                <a:solidFill>
                  <a:srgbClr val="3333FF"/>
                </a:solidFill>
                <a:latin typeface="Comic Sans MS" panose="030F0902030302020204" pitchFamily="66" charset="0"/>
                <a:ea typeface="+mn-ea"/>
                <a:cs typeface="+mn-cs"/>
              </a:rPr>
              <a:t>s</a:t>
            </a:r>
            <a:r>
              <a:rPr lang="en-US" sz="1800" dirty="0">
                <a:solidFill>
                  <a:srgbClr val="000000"/>
                </a:solidFill>
                <a:latin typeface="Comic Sans MS" pitchFamily="-110" charset="0"/>
                <a:ea typeface="+mn-ea"/>
                <a:cs typeface="+mn-cs"/>
              </a:rPr>
              <a:t> and </a:t>
            </a:r>
            <a:r>
              <a:rPr lang="en-US" sz="2000" dirty="0" err="1">
                <a:solidFill>
                  <a:srgbClr val="3333FF"/>
                </a:solidFill>
                <a:latin typeface="Symbol" pitchFamily="-110" charset="2"/>
                <a:ea typeface="+mn-ea"/>
                <a:cs typeface="+mn-cs"/>
              </a:rPr>
              <a:t>w</a:t>
            </a:r>
            <a:r>
              <a:rPr lang="en-US" sz="1800" baseline="-25000" dirty="0" err="1">
                <a:solidFill>
                  <a:srgbClr val="3333FF"/>
                </a:solidFill>
                <a:latin typeface="Comic Sans MS" pitchFamily="-110" charset="0"/>
                <a:ea typeface="+mn-ea"/>
                <a:cs typeface="+mn-cs"/>
              </a:rPr>
              <a:t>RF</a:t>
            </a:r>
            <a:r>
              <a:rPr lang="en-US" sz="1800" dirty="0">
                <a:solidFill>
                  <a:srgbClr val="3333FF"/>
                </a:solidFill>
                <a:latin typeface="Comic Sans MS" pitchFamily="-110" charset="0"/>
                <a:ea typeface="+mn-ea"/>
                <a:cs typeface="+mn-cs"/>
              </a:rPr>
              <a:t> increase</a:t>
            </a:r>
            <a:r>
              <a:rPr lang="en-US" sz="1800" dirty="0">
                <a:solidFill>
                  <a:srgbClr val="000000"/>
                </a:solidFill>
                <a:latin typeface="Comic Sans MS" pitchFamily="-110" charset="0"/>
                <a:ea typeface="+mn-ea"/>
                <a:cs typeface="+mn-cs"/>
              </a:rPr>
              <a:t> with energy</a:t>
            </a:r>
          </a:p>
          <a:p>
            <a:pPr marL="457200" indent="-457200" algn="l" eaLnBrk="0" hangingPunct="0">
              <a:spcBef>
                <a:spcPct val="0"/>
              </a:spcBef>
              <a:buClrTx/>
              <a:buSzTx/>
              <a:buFontTx/>
              <a:buAutoNum type="arabicPeriod"/>
            </a:pPr>
            <a:endParaRPr lang="en-US" sz="1800" dirty="0">
              <a:solidFill>
                <a:srgbClr val="000000"/>
              </a:solidFill>
              <a:latin typeface="Comic Sans MS" pitchFamily="-110" charset="0"/>
              <a:ea typeface="+mn-ea"/>
              <a:cs typeface="+mn-cs"/>
            </a:endParaRPr>
          </a:p>
        </p:txBody>
      </p:sp>
      <p:sp>
        <p:nvSpPr>
          <p:cNvPr id="45077" name="Line 15"/>
          <p:cNvSpPr>
            <a:spLocks noChangeShapeType="1"/>
          </p:cNvSpPr>
          <p:nvPr/>
        </p:nvSpPr>
        <p:spPr bwMode="auto">
          <a:xfrm>
            <a:off x="3012033" y="1336002"/>
            <a:ext cx="10795" cy="23419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grpSp>
        <p:nvGrpSpPr>
          <p:cNvPr id="45078" name="Group 16"/>
          <p:cNvGrpSpPr>
            <a:grpSpLocks/>
          </p:cNvGrpSpPr>
          <p:nvPr/>
        </p:nvGrpSpPr>
        <p:grpSpPr bwMode="auto">
          <a:xfrm>
            <a:off x="2911090" y="1102837"/>
            <a:ext cx="216877" cy="218226"/>
            <a:chOff x="2399" y="2156"/>
            <a:chExt cx="235" cy="240"/>
          </a:xfrm>
        </p:grpSpPr>
        <p:grpSp>
          <p:nvGrpSpPr>
            <p:cNvPr id="45085" name="Group 17"/>
            <p:cNvGrpSpPr>
              <a:grpSpLocks/>
            </p:cNvGrpSpPr>
            <p:nvPr/>
          </p:nvGrpSpPr>
          <p:grpSpPr bwMode="auto">
            <a:xfrm flipH="1">
              <a:off x="2455" y="2238"/>
              <a:ext cx="123" cy="75"/>
              <a:chOff x="450" y="2259"/>
              <a:chExt cx="1782" cy="1137"/>
            </a:xfrm>
          </p:grpSpPr>
          <p:grpSp>
            <p:nvGrpSpPr>
              <p:cNvPr id="45087" name="Group 18"/>
              <p:cNvGrpSpPr>
                <a:grpSpLocks/>
              </p:cNvGrpSpPr>
              <p:nvPr/>
            </p:nvGrpSpPr>
            <p:grpSpPr bwMode="auto">
              <a:xfrm>
                <a:off x="1341" y="2259"/>
                <a:ext cx="891" cy="569"/>
                <a:chOff x="1392" y="2256"/>
                <a:chExt cx="891" cy="569"/>
              </a:xfrm>
            </p:grpSpPr>
            <p:sp>
              <p:nvSpPr>
                <p:cNvPr id="45091" name="Freeform 19"/>
                <p:cNvSpPr>
                  <a:spLocks/>
                </p:cNvSpPr>
                <p:nvPr/>
              </p:nvSpPr>
              <p:spPr bwMode="auto">
                <a:xfrm flipV="1">
                  <a:off x="1392" y="2256"/>
                  <a:ext cx="459" cy="569"/>
                </a:xfrm>
                <a:custGeom>
                  <a:avLst/>
                  <a:gdLst>
                    <a:gd name="T0" fmla="*/ 0 w 459"/>
                    <a:gd name="T1" fmla="*/ 0 h 569"/>
                    <a:gd name="T2" fmla="*/ 90 w 459"/>
                    <a:gd name="T3" fmla="*/ 222 h 569"/>
                    <a:gd name="T4" fmla="*/ 183 w 459"/>
                    <a:gd name="T5" fmla="*/ 402 h 569"/>
                    <a:gd name="T6" fmla="*/ 294 w 459"/>
                    <a:gd name="T7" fmla="*/ 519 h 569"/>
                    <a:gd name="T8" fmla="*/ 390 w 459"/>
                    <a:gd name="T9" fmla="*/ 561 h 569"/>
                    <a:gd name="T10" fmla="*/ 459 w 459"/>
                    <a:gd name="T11" fmla="*/ 567 h 56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59"/>
                    <a:gd name="T19" fmla="*/ 0 h 569"/>
                    <a:gd name="T20" fmla="*/ 459 w 459"/>
                    <a:gd name="T21" fmla="*/ 569 h 56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59" h="569">
                      <a:moveTo>
                        <a:pt x="0" y="0"/>
                      </a:moveTo>
                      <a:cubicBezTo>
                        <a:pt x="15" y="36"/>
                        <a:pt x="59" y="155"/>
                        <a:pt x="90" y="222"/>
                      </a:cubicBezTo>
                      <a:cubicBezTo>
                        <a:pt x="121" y="289"/>
                        <a:pt x="149" y="353"/>
                        <a:pt x="183" y="402"/>
                      </a:cubicBezTo>
                      <a:cubicBezTo>
                        <a:pt x="217" y="451"/>
                        <a:pt x="260" y="493"/>
                        <a:pt x="294" y="519"/>
                      </a:cubicBezTo>
                      <a:cubicBezTo>
                        <a:pt x="328" y="545"/>
                        <a:pt x="363" y="553"/>
                        <a:pt x="390" y="561"/>
                      </a:cubicBezTo>
                      <a:cubicBezTo>
                        <a:pt x="417" y="569"/>
                        <a:pt x="445" y="566"/>
                        <a:pt x="459" y="567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5092" name="Freeform 20"/>
                <p:cNvSpPr>
                  <a:spLocks/>
                </p:cNvSpPr>
                <p:nvPr/>
              </p:nvSpPr>
              <p:spPr bwMode="auto">
                <a:xfrm flipH="1" flipV="1">
                  <a:off x="1824" y="2256"/>
                  <a:ext cx="459" cy="569"/>
                </a:xfrm>
                <a:custGeom>
                  <a:avLst/>
                  <a:gdLst>
                    <a:gd name="T0" fmla="*/ 0 w 459"/>
                    <a:gd name="T1" fmla="*/ 0 h 569"/>
                    <a:gd name="T2" fmla="*/ 90 w 459"/>
                    <a:gd name="T3" fmla="*/ 222 h 569"/>
                    <a:gd name="T4" fmla="*/ 183 w 459"/>
                    <a:gd name="T5" fmla="*/ 402 h 569"/>
                    <a:gd name="T6" fmla="*/ 294 w 459"/>
                    <a:gd name="T7" fmla="*/ 519 h 569"/>
                    <a:gd name="T8" fmla="*/ 390 w 459"/>
                    <a:gd name="T9" fmla="*/ 561 h 569"/>
                    <a:gd name="T10" fmla="*/ 459 w 459"/>
                    <a:gd name="T11" fmla="*/ 567 h 56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59"/>
                    <a:gd name="T19" fmla="*/ 0 h 569"/>
                    <a:gd name="T20" fmla="*/ 459 w 459"/>
                    <a:gd name="T21" fmla="*/ 569 h 56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59" h="569">
                      <a:moveTo>
                        <a:pt x="0" y="0"/>
                      </a:moveTo>
                      <a:cubicBezTo>
                        <a:pt x="15" y="36"/>
                        <a:pt x="59" y="155"/>
                        <a:pt x="90" y="222"/>
                      </a:cubicBezTo>
                      <a:cubicBezTo>
                        <a:pt x="121" y="289"/>
                        <a:pt x="149" y="353"/>
                        <a:pt x="183" y="402"/>
                      </a:cubicBezTo>
                      <a:cubicBezTo>
                        <a:pt x="217" y="451"/>
                        <a:pt x="260" y="493"/>
                        <a:pt x="294" y="519"/>
                      </a:cubicBezTo>
                      <a:cubicBezTo>
                        <a:pt x="328" y="545"/>
                        <a:pt x="363" y="553"/>
                        <a:pt x="390" y="561"/>
                      </a:cubicBezTo>
                      <a:cubicBezTo>
                        <a:pt x="417" y="569"/>
                        <a:pt x="445" y="566"/>
                        <a:pt x="459" y="567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5088" name="Group 21"/>
              <p:cNvGrpSpPr>
                <a:grpSpLocks/>
              </p:cNvGrpSpPr>
              <p:nvPr/>
            </p:nvGrpSpPr>
            <p:grpSpPr bwMode="auto">
              <a:xfrm>
                <a:off x="450" y="2827"/>
                <a:ext cx="891" cy="569"/>
                <a:chOff x="480" y="2832"/>
                <a:chExt cx="891" cy="569"/>
              </a:xfrm>
            </p:grpSpPr>
            <p:sp>
              <p:nvSpPr>
                <p:cNvPr id="45089" name="Freeform 22"/>
                <p:cNvSpPr>
                  <a:spLocks/>
                </p:cNvSpPr>
                <p:nvPr/>
              </p:nvSpPr>
              <p:spPr bwMode="auto">
                <a:xfrm>
                  <a:off x="480" y="2832"/>
                  <a:ext cx="459" cy="569"/>
                </a:xfrm>
                <a:custGeom>
                  <a:avLst/>
                  <a:gdLst>
                    <a:gd name="T0" fmla="*/ 0 w 459"/>
                    <a:gd name="T1" fmla="*/ 0 h 569"/>
                    <a:gd name="T2" fmla="*/ 90 w 459"/>
                    <a:gd name="T3" fmla="*/ 222 h 569"/>
                    <a:gd name="T4" fmla="*/ 183 w 459"/>
                    <a:gd name="T5" fmla="*/ 402 h 569"/>
                    <a:gd name="T6" fmla="*/ 294 w 459"/>
                    <a:gd name="T7" fmla="*/ 519 h 569"/>
                    <a:gd name="T8" fmla="*/ 390 w 459"/>
                    <a:gd name="T9" fmla="*/ 561 h 569"/>
                    <a:gd name="T10" fmla="*/ 459 w 459"/>
                    <a:gd name="T11" fmla="*/ 567 h 56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59"/>
                    <a:gd name="T19" fmla="*/ 0 h 569"/>
                    <a:gd name="T20" fmla="*/ 459 w 459"/>
                    <a:gd name="T21" fmla="*/ 569 h 56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59" h="569">
                      <a:moveTo>
                        <a:pt x="0" y="0"/>
                      </a:moveTo>
                      <a:cubicBezTo>
                        <a:pt x="15" y="36"/>
                        <a:pt x="59" y="155"/>
                        <a:pt x="90" y="222"/>
                      </a:cubicBezTo>
                      <a:cubicBezTo>
                        <a:pt x="121" y="289"/>
                        <a:pt x="149" y="353"/>
                        <a:pt x="183" y="402"/>
                      </a:cubicBezTo>
                      <a:cubicBezTo>
                        <a:pt x="217" y="451"/>
                        <a:pt x="260" y="493"/>
                        <a:pt x="294" y="519"/>
                      </a:cubicBezTo>
                      <a:cubicBezTo>
                        <a:pt x="328" y="545"/>
                        <a:pt x="363" y="553"/>
                        <a:pt x="390" y="561"/>
                      </a:cubicBezTo>
                      <a:cubicBezTo>
                        <a:pt x="417" y="569"/>
                        <a:pt x="445" y="566"/>
                        <a:pt x="459" y="567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5090" name="Freeform 23"/>
                <p:cNvSpPr>
                  <a:spLocks/>
                </p:cNvSpPr>
                <p:nvPr/>
              </p:nvSpPr>
              <p:spPr bwMode="auto">
                <a:xfrm flipH="1">
                  <a:off x="912" y="2832"/>
                  <a:ext cx="459" cy="569"/>
                </a:xfrm>
                <a:custGeom>
                  <a:avLst/>
                  <a:gdLst>
                    <a:gd name="T0" fmla="*/ 0 w 459"/>
                    <a:gd name="T1" fmla="*/ 0 h 569"/>
                    <a:gd name="T2" fmla="*/ 90 w 459"/>
                    <a:gd name="T3" fmla="*/ 222 h 569"/>
                    <a:gd name="T4" fmla="*/ 183 w 459"/>
                    <a:gd name="T5" fmla="*/ 402 h 569"/>
                    <a:gd name="T6" fmla="*/ 294 w 459"/>
                    <a:gd name="T7" fmla="*/ 519 h 569"/>
                    <a:gd name="T8" fmla="*/ 390 w 459"/>
                    <a:gd name="T9" fmla="*/ 561 h 569"/>
                    <a:gd name="T10" fmla="*/ 459 w 459"/>
                    <a:gd name="T11" fmla="*/ 567 h 56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59"/>
                    <a:gd name="T19" fmla="*/ 0 h 569"/>
                    <a:gd name="T20" fmla="*/ 459 w 459"/>
                    <a:gd name="T21" fmla="*/ 569 h 56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59" h="569">
                      <a:moveTo>
                        <a:pt x="0" y="0"/>
                      </a:moveTo>
                      <a:cubicBezTo>
                        <a:pt x="15" y="36"/>
                        <a:pt x="59" y="155"/>
                        <a:pt x="90" y="222"/>
                      </a:cubicBezTo>
                      <a:cubicBezTo>
                        <a:pt x="121" y="289"/>
                        <a:pt x="149" y="353"/>
                        <a:pt x="183" y="402"/>
                      </a:cubicBezTo>
                      <a:cubicBezTo>
                        <a:pt x="217" y="451"/>
                        <a:pt x="260" y="493"/>
                        <a:pt x="294" y="519"/>
                      </a:cubicBezTo>
                      <a:cubicBezTo>
                        <a:pt x="328" y="545"/>
                        <a:pt x="363" y="553"/>
                        <a:pt x="390" y="561"/>
                      </a:cubicBezTo>
                      <a:cubicBezTo>
                        <a:pt x="417" y="569"/>
                        <a:pt x="445" y="566"/>
                        <a:pt x="459" y="567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45086" name="Oval 24"/>
            <p:cNvSpPr>
              <a:spLocks noChangeArrowheads="1"/>
            </p:cNvSpPr>
            <p:nvPr/>
          </p:nvSpPr>
          <p:spPr bwMode="auto">
            <a:xfrm>
              <a:off x="2399" y="2156"/>
              <a:ext cx="235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</p:grpSp>
      <p:sp>
        <p:nvSpPr>
          <p:cNvPr id="45079" name="Rectangle 25"/>
          <p:cNvSpPr>
            <a:spLocks noChangeArrowheads="1"/>
          </p:cNvSpPr>
          <p:nvPr/>
        </p:nvSpPr>
        <p:spPr bwMode="auto">
          <a:xfrm>
            <a:off x="3085459" y="1077649"/>
            <a:ext cx="149632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0"/>
              </a:spcBef>
              <a:buClrTx/>
              <a:buSzTx/>
              <a:buNone/>
            </a:pPr>
            <a:r>
              <a:rPr lang="en-US" sz="1400">
                <a:solidFill>
                  <a:srgbClr val="000000"/>
                </a:solidFill>
                <a:latin typeface="Comic Sans MS" pitchFamily="-110" charset="0"/>
                <a:ea typeface="+mn-ea"/>
                <a:cs typeface="+mn-cs"/>
              </a:rPr>
              <a:t>RF generator</a:t>
            </a:r>
            <a:endParaRPr sz="1400" noProof="1">
              <a:solidFill>
                <a:srgbClr val="000000"/>
              </a:solidFill>
              <a:latin typeface="Comic Sans MS" pitchFamily="-110" charset="0"/>
              <a:ea typeface="+mn-ea"/>
              <a:cs typeface="+mn-cs"/>
            </a:endParaRPr>
          </a:p>
        </p:txBody>
      </p:sp>
      <p:sp>
        <p:nvSpPr>
          <p:cNvPr id="45082" name="Rectangle 30"/>
          <p:cNvSpPr>
            <a:spLocks noChangeArrowheads="1"/>
          </p:cNvSpPr>
          <p:nvPr/>
        </p:nvSpPr>
        <p:spPr bwMode="auto">
          <a:xfrm>
            <a:off x="1993769" y="1186217"/>
            <a:ext cx="95731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r>
              <a:rPr lang="en-US" sz="1400">
                <a:solidFill>
                  <a:srgbClr val="000000"/>
                </a:solidFill>
                <a:latin typeface="Comic Sans MS" pitchFamily="-110" charset="0"/>
                <a:ea typeface="+mn-ea"/>
                <a:cs typeface="+mn-cs"/>
              </a:rPr>
              <a:t>RF cavity</a:t>
            </a:r>
            <a:endParaRPr sz="1400" noProof="1">
              <a:solidFill>
                <a:srgbClr val="000000"/>
              </a:solidFill>
              <a:latin typeface="Comic Sans MS" pitchFamily="-110" charset="0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ECB3672-D2D4-9927-72B6-116FB420BEFF}"/>
              </a:ext>
            </a:extLst>
          </p:cNvPr>
          <p:cNvGrpSpPr/>
          <p:nvPr/>
        </p:nvGrpSpPr>
        <p:grpSpPr>
          <a:xfrm>
            <a:off x="1462951" y="3740084"/>
            <a:ext cx="8809513" cy="1522413"/>
            <a:chOff x="1462951" y="3740084"/>
            <a:chExt cx="8809513" cy="1522413"/>
          </a:xfrm>
        </p:grpSpPr>
        <p:sp>
          <p:nvSpPr>
            <p:cNvPr id="45063" name="Rectangle 33"/>
            <p:cNvSpPr>
              <a:spLocks noChangeArrowheads="1"/>
            </p:cNvSpPr>
            <p:nvPr/>
          </p:nvSpPr>
          <p:spPr bwMode="auto">
            <a:xfrm>
              <a:off x="1462951" y="4721730"/>
              <a:ext cx="2880946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en-US" sz="2000" dirty="0">
                  <a:solidFill>
                    <a:srgbClr val="0000FF"/>
                  </a:solidFill>
                  <a:latin typeface="Comic Sans MS" pitchFamily="-110" charset="0"/>
                  <a:ea typeface="+mn-ea"/>
                  <a:cs typeface="+mn-cs"/>
                </a:rPr>
                <a:t>Synchronism condition</a:t>
              </a:r>
              <a:endParaRPr sz="2000" noProof="1">
                <a:solidFill>
                  <a:srgbClr val="0000FF"/>
                </a:solidFill>
                <a:latin typeface="Comic Sans MS" pitchFamily="-110" charset="0"/>
                <a:ea typeface="+mn-ea"/>
                <a:cs typeface="+mn-cs"/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5315558" y="3740084"/>
              <a:ext cx="2230315" cy="1522413"/>
              <a:chOff x="3938224" y="4847134"/>
              <a:chExt cx="2230315" cy="1522413"/>
            </a:xfrm>
          </p:grpSpPr>
          <p:sp>
            <p:nvSpPr>
              <p:cNvPr id="45062" name="Rectangle 32"/>
              <p:cNvSpPr>
                <a:spLocks noChangeArrowheads="1"/>
              </p:cNvSpPr>
              <p:nvPr/>
            </p:nvSpPr>
            <p:spPr bwMode="auto">
              <a:xfrm>
                <a:off x="3938224" y="4847134"/>
                <a:ext cx="2230315" cy="1522413"/>
              </a:xfrm>
              <a:prstGeom prst="rect">
                <a:avLst/>
              </a:prstGeom>
              <a:solidFill>
                <a:srgbClr val="CCECFF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l" eaLnBrk="0" hangingPunct="0">
                  <a:spcBef>
                    <a:spcPct val="0"/>
                  </a:spcBef>
                  <a:buClrTx/>
                  <a:buSzTx/>
                  <a:buNone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+mn-ea"/>
                  <a:cs typeface="+mn-cs"/>
                </a:endParaRPr>
              </a:p>
            </p:txBody>
          </p:sp>
          <p:graphicFrame>
            <p:nvGraphicFramePr>
              <p:cNvPr id="45058" name="Object 2"/>
              <p:cNvGraphicFramePr>
                <a:graphicFrameLocks noChangeAspect="1"/>
              </p:cNvGraphicFramePr>
              <p:nvPr/>
            </p:nvGraphicFramePr>
            <p:xfrm>
              <a:off x="4133120" y="4847134"/>
              <a:ext cx="1839058" cy="15224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" imgW="863280" imgH="660240" progId="Equation.3">
                      <p:embed/>
                    </p:oleObj>
                  </mc:Choice>
                  <mc:Fallback>
                    <p:oleObj name="Equation" r:id="rId2" imgW="863280" imgH="660240" progId="Equation.3">
                      <p:embed/>
                      <p:pic>
                        <p:nvPicPr>
                          <p:cNvPr id="45058" name="Object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33120" y="4847134"/>
                            <a:ext cx="1839058" cy="152241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 xmlns="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5064" name="Group 35"/>
            <p:cNvGrpSpPr>
              <a:grpSpLocks/>
            </p:cNvGrpSpPr>
            <p:nvPr/>
          </p:nvGrpSpPr>
          <p:grpSpPr bwMode="auto">
            <a:xfrm>
              <a:off x="4456732" y="4788404"/>
              <a:ext cx="408842" cy="298450"/>
              <a:chOff x="3943" y="3724"/>
              <a:chExt cx="279" cy="188"/>
            </a:xfrm>
          </p:grpSpPr>
          <p:sp>
            <p:nvSpPr>
              <p:cNvPr id="45066" name="Freeform 36"/>
              <p:cNvSpPr>
                <a:spLocks/>
              </p:cNvSpPr>
              <p:nvPr/>
            </p:nvSpPr>
            <p:spPr bwMode="auto">
              <a:xfrm>
                <a:off x="3957" y="3738"/>
                <a:ext cx="265" cy="174"/>
              </a:xfrm>
              <a:custGeom>
                <a:avLst/>
                <a:gdLst>
                  <a:gd name="T0" fmla="*/ 341 w 529"/>
                  <a:gd name="T1" fmla="*/ 0 h 349"/>
                  <a:gd name="T2" fmla="*/ 341 w 529"/>
                  <a:gd name="T3" fmla="*/ 94 h 349"/>
                  <a:gd name="T4" fmla="*/ 0 w 529"/>
                  <a:gd name="T5" fmla="*/ 94 h 349"/>
                  <a:gd name="T6" fmla="*/ 0 w 529"/>
                  <a:gd name="T7" fmla="*/ 255 h 349"/>
                  <a:gd name="T8" fmla="*/ 341 w 529"/>
                  <a:gd name="T9" fmla="*/ 255 h 349"/>
                  <a:gd name="T10" fmla="*/ 341 w 529"/>
                  <a:gd name="T11" fmla="*/ 349 h 349"/>
                  <a:gd name="T12" fmla="*/ 529 w 529"/>
                  <a:gd name="T13" fmla="*/ 174 h 349"/>
                  <a:gd name="T14" fmla="*/ 341 w 529"/>
                  <a:gd name="T15" fmla="*/ 0 h 34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29"/>
                  <a:gd name="T25" fmla="*/ 0 h 349"/>
                  <a:gd name="T26" fmla="*/ 529 w 529"/>
                  <a:gd name="T27" fmla="*/ 349 h 34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29" h="349">
                    <a:moveTo>
                      <a:pt x="341" y="0"/>
                    </a:moveTo>
                    <a:lnTo>
                      <a:pt x="341" y="94"/>
                    </a:lnTo>
                    <a:lnTo>
                      <a:pt x="0" y="94"/>
                    </a:lnTo>
                    <a:lnTo>
                      <a:pt x="0" y="255"/>
                    </a:lnTo>
                    <a:lnTo>
                      <a:pt x="341" y="255"/>
                    </a:lnTo>
                    <a:lnTo>
                      <a:pt x="341" y="349"/>
                    </a:lnTo>
                    <a:lnTo>
                      <a:pt x="529" y="174"/>
                    </a:lnTo>
                    <a:lnTo>
                      <a:pt x="341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algn="l" eaLnBrk="0" hangingPunct="0">
                  <a:spcBef>
                    <a:spcPct val="0"/>
                  </a:spcBef>
                  <a:buClrTx/>
                  <a:buSzTx/>
                  <a:buNone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+mn-ea"/>
                  <a:cs typeface="+mn-cs"/>
                </a:endParaRPr>
              </a:p>
            </p:txBody>
          </p:sp>
          <p:sp>
            <p:nvSpPr>
              <p:cNvPr id="45067" name="Freeform 37"/>
              <p:cNvSpPr>
                <a:spLocks/>
              </p:cNvSpPr>
              <p:nvPr/>
            </p:nvSpPr>
            <p:spPr bwMode="auto">
              <a:xfrm>
                <a:off x="3943" y="3724"/>
                <a:ext cx="265" cy="174"/>
              </a:xfrm>
              <a:custGeom>
                <a:avLst/>
                <a:gdLst>
                  <a:gd name="T0" fmla="*/ 341 w 529"/>
                  <a:gd name="T1" fmla="*/ 0 h 348"/>
                  <a:gd name="T2" fmla="*/ 341 w 529"/>
                  <a:gd name="T3" fmla="*/ 93 h 348"/>
                  <a:gd name="T4" fmla="*/ 0 w 529"/>
                  <a:gd name="T5" fmla="*/ 93 h 348"/>
                  <a:gd name="T6" fmla="*/ 0 w 529"/>
                  <a:gd name="T7" fmla="*/ 255 h 348"/>
                  <a:gd name="T8" fmla="*/ 341 w 529"/>
                  <a:gd name="T9" fmla="*/ 255 h 348"/>
                  <a:gd name="T10" fmla="*/ 341 w 529"/>
                  <a:gd name="T11" fmla="*/ 348 h 348"/>
                  <a:gd name="T12" fmla="*/ 529 w 529"/>
                  <a:gd name="T13" fmla="*/ 174 h 348"/>
                  <a:gd name="T14" fmla="*/ 341 w 529"/>
                  <a:gd name="T15" fmla="*/ 0 h 3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29"/>
                  <a:gd name="T25" fmla="*/ 0 h 348"/>
                  <a:gd name="T26" fmla="*/ 529 w 529"/>
                  <a:gd name="T27" fmla="*/ 348 h 3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29" h="348">
                    <a:moveTo>
                      <a:pt x="341" y="0"/>
                    </a:moveTo>
                    <a:lnTo>
                      <a:pt x="341" y="93"/>
                    </a:lnTo>
                    <a:lnTo>
                      <a:pt x="0" y="93"/>
                    </a:lnTo>
                    <a:lnTo>
                      <a:pt x="0" y="255"/>
                    </a:lnTo>
                    <a:lnTo>
                      <a:pt x="341" y="255"/>
                    </a:lnTo>
                    <a:lnTo>
                      <a:pt x="341" y="348"/>
                    </a:lnTo>
                    <a:lnTo>
                      <a:pt x="529" y="174"/>
                    </a:lnTo>
                    <a:lnTo>
                      <a:pt x="341" y="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algn="l" eaLnBrk="0" hangingPunct="0">
                  <a:spcBef>
                    <a:spcPct val="0"/>
                  </a:spcBef>
                  <a:buClrTx/>
                  <a:buSzTx/>
                  <a:buNone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+mn-ea"/>
                  <a:cs typeface="+mn-cs"/>
                </a:endParaRPr>
              </a:p>
            </p:txBody>
          </p:sp>
        </p:grpSp>
        <p:sp>
          <p:nvSpPr>
            <p:cNvPr id="45065" name="Rectangle 38"/>
            <p:cNvSpPr>
              <a:spLocks noChangeArrowheads="1"/>
            </p:cNvSpPr>
            <p:nvPr/>
          </p:nvSpPr>
          <p:spPr bwMode="auto">
            <a:xfrm>
              <a:off x="7740768" y="3812092"/>
              <a:ext cx="2531696" cy="1306513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l" eaLnBrk="0" hangingPunct="0">
                <a:lnSpc>
                  <a:spcPct val="110000"/>
                </a:lnSpc>
                <a:spcBef>
                  <a:spcPct val="0"/>
                </a:spcBef>
                <a:buClrTx/>
                <a:buSzTx/>
                <a:buNone/>
              </a:pPr>
              <a:r>
                <a:rPr lang="en-US" sz="1800" i="1" dirty="0">
                  <a:solidFill>
                    <a:srgbClr val="000000"/>
                  </a:solidFill>
                  <a:latin typeface="Comic Sans MS" pitchFamily="-110" charset="0"/>
                  <a:ea typeface="+mn-ea"/>
                  <a:cs typeface="+mn-cs"/>
                </a:rPr>
                <a:t>h</a:t>
              </a:r>
              <a:r>
                <a:rPr lang="en-US" sz="1800" dirty="0">
                  <a:solidFill>
                    <a:srgbClr val="000000"/>
                  </a:solidFill>
                  <a:latin typeface="Comic Sans MS" pitchFamily="-110" charset="0"/>
                  <a:ea typeface="+mn-ea"/>
                  <a:cs typeface="+mn-cs"/>
                </a:rPr>
                <a:t> integer,</a:t>
              </a:r>
            </a:p>
            <a:p>
              <a:pPr algn="l" eaLnBrk="0" hangingPunct="0">
                <a:lnSpc>
                  <a:spcPct val="110000"/>
                </a:lnSpc>
                <a:spcBef>
                  <a:spcPct val="0"/>
                </a:spcBef>
                <a:buClrTx/>
                <a:buSzTx/>
                <a:buNone/>
              </a:pPr>
              <a:r>
                <a:rPr lang="en-US" sz="1800" b="1" dirty="0">
                  <a:solidFill>
                    <a:srgbClr val="FF0000"/>
                  </a:solidFill>
                  <a:latin typeface="Comic Sans MS" pitchFamily="-110" charset="0"/>
                  <a:ea typeface="+mn-ea"/>
                  <a:cs typeface="+mn-cs"/>
                </a:rPr>
                <a:t>harmonic number</a:t>
              </a:r>
              <a:r>
                <a:rPr lang="en-US" sz="1800" dirty="0">
                  <a:solidFill>
                    <a:srgbClr val="FF0000"/>
                  </a:solidFill>
                  <a:latin typeface="Comic Sans MS" pitchFamily="-110" charset="0"/>
                  <a:ea typeface="+mn-ea"/>
                  <a:cs typeface="+mn-cs"/>
                </a:rPr>
                <a:t>:</a:t>
              </a:r>
            </a:p>
            <a:p>
              <a:pPr algn="l" eaLnBrk="0" hangingPunct="0">
                <a:lnSpc>
                  <a:spcPct val="110000"/>
                </a:lnSpc>
                <a:spcBef>
                  <a:spcPct val="0"/>
                </a:spcBef>
                <a:buClrTx/>
                <a:buSzTx/>
                <a:buNone/>
              </a:pPr>
              <a:r>
                <a:rPr lang="en-US" sz="1800" b="1" noProof="1">
                  <a:solidFill>
                    <a:srgbClr val="000000"/>
                  </a:solidFill>
                  <a:latin typeface="Comic Sans MS" pitchFamily="-110" charset="0"/>
                  <a:ea typeface="+mn-ea"/>
                  <a:cs typeface="+mn-cs"/>
                </a:rPr>
                <a:t>number of RF cycles</a:t>
              </a:r>
            </a:p>
            <a:p>
              <a:pPr algn="l" eaLnBrk="0" hangingPunct="0">
                <a:lnSpc>
                  <a:spcPct val="110000"/>
                </a:lnSpc>
                <a:spcBef>
                  <a:spcPct val="0"/>
                </a:spcBef>
                <a:buClrTx/>
                <a:buSzTx/>
                <a:buNone/>
              </a:pPr>
              <a:r>
                <a:rPr lang="en-US" sz="1800" b="1" noProof="1">
                  <a:solidFill>
                    <a:srgbClr val="000000"/>
                  </a:solidFill>
                  <a:latin typeface="Comic Sans MS" pitchFamily="-110" charset="0"/>
                  <a:ea typeface="+mn-ea"/>
                  <a:cs typeface="+mn-cs"/>
                </a:rPr>
                <a:t>per revolution</a:t>
              </a:r>
              <a:endParaRPr sz="1800" b="1" noProof="1">
                <a:solidFill>
                  <a:srgbClr val="000000"/>
                </a:solidFill>
                <a:latin typeface="Comic Sans MS" pitchFamily="-110" charset="0"/>
                <a:ea typeface="+mn-ea"/>
                <a:cs typeface="+mn-cs"/>
              </a:endParaRPr>
            </a:p>
          </p:txBody>
        </p:sp>
      </p:grp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5591945" y="2780928"/>
            <a:ext cx="6120679" cy="378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ct val="0"/>
              </a:spcBef>
              <a:buClrTx/>
              <a:buSzTx/>
              <a:buNone/>
            </a:pPr>
            <a:r>
              <a:rPr lang="en-US" sz="1800" noProof="1">
                <a:solidFill>
                  <a:srgbClr val="000000"/>
                </a:solidFill>
                <a:latin typeface="Comic Sans MS" pitchFamily="-110" charset="0"/>
                <a:ea typeface="+mn-ea"/>
                <a:cs typeface="+mn-cs"/>
              </a:rPr>
              <a:t>RF frequency can be multiple of revolution frequency</a:t>
            </a:r>
            <a:endParaRPr sz="1800" noProof="1">
              <a:solidFill>
                <a:srgbClr val="000000"/>
              </a:solidFill>
              <a:latin typeface="Comic Sans MS" pitchFamily="-110" charset="0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6189848" y="3174979"/>
                <a:ext cx="1536190" cy="3608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  <a:buClrTx/>
                  <a:buSz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𝜔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charset="0"/>
                              <a:ea typeface="+mn-ea"/>
                              <a:cs typeface="+mn-cs"/>
                            </a:rPr>
                            <m:t>𝑅𝐹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 charset="0"/>
                          <a:ea typeface="+mn-ea"/>
                          <a:cs typeface="+mn-cs"/>
                        </a:rPr>
                        <m:t>=</m:t>
                      </m:r>
                      <m:r>
                        <a:rPr lang="en-US" i="1">
                          <a:solidFill>
                            <a:srgbClr val="FF0000"/>
                          </a:solidFill>
                          <a:latin typeface="Cambria Math" charset="0"/>
                          <a:ea typeface="+mn-ea"/>
                          <a:cs typeface="+mn-cs"/>
                        </a:rPr>
                        <m:t>h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𝜔</m:t>
                      </m:r>
                      <m:r>
                        <a:rPr lang="en-US" b="0" i="1" baseline="-2500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</a:rPr>
                        <m:t>𝑠</m:t>
                      </m:r>
                    </m:oMath>
                  </m:oMathPara>
                </a14:m>
                <a:endParaRPr lang="en-US" baseline="-25000" dirty="0">
                  <a:solidFill>
                    <a:srgbClr val="000000"/>
                  </a:solidFill>
                  <a:latin typeface="Comic Sans MS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9848" y="3174979"/>
                <a:ext cx="1536190" cy="360804"/>
              </a:xfrm>
              <a:prstGeom prst="rect">
                <a:avLst/>
              </a:prstGeom>
              <a:blipFill>
                <a:blip r:embed="rId4"/>
                <a:stretch>
                  <a:fillRect l="-820" b="-172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" name="Group 39"/>
          <p:cNvGrpSpPr/>
          <p:nvPr/>
        </p:nvGrpSpPr>
        <p:grpSpPr>
          <a:xfrm>
            <a:off x="1055440" y="1285729"/>
            <a:ext cx="3646011" cy="3226356"/>
            <a:chOff x="152400" y="2310606"/>
            <a:chExt cx="3646011" cy="3226356"/>
          </a:xfrm>
        </p:grpSpPr>
        <p:grpSp>
          <p:nvGrpSpPr>
            <p:cNvPr id="41" name="Group 5"/>
            <p:cNvGrpSpPr>
              <a:grpSpLocks noChangeAspect="1"/>
            </p:cNvGrpSpPr>
            <p:nvPr/>
          </p:nvGrpSpPr>
          <p:grpSpPr bwMode="auto">
            <a:xfrm>
              <a:off x="152400" y="2310606"/>
              <a:ext cx="3646011" cy="3226356"/>
              <a:chOff x="190" y="736"/>
              <a:chExt cx="2702" cy="2391"/>
            </a:xfrm>
          </p:grpSpPr>
          <p:grpSp>
            <p:nvGrpSpPr>
              <p:cNvPr id="44" name="Group 6"/>
              <p:cNvGrpSpPr>
                <a:grpSpLocks/>
              </p:cNvGrpSpPr>
              <p:nvPr/>
            </p:nvGrpSpPr>
            <p:grpSpPr bwMode="auto">
              <a:xfrm>
                <a:off x="190" y="736"/>
                <a:ext cx="2702" cy="2391"/>
                <a:chOff x="303" y="491"/>
                <a:chExt cx="2702" cy="2391"/>
              </a:xfrm>
            </p:grpSpPr>
            <p:sp>
              <p:nvSpPr>
                <p:cNvPr id="46" name="AutoShape 7"/>
                <p:cNvSpPr>
                  <a:spLocks noChangeArrowheads="1"/>
                </p:cNvSpPr>
                <p:nvPr/>
              </p:nvSpPr>
              <p:spPr bwMode="auto">
                <a:xfrm rot="-2669744">
                  <a:off x="541" y="648"/>
                  <a:ext cx="1745" cy="1745"/>
                </a:xfrm>
                <a:custGeom>
                  <a:avLst/>
                  <a:gdLst>
                    <a:gd name="T0" fmla="*/ 873 w 21600"/>
                    <a:gd name="T1" fmla="*/ 0 h 21600"/>
                    <a:gd name="T2" fmla="*/ 310 w 21600"/>
                    <a:gd name="T3" fmla="*/ 319 h 21600"/>
                    <a:gd name="T4" fmla="*/ 873 w 21600"/>
                    <a:gd name="T5" fmla="*/ 166 h 21600"/>
                    <a:gd name="T6" fmla="*/ 1435 w 21600"/>
                    <a:gd name="T7" fmla="*/ 319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1646 w 21600"/>
                    <a:gd name="T13" fmla="*/ 0 h 21600"/>
                    <a:gd name="T14" fmla="*/ 19954 w 21600"/>
                    <a:gd name="T15" fmla="*/ 6164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4566" y="4666"/>
                      </a:moveTo>
                      <a:cubicBezTo>
                        <a:pt x="6210" y="2995"/>
                        <a:pt x="8456" y="2054"/>
                        <a:pt x="10800" y="2054"/>
                      </a:cubicBezTo>
                      <a:cubicBezTo>
                        <a:pt x="13143" y="2054"/>
                        <a:pt x="15389" y="2995"/>
                        <a:pt x="17033" y="4666"/>
                      </a:cubicBezTo>
                      <a:lnTo>
                        <a:pt x="18498" y="3225"/>
                      </a:lnTo>
                      <a:cubicBezTo>
                        <a:pt x="16468" y="1161"/>
                        <a:pt x="13694" y="0"/>
                        <a:pt x="10799" y="0"/>
                      </a:cubicBezTo>
                      <a:cubicBezTo>
                        <a:pt x="7905" y="0"/>
                        <a:pt x="5131" y="1161"/>
                        <a:pt x="3101" y="322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rgbClr val="006699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1533" y="2738"/>
                  <a:ext cx="220" cy="0"/>
                </a:xfrm>
                <a:prstGeom prst="line">
                  <a:avLst/>
                </a:prstGeom>
                <a:noFill/>
                <a:ln w="12700">
                  <a:solidFill>
                    <a:srgbClr val="0000FF"/>
                  </a:solidFill>
                  <a:round/>
                  <a:headEnd/>
                  <a:tailEnd type="stealth" w="lg" len="lg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Line 12"/>
                <p:cNvSpPr>
                  <a:spLocks noChangeShapeType="1"/>
                </p:cNvSpPr>
                <p:nvPr/>
              </p:nvSpPr>
              <p:spPr bwMode="auto">
                <a:xfrm flipH="1" flipV="1">
                  <a:off x="930" y="910"/>
                  <a:ext cx="717" cy="855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Rectangle 13"/>
                <p:cNvSpPr>
                  <a:spLocks noChangeArrowheads="1"/>
                </p:cNvSpPr>
                <p:nvPr/>
              </p:nvSpPr>
              <p:spPr bwMode="auto">
                <a:xfrm>
                  <a:off x="348" y="511"/>
                  <a:ext cx="257" cy="29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r>
                    <a:rPr lang="en-US" sz="2000">
                      <a:solidFill>
                        <a:srgbClr val="009999"/>
                      </a:solidFill>
                      <a:latin typeface="Comic Sans MS" pitchFamily="-110" charset="0"/>
                      <a:ea typeface="+mn-ea"/>
                      <a:cs typeface="+mn-cs"/>
                    </a:rPr>
                    <a:t>B</a:t>
                  </a:r>
                  <a:endParaRPr sz="2000" noProof="1">
                    <a:solidFill>
                      <a:srgbClr val="009999"/>
                    </a:solidFill>
                    <a:latin typeface="Comic Sans MS" pitchFamily="-110" charset="0"/>
                    <a:ea typeface="+mn-ea"/>
                    <a:cs typeface="+mn-cs"/>
                  </a:endParaRPr>
                </a:p>
              </p:txBody>
            </p:sp>
            <p:grpSp>
              <p:nvGrpSpPr>
                <p:cNvPr id="50" name="Group 14"/>
                <p:cNvGrpSpPr>
                  <a:grpSpLocks/>
                </p:cNvGrpSpPr>
                <p:nvPr/>
              </p:nvGrpSpPr>
              <p:grpSpPr bwMode="auto">
                <a:xfrm>
                  <a:off x="543" y="491"/>
                  <a:ext cx="124" cy="124"/>
                  <a:chOff x="2817" y="2503"/>
                  <a:chExt cx="163" cy="163"/>
                </a:xfrm>
              </p:grpSpPr>
              <p:sp>
                <p:nvSpPr>
                  <p:cNvPr id="78" name="Oval 15"/>
                  <p:cNvSpPr>
                    <a:spLocks noChangeArrowheads="1"/>
                  </p:cNvSpPr>
                  <p:nvPr/>
                </p:nvSpPr>
                <p:spPr bwMode="auto">
                  <a:xfrm>
                    <a:off x="2817" y="2503"/>
                    <a:ext cx="163" cy="163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9999"/>
                    </a:solidFill>
                    <a:round/>
                    <a:headEnd/>
                    <a:tailEnd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pPr algn="l" eaLnBrk="0" hangingPunct="0">
                      <a:spcBef>
                        <a:spcPct val="0"/>
                      </a:spcBef>
                      <a:buClrTx/>
                      <a:buSzTx/>
                      <a:buNone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9" name="Oval 16"/>
                  <p:cNvSpPr>
                    <a:spLocks noChangeArrowheads="1"/>
                  </p:cNvSpPr>
                  <p:nvPr/>
                </p:nvSpPr>
                <p:spPr bwMode="auto">
                  <a:xfrm>
                    <a:off x="2873" y="2559"/>
                    <a:ext cx="52" cy="52"/>
                  </a:xfrm>
                  <a:prstGeom prst="ellipse">
                    <a:avLst/>
                  </a:prstGeom>
                  <a:solidFill>
                    <a:srgbClr val="009999"/>
                  </a:solidFill>
                  <a:ln w="12700">
                    <a:noFill/>
                    <a:round/>
                    <a:headEnd/>
                    <a:tailEnd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pPr algn="l" eaLnBrk="0" hangingPunct="0">
                      <a:spcBef>
                        <a:spcPct val="0"/>
                      </a:spcBef>
                      <a:buClrTx/>
                      <a:buSzTx/>
                      <a:buNone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51" name="Group 17"/>
                <p:cNvGrpSpPr>
                  <a:grpSpLocks/>
                </p:cNvGrpSpPr>
                <p:nvPr/>
              </p:nvGrpSpPr>
              <p:grpSpPr bwMode="auto">
                <a:xfrm>
                  <a:off x="1030" y="648"/>
                  <a:ext cx="1745" cy="1745"/>
                  <a:chOff x="3327" y="1095"/>
                  <a:chExt cx="1745" cy="1745"/>
                </a:xfrm>
              </p:grpSpPr>
              <p:sp>
                <p:nvSpPr>
                  <p:cNvPr id="76" name="AutoShape 18"/>
                  <p:cNvSpPr>
                    <a:spLocks noChangeArrowheads="1"/>
                  </p:cNvSpPr>
                  <p:nvPr/>
                </p:nvSpPr>
                <p:spPr bwMode="auto">
                  <a:xfrm rot="2669744" flipH="1">
                    <a:off x="3327" y="1095"/>
                    <a:ext cx="1745" cy="1745"/>
                  </a:xfrm>
                  <a:custGeom>
                    <a:avLst/>
                    <a:gdLst>
                      <a:gd name="T0" fmla="*/ 873 w 21600"/>
                      <a:gd name="T1" fmla="*/ 0 h 21600"/>
                      <a:gd name="T2" fmla="*/ 310 w 21600"/>
                      <a:gd name="T3" fmla="*/ 319 h 21600"/>
                      <a:gd name="T4" fmla="*/ 873 w 21600"/>
                      <a:gd name="T5" fmla="*/ 166 h 21600"/>
                      <a:gd name="T6" fmla="*/ 1435 w 21600"/>
                      <a:gd name="T7" fmla="*/ 319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1646 w 21600"/>
                      <a:gd name="T13" fmla="*/ 0 h 21600"/>
                      <a:gd name="T14" fmla="*/ 19954 w 21600"/>
                      <a:gd name="T15" fmla="*/ 616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4566" y="4666"/>
                        </a:moveTo>
                        <a:cubicBezTo>
                          <a:pt x="6210" y="2995"/>
                          <a:pt x="8456" y="2054"/>
                          <a:pt x="10800" y="2054"/>
                        </a:cubicBezTo>
                        <a:cubicBezTo>
                          <a:pt x="13143" y="2054"/>
                          <a:pt x="15389" y="2995"/>
                          <a:pt x="17033" y="4666"/>
                        </a:cubicBezTo>
                        <a:lnTo>
                          <a:pt x="18498" y="3225"/>
                        </a:lnTo>
                        <a:cubicBezTo>
                          <a:pt x="16468" y="1161"/>
                          <a:pt x="13694" y="0"/>
                          <a:pt x="10799" y="0"/>
                        </a:cubicBezTo>
                        <a:cubicBezTo>
                          <a:pt x="7905" y="0"/>
                          <a:pt x="5131" y="1161"/>
                          <a:pt x="3101" y="3225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>
                    <a:solidFill>
                      <a:srgbClr val="006699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pPr algn="l" eaLnBrk="0" hangingPunct="0">
                      <a:spcBef>
                        <a:spcPct val="0"/>
                      </a:spcBef>
                      <a:buClrTx/>
                      <a:buSzTx/>
                      <a:buNone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7" name="Arc 19"/>
                  <p:cNvSpPr>
                    <a:spLocks/>
                  </p:cNvSpPr>
                  <p:nvPr/>
                </p:nvSpPr>
                <p:spPr bwMode="auto">
                  <a:xfrm>
                    <a:off x="4184" y="1165"/>
                    <a:ext cx="803" cy="80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803 w 21600"/>
                      <a:gd name="T3" fmla="*/ 803 h 21600"/>
                      <a:gd name="T4" fmla="*/ 0 w 21600"/>
                      <a:gd name="T5" fmla="*/ 803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0" y="-1"/>
                        </a:moveTo>
                        <a:cubicBezTo>
                          <a:pt x="11929" y="-1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0" y="-1"/>
                        </a:moveTo>
                        <a:cubicBezTo>
                          <a:pt x="11929" y="-1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pPr algn="l" eaLnBrk="0" hangingPunct="0">
                      <a:spcBef>
                        <a:spcPct val="0"/>
                      </a:spcBef>
                      <a:buClrTx/>
                      <a:buSzTx/>
                      <a:buNone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52" name="AutoShape 20"/>
                <p:cNvSpPr>
                  <a:spLocks noChangeArrowheads="1"/>
                </p:cNvSpPr>
                <p:nvPr/>
              </p:nvSpPr>
              <p:spPr bwMode="auto">
                <a:xfrm rot="2669744" flipV="1">
                  <a:off x="541" y="1137"/>
                  <a:ext cx="1745" cy="1745"/>
                </a:xfrm>
                <a:custGeom>
                  <a:avLst/>
                  <a:gdLst>
                    <a:gd name="T0" fmla="*/ 873 w 21600"/>
                    <a:gd name="T1" fmla="*/ 0 h 21600"/>
                    <a:gd name="T2" fmla="*/ 310 w 21600"/>
                    <a:gd name="T3" fmla="*/ 319 h 21600"/>
                    <a:gd name="T4" fmla="*/ 873 w 21600"/>
                    <a:gd name="T5" fmla="*/ 166 h 21600"/>
                    <a:gd name="T6" fmla="*/ 1435 w 21600"/>
                    <a:gd name="T7" fmla="*/ 319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1646 w 21600"/>
                    <a:gd name="T13" fmla="*/ 0 h 21600"/>
                    <a:gd name="T14" fmla="*/ 19954 w 21600"/>
                    <a:gd name="T15" fmla="*/ 6164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4566" y="4666"/>
                      </a:moveTo>
                      <a:cubicBezTo>
                        <a:pt x="6210" y="2995"/>
                        <a:pt x="8456" y="2054"/>
                        <a:pt x="10800" y="2054"/>
                      </a:cubicBezTo>
                      <a:cubicBezTo>
                        <a:pt x="13143" y="2054"/>
                        <a:pt x="15389" y="2995"/>
                        <a:pt x="17033" y="4666"/>
                      </a:cubicBezTo>
                      <a:lnTo>
                        <a:pt x="18498" y="3225"/>
                      </a:lnTo>
                      <a:cubicBezTo>
                        <a:pt x="16468" y="1161"/>
                        <a:pt x="13694" y="0"/>
                        <a:pt x="10799" y="0"/>
                      </a:cubicBezTo>
                      <a:cubicBezTo>
                        <a:pt x="7905" y="0"/>
                        <a:pt x="5131" y="1161"/>
                        <a:pt x="3101" y="322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rgbClr val="006699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Arc 21"/>
                <p:cNvSpPr>
                  <a:spLocks/>
                </p:cNvSpPr>
                <p:nvPr/>
              </p:nvSpPr>
              <p:spPr bwMode="auto">
                <a:xfrm flipH="1" flipV="1">
                  <a:off x="611" y="2010"/>
                  <a:ext cx="803" cy="803"/>
                </a:xfrm>
                <a:custGeom>
                  <a:avLst/>
                  <a:gdLst>
                    <a:gd name="T0" fmla="*/ 0 w 21600"/>
                    <a:gd name="T1" fmla="*/ 0 h 21600"/>
                    <a:gd name="T2" fmla="*/ 803 w 21600"/>
                    <a:gd name="T3" fmla="*/ 803 h 21600"/>
                    <a:gd name="T4" fmla="*/ 0 w 21600"/>
                    <a:gd name="T5" fmla="*/ 80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0" y="-1"/>
                      </a:moveTo>
                      <a:cubicBezTo>
                        <a:pt x="11929" y="-1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0" y="-1"/>
                      </a:moveTo>
                      <a:cubicBezTo>
                        <a:pt x="11929" y="-1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+mn-ea"/>
                    <a:cs typeface="+mn-cs"/>
                  </a:endParaRPr>
                </a:p>
              </p:txBody>
            </p:sp>
            <p:grpSp>
              <p:nvGrpSpPr>
                <p:cNvPr id="54" name="Group 22"/>
                <p:cNvGrpSpPr>
                  <a:grpSpLocks/>
                </p:cNvGrpSpPr>
                <p:nvPr/>
              </p:nvGrpSpPr>
              <p:grpSpPr bwMode="auto">
                <a:xfrm>
                  <a:off x="1014" y="1137"/>
                  <a:ext cx="1745" cy="1745"/>
                  <a:chOff x="3311" y="1754"/>
                  <a:chExt cx="1745" cy="1745"/>
                </a:xfrm>
              </p:grpSpPr>
              <p:sp>
                <p:nvSpPr>
                  <p:cNvPr id="74" name="AutoShape 23"/>
                  <p:cNvSpPr>
                    <a:spLocks noChangeArrowheads="1"/>
                  </p:cNvSpPr>
                  <p:nvPr/>
                </p:nvSpPr>
                <p:spPr bwMode="auto">
                  <a:xfrm rot="-2669744" flipH="1" flipV="1">
                    <a:off x="3311" y="1754"/>
                    <a:ext cx="1745" cy="1745"/>
                  </a:xfrm>
                  <a:custGeom>
                    <a:avLst/>
                    <a:gdLst>
                      <a:gd name="T0" fmla="*/ 873 w 21600"/>
                      <a:gd name="T1" fmla="*/ 0 h 21600"/>
                      <a:gd name="T2" fmla="*/ 310 w 21600"/>
                      <a:gd name="T3" fmla="*/ 319 h 21600"/>
                      <a:gd name="T4" fmla="*/ 873 w 21600"/>
                      <a:gd name="T5" fmla="*/ 166 h 21600"/>
                      <a:gd name="T6" fmla="*/ 1435 w 21600"/>
                      <a:gd name="T7" fmla="*/ 319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1646 w 21600"/>
                      <a:gd name="T13" fmla="*/ 0 h 21600"/>
                      <a:gd name="T14" fmla="*/ 19954 w 21600"/>
                      <a:gd name="T15" fmla="*/ 616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4566" y="4666"/>
                        </a:moveTo>
                        <a:cubicBezTo>
                          <a:pt x="6210" y="2995"/>
                          <a:pt x="8456" y="2054"/>
                          <a:pt x="10800" y="2054"/>
                        </a:cubicBezTo>
                        <a:cubicBezTo>
                          <a:pt x="13143" y="2054"/>
                          <a:pt x="15389" y="2995"/>
                          <a:pt x="17033" y="4666"/>
                        </a:cubicBezTo>
                        <a:lnTo>
                          <a:pt x="18498" y="3225"/>
                        </a:lnTo>
                        <a:cubicBezTo>
                          <a:pt x="16468" y="1161"/>
                          <a:pt x="13694" y="0"/>
                          <a:pt x="10799" y="0"/>
                        </a:cubicBezTo>
                        <a:cubicBezTo>
                          <a:pt x="7905" y="0"/>
                          <a:pt x="5131" y="1161"/>
                          <a:pt x="3101" y="3225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>
                    <a:solidFill>
                      <a:srgbClr val="006699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pPr algn="l" eaLnBrk="0" hangingPunct="0">
                      <a:spcBef>
                        <a:spcPct val="0"/>
                      </a:spcBef>
                      <a:buClrTx/>
                      <a:buSzTx/>
                      <a:buNone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5" name="Arc 24"/>
                  <p:cNvSpPr>
                    <a:spLocks/>
                  </p:cNvSpPr>
                  <p:nvPr/>
                </p:nvSpPr>
                <p:spPr bwMode="auto">
                  <a:xfrm flipV="1">
                    <a:off x="4184" y="2627"/>
                    <a:ext cx="803" cy="803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803 w 21600"/>
                      <a:gd name="T3" fmla="*/ 803 h 21600"/>
                      <a:gd name="T4" fmla="*/ 0 w 21600"/>
                      <a:gd name="T5" fmla="*/ 803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0" y="-1"/>
                        </a:moveTo>
                        <a:cubicBezTo>
                          <a:pt x="11929" y="-1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0" y="-1"/>
                        </a:moveTo>
                        <a:cubicBezTo>
                          <a:pt x="11929" y="-1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pPr algn="l" eaLnBrk="0" hangingPunct="0">
                      <a:spcBef>
                        <a:spcPct val="0"/>
                      </a:spcBef>
                      <a:buClrTx/>
                      <a:buSzTx/>
                      <a:buNone/>
                    </a:pPr>
                    <a:endParaRPr lang="en-US">
                      <a:solidFill>
                        <a:srgbClr val="000000"/>
                      </a:solidFill>
                      <a:latin typeface="Comic Sans MS" charset="0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55" name="Arc 25"/>
                <p:cNvSpPr>
                  <a:spLocks/>
                </p:cNvSpPr>
                <p:nvPr/>
              </p:nvSpPr>
              <p:spPr bwMode="auto">
                <a:xfrm flipH="1">
                  <a:off x="611" y="718"/>
                  <a:ext cx="803" cy="803"/>
                </a:xfrm>
                <a:custGeom>
                  <a:avLst/>
                  <a:gdLst>
                    <a:gd name="T0" fmla="*/ 0 w 21600"/>
                    <a:gd name="T1" fmla="*/ 0 h 21600"/>
                    <a:gd name="T2" fmla="*/ 803 w 21600"/>
                    <a:gd name="T3" fmla="*/ 803 h 21600"/>
                    <a:gd name="T4" fmla="*/ 0 w 21600"/>
                    <a:gd name="T5" fmla="*/ 80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0" y="-1"/>
                      </a:moveTo>
                      <a:cubicBezTo>
                        <a:pt x="11929" y="-1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0" y="-1"/>
                      </a:moveTo>
                      <a:cubicBezTo>
                        <a:pt x="11929" y="-1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Line 26"/>
                <p:cNvSpPr>
                  <a:spLocks noChangeShapeType="1"/>
                </p:cNvSpPr>
                <p:nvPr/>
              </p:nvSpPr>
              <p:spPr bwMode="auto">
                <a:xfrm rot="5400000">
                  <a:off x="366" y="1766"/>
                  <a:ext cx="489" cy="0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303" y="1707"/>
                  <a:ext cx="308" cy="694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Line 28"/>
                <p:cNvSpPr>
                  <a:spLocks noChangeShapeType="1"/>
                </p:cNvSpPr>
                <p:nvPr/>
              </p:nvSpPr>
              <p:spPr bwMode="auto">
                <a:xfrm>
                  <a:off x="2698" y="1699"/>
                  <a:ext cx="307" cy="694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Rectangle 29"/>
                <p:cNvSpPr>
                  <a:spLocks noChangeArrowheads="1"/>
                </p:cNvSpPr>
                <p:nvPr/>
              </p:nvSpPr>
              <p:spPr bwMode="auto">
                <a:xfrm>
                  <a:off x="585" y="1669"/>
                  <a:ext cx="601" cy="2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r>
                    <a:rPr lang="en-US" sz="1200" dirty="0">
                      <a:solidFill>
                        <a:srgbClr val="000000"/>
                      </a:solidFill>
                      <a:latin typeface="Comic Sans MS" pitchFamily="-110" charset="0"/>
                      <a:ea typeface="+mn-ea"/>
                      <a:cs typeface="+mn-cs"/>
                    </a:rPr>
                    <a:t>injection</a:t>
                  </a:r>
                  <a:endParaRPr sz="1200" noProof="1">
                    <a:solidFill>
                      <a:srgbClr val="000000"/>
                    </a:solidFill>
                    <a:latin typeface="Comic Sans MS" pitchFamily="-110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Rectangle 30"/>
                <p:cNvSpPr>
                  <a:spLocks noChangeArrowheads="1"/>
                </p:cNvSpPr>
                <p:nvPr/>
              </p:nvSpPr>
              <p:spPr bwMode="auto">
                <a:xfrm>
                  <a:off x="2024" y="1669"/>
                  <a:ext cx="707" cy="20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r>
                    <a:rPr lang="en-US" sz="1200" dirty="0">
                      <a:solidFill>
                        <a:srgbClr val="000000"/>
                      </a:solidFill>
                      <a:latin typeface="Comic Sans MS" pitchFamily="-110" charset="0"/>
                      <a:ea typeface="+mn-ea"/>
                      <a:cs typeface="+mn-cs"/>
                    </a:rPr>
                    <a:t>extraction</a:t>
                  </a:r>
                  <a:endParaRPr sz="1400" noProof="1">
                    <a:solidFill>
                      <a:srgbClr val="000000"/>
                    </a:solidFill>
                    <a:latin typeface="Comic Sans MS" pitchFamily="-110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828" y="2010"/>
                  <a:ext cx="586" cy="595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Rectangle 32"/>
                <p:cNvSpPr>
                  <a:spLocks noChangeArrowheads="1"/>
                </p:cNvSpPr>
                <p:nvPr/>
              </p:nvSpPr>
              <p:spPr bwMode="auto">
                <a:xfrm>
                  <a:off x="1014" y="2046"/>
                  <a:ext cx="209" cy="2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r>
                    <a:rPr lang="en-US" sz="1400">
                      <a:solidFill>
                        <a:srgbClr val="000000"/>
                      </a:solidFill>
                      <a:latin typeface="Symbol" pitchFamily="-110" charset="2"/>
                      <a:ea typeface="+mn-ea"/>
                      <a:cs typeface="+mn-cs"/>
                    </a:rPr>
                    <a:t>r</a:t>
                  </a:r>
                  <a:endParaRPr sz="1400" noProof="1">
                    <a:solidFill>
                      <a:srgbClr val="000000"/>
                    </a:solidFill>
                    <a:latin typeface="Symbol" pitchFamily="-110" charset="2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Line 33"/>
                <p:cNvSpPr>
                  <a:spLocks noChangeShapeType="1"/>
                </p:cNvSpPr>
                <p:nvPr/>
              </p:nvSpPr>
              <p:spPr bwMode="auto">
                <a:xfrm>
                  <a:off x="1414" y="720"/>
                  <a:ext cx="489" cy="0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Line 34"/>
                <p:cNvSpPr>
                  <a:spLocks noChangeShapeType="1"/>
                </p:cNvSpPr>
                <p:nvPr/>
              </p:nvSpPr>
              <p:spPr bwMode="auto">
                <a:xfrm rot="5400000">
                  <a:off x="2445" y="1766"/>
                  <a:ext cx="489" cy="0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Rectangle 35"/>
                <p:cNvSpPr>
                  <a:spLocks noChangeArrowheads="1"/>
                </p:cNvSpPr>
                <p:nvPr/>
              </p:nvSpPr>
              <p:spPr bwMode="auto">
                <a:xfrm>
                  <a:off x="1533" y="653"/>
                  <a:ext cx="228" cy="134"/>
                </a:xfrm>
                <a:prstGeom prst="rect">
                  <a:avLst/>
                </a:prstGeom>
                <a:gradFill rotWithShape="0">
                  <a:gsLst>
                    <a:gs pos="0">
                      <a:srgbClr val="764700"/>
                    </a:gs>
                    <a:gs pos="50000">
                      <a:srgbClr val="FF9900"/>
                    </a:gs>
                    <a:gs pos="100000">
                      <a:srgbClr val="764700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Line 36"/>
                <p:cNvSpPr>
                  <a:spLocks noChangeShapeType="1"/>
                </p:cNvSpPr>
                <p:nvPr/>
              </p:nvSpPr>
              <p:spPr bwMode="auto">
                <a:xfrm>
                  <a:off x="1541" y="898"/>
                  <a:ext cx="220" cy="0"/>
                </a:xfrm>
                <a:prstGeom prst="line">
                  <a:avLst/>
                </a:prstGeom>
                <a:noFill/>
                <a:ln w="12700">
                  <a:solidFill>
                    <a:srgbClr val="0000FF"/>
                  </a:solidFill>
                  <a:round/>
                  <a:headEnd/>
                  <a:tailEnd type="stealth" w="lg" len="lg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Line 37"/>
                <p:cNvSpPr>
                  <a:spLocks noChangeShapeType="1"/>
                </p:cNvSpPr>
                <p:nvPr/>
              </p:nvSpPr>
              <p:spPr bwMode="auto">
                <a:xfrm>
                  <a:off x="1398" y="2813"/>
                  <a:ext cx="489" cy="0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303" y="2046"/>
                  <a:ext cx="154" cy="347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Line 40"/>
                <p:cNvSpPr>
                  <a:spLocks noChangeShapeType="1"/>
                </p:cNvSpPr>
                <p:nvPr/>
              </p:nvSpPr>
              <p:spPr bwMode="auto">
                <a:xfrm>
                  <a:off x="2698" y="1707"/>
                  <a:ext cx="154" cy="339"/>
                </a:xfrm>
                <a:prstGeom prst="line">
                  <a:avLst/>
                </a:prstGeom>
                <a:noFill/>
                <a:ln w="38100">
                  <a:solidFill>
                    <a:schemeClr val="accent2"/>
                  </a:solidFill>
                  <a:round/>
                  <a:headEnd/>
                  <a:tailEnd type="triangle" w="med" len="med"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Rectangle 41"/>
                <p:cNvSpPr>
                  <a:spLocks noChangeArrowheads="1"/>
                </p:cNvSpPr>
                <p:nvPr/>
              </p:nvSpPr>
              <p:spPr bwMode="auto">
                <a:xfrm>
                  <a:off x="1414" y="1258"/>
                  <a:ext cx="601" cy="2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r>
                    <a:rPr lang="en-US" sz="1400" dirty="0">
                      <a:solidFill>
                        <a:srgbClr val="000000"/>
                      </a:solidFill>
                      <a:latin typeface="Comic Sans MS" pitchFamily="-110" charset="0"/>
                      <a:ea typeface="+mn-ea"/>
                      <a:cs typeface="+mn-cs"/>
                    </a:rPr>
                    <a:t>R=C/2π</a:t>
                  </a:r>
                  <a:endParaRPr sz="1400" noProof="1">
                    <a:solidFill>
                      <a:srgbClr val="000000"/>
                    </a:solidFill>
                    <a:latin typeface="Comic Sans MS" pitchFamily="-110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Rectangle 43"/>
                <p:cNvSpPr>
                  <a:spLocks noChangeArrowheads="1"/>
                </p:cNvSpPr>
                <p:nvPr/>
              </p:nvSpPr>
              <p:spPr bwMode="auto">
                <a:xfrm>
                  <a:off x="1522" y="897"/>
                  <a:ext cx="192" cy="25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r>
                    <a:rPr lang="en-US" sz="1600" dirty="0">
                      <a:solidFill>
                        <a:srgbClr val="0000FF"/>
                      </a:solidFill>
                      <a:latin typeface="Comic Sans MS" pitchFamily="-110" charset="0"/>
                      <a:ea typeface="+mn-ea"/>
                      <a:cs typeface="+mn-cs"/>
                    </a:rPr>
                    <a:t>E</a:t>
                  </a:r>
                  <a:endParaRPr sz="1600" noProof="1">
                    <a:solidFill>
                      <a:srgbClr val="0000FF"/>
                    </a:solidFill>
                    <a:latin typeface="Comic Sans MS" pitchFamily="-110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5" name="Rectangle 45"/>
              <p:cNvSpPr>
                <a:spLocks noChangeArrowheads="1"/>
              </p:cNvSpPr>
              <p:nvPr/>
            </p:nvSpPr>
            <p:spPr bwMode="auto">
              <a:xfrm>
                <a:off x="1754" y="1171"/>
                <a:ext cx="585" cy="3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eaLnBrk="0" hangingPunct="0">
                  <a:spcBef>
                    <a:spcPct val="0"/>
                  </a:spcBef>
                  <a:buClrTx/>
                  <a:buSzTx/>
                  <a:buNone/>
                </a:pPr>
                <a:r>
                  <a:rPr lang="en-US" sz="1200" dirty="0">
                    <a:solidFill>
                      <a:srgbClr val="009999"/>
                    </a:solidFill>
                    <a:latin typeface="Comic Sans MS" pitchFamily="-110" charset="0"/>
                    <a:ea typeface="+mn-ea"/>
                    <a:cs typeface="+mn-cs"/>
                  </a:rPr>
                  <a:t>Bending </a:t>
                </a:r>
              </a:p>
              <a:p>
                <a:pPr eaLnBrk="0" hangingPunct="0">
                  <a:spcBef>
                    <a:spcPct val="0"/>
                  </a:spcBef>
                  <a:buClrTx/>
                  <a:buSzTx/>
                  <a:buNone/>
                </a:pPr>
                <a:r>
                  <a:rPr lang="en-US" sz="1200" dirty="0">
                    <a:solidFill>
                      <a:srgbClr val="009999"/>
                    </a:solidFill>
                    <a:latin typeface="Comic Sans MS" pitchFamily="-110" charset="0"/>
                    <a:ea typeface="+mn-ea"/>
                    <a:cs typeface="+mn-cs"/>
                  </a:rPr>
                  <a:t>magnet</a:t>
                </a:r>
                <a:endParaRPr sz="1200" noProof="1">
                  <a:solidFill>
                    <a:srgbClr val="009999"/>
                  </a:solidFill>
                  <a:latin typeface="Comic Sans MS" pitchFamily="-110" charset="0"/>
                  <a:ea typeface="+mn-ea"/>
                  <a:cs typeface="+mn-cs"/>
                </a:endParaRPr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1331640" y="4653136"/>
              <a:ext cx="8285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en-US" sz="1400" dirty="0">
                  <a:solidFill>
                    <a:srgbClr val="000000"/>
                  </a:solidFill>
                  <a:latin typeface="Comic Sans MS"/>
                  <a:ea typeface="Lucida Grande"/>
                  <a:cs typeface="Lucida Grande"/>
                </a:rPr>
                <a:t>bending</a:t>
              </a:r>
              <a:br>
                <a:rPr lang="en-US" sz="1400" dirty="0">
                  <a:solidFill>
                    <a:srgbClr val="000000"/>
                  </a:solidFill>
                  <a:latin typeface="Comic Sans MS"/>
                  <a:ea typeface="Lucida Grande"/>
                  <a:cs typeface="Lucida Grande"/>
                </a:rPr>
              </a:br>
              <a:r>
                <a:rPr lang="en-US" sz="1400" dirty="0">
                  <a:solidFill>
                    <a:srgbClr val="000000"/>
                  </a:solidFill>
                  <a:latin typeface="Comic Sans MS"/>
                  <a:ea typeface="Lucida Grande"/>
                  <a:cs typeface="Lucida Grande"/>
                </a:rPr>
                <a:t>radius</a:t>
              </a:r>
              <a:endParaRPr lang="en-US" sz="1400" dirty="0">
                <a:solidFill>
                  <a:srgbClr val="000000"/>
                </a:solidFill>
                <a:latin typeface="Comic Sans MS"/>
                <a:ea typeface="+mn-ea"/>
                <a:cs typeface="+mn-cs"/>
              </a:endParaRPr>
            </a:p>
          </p:txBody>
        </p:sp>
      </p:grpSp>
      <p:sp>
        <p:nvSpPr>
          <p:cNvPr id="71" name="Rectangle 38">
            <a:extLst>
              <a:ext uri="{FF2B5EF4-FFF2-40B4-BE49-F238E27FC236}">
                <a16:creationId xmlns:a16="http://schemas.microsoft.com/office/drawing/2014/main" id="{E3EA6BE9-A306-BE47-A8F7-09EC472C7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440" y="5451046"/>
            <a:ext cx="10152507" cy="68345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ct val="0"/>
              </a:spcBef>
              <a:buClrTx/>
              <a:buSzTx/>
              <a:buNone/>
            </a:pPr>
            <a:r>
              <a:rPr lang="en-US" sz="1800" b="1" dirty="0">
                <a:solidFill>
                  <a:schemeClr val="tx2"/>
                </a:solidFill>
                <a:latin typeface="Comic Sans MS" pitchFamily="-110" charset="0"/>
                <a:ea typeface="+mn-ea"/>
                <a:cs typeface="+mn-cs"/>
              </a:rPr>
              <a:t>Note: </a:t>
            </a:r>
            <a:r>
              <a:rPr lang="en-US" sz="1800" i="1" dirty="0">
                <a:solidFill>
                  <a:srgbClr val="FF0000"/>
                </a:solidFill>
                <a:latin typeface="Comic Sans MS" pitchFamily="-110" charset="0"/>
                <a:ea typeface="+mn-ea"/>
                <a:cs typeface="+mn-cs"/>
              </a:rPr>
              <a:t>h</a:t>
            </a:r>
            <a:r>
              <a:rPr lang="en-US" sz="1800" dirty="0">
                <a:solidFill>
                  <a:srgbClr val="000000"/>
                </a:solidFill>
                <a:latin typeface="Comic Sans MS" pitchFamily="-110" charset="0"/>
                <a:ea typeface="+mn-ea"/>
                <a:cs typeface="+mn-cs"/>
              </a:rPr>
              <a:t> is also the </a:t>
            </a:r>
            <a:r>
              <a:rPr lang="en-US" sz="1800" dirty="0">
                <a:solidFill>
                  <a:srgbClr val="FF0000"/>
                </a:solidFill>
                <a:latin typeface="Comic Sans MS" pitchFamily="-110" charset="0"/>
                <a:ea typeface="+mn-ea"/>
                <a:cs typeface="+mn-cs"/>
              </a:rPr>
              <a:t>maximum number of bunches</a:t>
            </a:r>
            <a:r>
              <a:rPr lang="en-US" sz="1800" dirty="0">
                <a:solidFill>
                  <a:srgbClr val="000000"/>
                </a:solidFill>
                <a:latin typeface="Comic Sans MS" pitchFamily="-110" charset="0"/>
                <a:ea typeface="+mn-ea"/>
                <a:cs typeface="+mn-cs"/>
              </a:rPr>
              <a:t> in the synchrotron.</a:t>
            </a:r>
          </a:p>
          <a:p>
            <a:pPr algn="l" eaLnBrk="0" hangingPunct="0">
              <a:lnSpc>
                <a:spcPct val="110000"/>
              </a:lnSpc>
              <a:spcBef>
                <a:spcPct val="0"/>
              </a:spcBef>
              <a:buClrTx/>
              <a:buSzTx/>
              <a:buNone/>
            </a:pPr>
            <a:r>
              <a:rPr lang="en-US" sz="1800" dirty="0">
                <a:solidFill>
                  <a:srgbClr val="000000"/>
                </a:solidFill>
                <a:latin typeface="Comic Sans MS" pitchFamily="-110" charset="0"/>
                <a:ea typeface="+mn-ea"/>
                <a:cs typeface="+mn-cs"/>
              </a:rPr>
              <a:t>… but normally less bunches due to gaps for injection/ejection kickers, collision constraints,…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C3E00C-DDD2-7FA6-189C-EF499E7FB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373593"/>
            <a:ext cx="10152507" cy="607130"/>
          </a:xfrm>
        </p:spPr>
        <p:txBody>
          <a:bodyPr/>
          <a:lstStyle/>
          <a:p>
            <a:r>
              <a:rPr lang="en-GB" dirty="0"/>
              <a:t>Circular accelerators: The Synchrotron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E6921DB-59D9-1961-3CDD-258CC2D28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15A377F-E31C-DB52-23EC-D2B0E69EE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9B31D15-7287-8DFE-8F6D-8971D920F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40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2314085" y="3173009"/>
            <a:ext cx="242726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None/>
            </a:pPr>
            <a:r>
              <a:rPr lang="en-US" sz="2000" dirty="0">
                <a:solidFill>
                  <a:srgbClr val="000000"/>
                </a:solidFill>
                <a:cs typeface="+mn-cs"/>
              </a:rPr>
              <a:t>1</a:t>
            </a:r>
            <a:r>
              <a:rPr lang="en-US" sz="2000" baseline="30000" dirty="0">
                <a:solidFill>
                  <a:srgbClr val="000000"/>
                </a:solidFill>
                <a:cs typeface="+mn-cs"/>
              </a:rPr>
              <a:t>st</a:t>
            </a:r>
            <a:r>
              <a:rPr lang="en-US" sz="2000" dirty="0">
                <a:solidFill>
                  <a:srgbClr val="000000"/>
                </a:solidFill>
                <a:cs typeface="+mn-cs"/>
              </a:rPr>
              <a:t> revolution period</a:t>
            </a:r>
          </a:p>
        </p:txBody>
      </p:sp>
      <p:sp>
        <p:nvSpPr>
          <p:cNvPr id="16389" name="Line 6"/>
          <p:cNvSpPr>
            <a:spLocks noChangeShapeType="1"/>
          </p:cNvSpPr>
          <p:nvPr/>
        </p:nvSpPr>
        <p:spPr bwMode="auto">
          <a:xfrm>
            <a:off x="1487488" y="2040160"/>
            <a:ext cx="403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16390" name="Line 7"/>
          <p:cNvSpPr>
            <a:spLocks noChangeShapeType="1"/>
          </p:cNvSpPr>
          <p:nvPr/>
        </p:nvSpPr>
        <p:spPr bwMode="auto">
          <a:xfrm flipV="1">
            <a:off x="3316288" y="1125760"/>
            <a:ext cx="0" cy="1752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16391" name="Text Box 8"/>
          <p:cNvSpPr txBox="1">
            <a:spLocks noChangeArrowheads="1"/>
          </p:cNvSpPr>
          <p:nvPr/>
        </p:nvSpPr>
        <p:spPr bwMode="auto">
          <a:xfrm>
            <a:off x="2859088" y="1052736"/>
            <a:ext cx="355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None/>
            </a:pPr>
            <a:r>
              <a:rPr lang="en-US" sz="2000">
                <a:solidFill>
                  <a:srgbClr val="000000"/>
                </a:solidFill>
                <a:cs typeface="+mn-cs"/>
              </a:rPr>
              <a:t>V</a:t>
            </a: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6392" name="Text Box 9"/>
          <p:cNvSpPr txBox="1">
            <a:spLocks noChangeArrowheads="1"/>
          </p:cNvSpPr>
          <p:nvPr/>
        </p:nvSpPr>
        <p:spPr bwMode="auto">
          <a:xfrm>
            <a:off x="5145089" y="2195735"/>
            <a:ext cx="6687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None/>
            </a:pPr>
            <a:r>
              <a:rPr lang="en-US" sz="2000">
                <a:solidFill>
                  <a:srgbClr val="000000"/>
                </a:solidFill>
                <a:cs typeface="+mn-cs"/>
              </a:rPr>
              <a:t>time</a:t>
            </a: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6393" name="Line 10"/>
          <p:cNvSpPr>
            <a:spLocks noChangeShapeType="1"/>
          </p:cNvSpPr>
          <p:nvPr/>
        </p:nvSpPr>
        <p:spPr bwMode="auto">
          <a:xfrm>
            <a:off x="1639888" y="1659160"/>
            <a:ext cx="0" cy="15240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16394" name="Line 11"/>
          <p:cNvSpPr>
            <a:spLocks noChangeShapeType="1"/>
          </p:cNvSpPr>
          <p:nvPr/>
        </p:nvSpPr>
        <p:spPr bwMode="auto">
          <a:xfrm>
            <a:off x="4992688" y="1735360"/>
            <a:ext cx="0" cy="15240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16395" name="Line 12"/>
          <p:cNvSpPr>
            <a:spLocks noChangeShapeType="1"/>
          </p:cNvSpPr>
          <p:nvPr/>
        </p:nvSpPr>
        <p:spPr bwMode="auto">
          <a:xfrm>
            <a:off x="1639888" y="3106960"/>
            <a:ext cx="335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16396" name="Freeform 13"/>
          <p:cNvSpPr>
            <a:spLocks/>
          </p:cNvSpPr>
          <p:nvPr/>
        </p:nvSpPr>
        <p:spPr bwMode="auto">
          <a:xfrm>
            <a:off x="1639888" y="1278160"/>
            <a:ext cx="3352800" cy="1524000"/>
          </a:xfrm>
          <a:custGeom>
            <a:avLst/>
            <a:gdLst>
              <a:gd name="T0" fmla="*/ 0 w 2112"/>
              <a:gd name="T1" fmla="*/ 2147483647 h 960"/>
              <a:gd name="T2" fmla="*/ 2147483647 w 2112"/>
              <a:gd name="T3" fmla="*/ 2147483647 h 960"/>
              <a:gd name="T4" fmla="*/ 2147483647 w 2112"/>
              <a:gd name="T5" fmla="*/ 2147483647 h 960"/>
              <a:gd name="T6" fmla="*/ 2147483647 w 2112"/>
              <a:gd name="T7" fmla="*/ 0 h 960"/>
              <a:gd name="T8" fmla="*/ 2147483647 w 2112"/>
              <a:gd name="T9" fmla="*/ 2147483647 h 9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12"/>
              <a:gd name="T16" fmla="*/ 0 h 960"/>
              <a:gd name="T17" fmla="*/ 2112 w 2112"/>
              <a:gd name="T18" fmla="*/ 960 h 9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12" h="960">
                <a:moveTo>
                  <a:pt x="0" y="480"/>
                </a:moveTo>
                <a:cubicBezTo>
                  <a:pt x="176" y="720"/>
                  <a:pt x="352" y="960"/>
                  <a:pt x="528" y="960"/>
                </a:cubicBezTo>
                <a:cubicBezTo>
                  <a:pt x="704" y="960"/>
                  <a:pt x="880" y="640"/>
                  <a:pt x="1056" y="480"/>
                </a:cubicBezTo>
                <a:cubicBezTo>
                  <a:pt x="1232" y="320"/>
                  <a:pt x="1408" y="0"/>
                  <a:pt x="1584" y="0"/>
                </a:cubicBezTo>
                <a:cubicBezTo>
                  <a:pt x="1760" y="0"/>
                  <a:pt x="2024" y="400"/>
                  <a:pt x="2112" y="480"/>
                </a:cubicBezTo>
              </a:path>
            </a:pathLst>
          </a:cu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16397" name="Oval 14"/>
          <p:cNvSpPr>
            <a:spLocks noChangeArrowheads="1"/>
          </p:cNvSpPr>
          <p:nvPr/>
        </p:nvSpPr>
        <p:spPr bwMode="auto">
          <a:xfrm>
            <a:off x="3240088" y="1963960"/>
            <a:ext cx="152400" cy="1524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16399" name="Text Box 16"/>
          <p:cNvSpPr txBox="1">
            <a:spLocks noChangeArrowheads="1"/>
          </p:cNvSpPr>
          <p:nvPr/>
        </p:nvSpPr>
        <p:spPr bwMode="auto">
          <a:xfrm>
            <a:off x="2020889" y="1128936"/>
            <a:ext cx="369887" cy="396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None/>
            </a:pPr>
            <a:r>
              <a:rPr lang="en-US" sz="2000">
                <a:solidFill>
                  <a:srgbClr val="000000"/>
                </a:solidFill>
                <a:cs typeface="+mn-cs"/>
              </a:rPr>
              <a:t>A</a:t>
            </a: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6400" name="Line 17"/>
          <p:cNvSpPr>
            <a:spLocks noChangeShapeType="1"/>
          </p:cNvSpPr>
          <p:nvPr/>
        </p:nvSpPr>
        <p:spPr bwMode="auto">
          <a:xfrm>
            <a:off x="2325688" y="1430560"/>
            <a:ext cx="914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16401" name="Text Box 18"/>
          <p:cNvSpPr txBox="1">
            <a:spLocks noChangeArrowheads="1"/>
          </p:cNvSpPr>
          <p:nvPr/>
        </p:nvSpPr>
        <p:spPr bwMode="auto">
          <a:xfrm>
            <a:off x="4154488" y="2348135"/>
            <a:ext cx="3561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None/>
            </a:pPr>
            <a:r>
              <a:rPr lang="en-US" sz="2000">
                <a:solidFill>
                  <a:srgbClr val="D52946"/>
                </a:solidFill>
                <a:cs typeface="+mn-cs"/>
              </a:rPr>
              <a:t>B</a:t>
            </a:r>
            <a:endParaRPr lang="en-US">
              <a:solidFill>
                <a:srgbClr val="D52946"/>
              </a:solidFill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727451" y="1436910"/>
            <a:ext cx="561975" cy="946150"/>
            <a:chOff x="4895850" y="2509838"/>
            <a:chExt cx="561975" cy="946150"/>
          </a:xfrm>
        </p:grpSpPr>
        <p:sp>
          <p:nvSpPr>
            <p:cNvPr id="16398" name="Oval 15"/>
            <p:cNvSpPr>
              <a:spLocks noChangeArrowheads="1"/>
            </p:cNvSpPr>
            <p:nvPr/>
          </p:nvSpPr>
          <p:spPr bwMode="auto">
            <a:xfrm>
              <a:off x="4895850" y="2509838"/>
              <a:ext cx="152400" cy="152400"/>
            </a:xfrm>
            <a:prstGeom prst="ellipse">
              <a:avLst/>
            </a:prstGeom>
            <a:solidFill>
              <a:srgbClr val="D5294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D52946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16402" name="Line 19"/>
            <p:cNvSpPr>
              <a:spLocks noChangeShapeType="1"/>
            </p:cNvSpPr>
            <p:nvPr/>
          </p:nvSpPr>
          <p:spPr bwMode="auto">
            <a:xfrm flipH="1" flipV="1">
              <a:off x="5037138" y="2722563"/>
              <a:ext cx="420687" cy="7334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018581" y="1644872"/>
            <a:ext cx="2722220" cy="1935396"/>
            <a:chOff x="3186981" y="2717800"/>
            <a:chExt cx="2722220" cy="1935396"/>
          </a:xfrm>
        </p:grpSpPr>
        <p:sp>
          <p:nvSpPr>
            <p:cNvPr id="21" name="Text Box 3"/>
            <p:cNvSpPr txBox="1">
              <a:spLocks noChangeArrowheads="1"/>
            </p:cNvSpPr>
            <p:nvPr/>
          </p:nvSpPr>
          <p:spPr bwMode="auto">
            <a:xfrm>
              <a:off x="3186981" y="4253086"/>
              <a:ext cx="2722220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>
                <a:spcBef>
                  <a:spcPct val="0"/>
                </a:spcBef>
                <a:buClrTx/>
                <a:buSzTx/>
                <a:buNone/>
              </a:pPr>
              <a:r>
                <a:rPr lang="en-US" sz="2000" dirty="0">
                  <a:solidFill>
                    <a:srgbClr val="000000"/>
                  </a:solidFill>
                  <a:cs typeface="+mn-cs"/>
                </a:rPr>
                <a:t>100</a:t>
              </a:r>
              <a:r>
                <a:rPr lang="en-US" sz="2000" baseline="30000" dirty="0">
                  <a:solidFill>
                    <a:srgbClr val="000000"/>
                  </a:solidFill>
                  <a:cs typeface="+mn-cs"/>
                </a:rPr>
                <a:t>th</a:t>
              </a:r>
              <a:r>
                <a:rPr lang="en-US" sz="2000" dirty="0">
                  <a:solidFill>
                    <a:srgbClr val="000000"/>
                  </a:solidFill>
                  <a:cs typeface="+mn-cs"/>
                </a:rPr>
                <a:t> revolution period</a:t>
              </a:r>
            </a:p>
          </p:txBody>
        </p:sp>
        <p:sp>
          <p:nvSpPr>
            <p:cNvPr id="22" name="Oval 13"/>
            <p:cNvSpPr>
              <a:spLocks noChangeArrowheads="1"/>
            </p:cNvSpPr>
            <p:nvPr/>
          </p:nvSpPr>
          <p:spPr bwMode="auto">
            <a:xfrm>
              <a:off x="4697413" y="2717800"/>
              <a:ext cx="152400" cy="152400"/>
            </a:xfrm>
            <a:prstGeom prst="ellipse">
              <a:avLst/>
            </a:prstGeom>
            <a:solidFill>
              <a:srgbClr val="D5294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D52946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23" name="Line 17"/>
            <p:cNvSpPr>
              <a:spLocks noChangeShapeType="1"/>
            </p:cNvSpPr>
            <p:nvPr/>
          </p:nvSpPr>
          <p:spPr bwMode="auto">
            <a:xfrm flipH="1" flipV="1">
              <a:off x="4878388" y="2921000"/>
              <a:ext cx="579437" cy="5349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014798" y="1954436"/>
            <a:ext cx="2722220" cy="1625833"/>
            <a:chOff x="3183198" y="3027363"/>
            <a:chExt cx="2722220" cy="1625833"/>
          </a:xfrm>
        </p:grpSpPr>
        <p:sp>
          <p:nvSpPr>
            <p:cNvPr id="25" name="Text Box 3"/>
            <p:cNvSpPr txBox="1">
              <a:spLocks noChangeArrowheads="1"/>
            </p:cNvSpPr>
            <p:nvPr/>
          </p:nvSpPr>
          <p:spPr bwMode="auto">
            <a:xfrm>
              <a:off x="3183198" y="4253086"/>
              <a:ext cx="2722220" cy="40011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>
                <a:spcBef>
                  <a:spcPct val="0"/>
                </a:spcBef>
                <a:buClrTx/>
                <a:buSzTx/>
                <a:buNone/>
              </a:pPr>
              <a:r>
                <a:rPr lang="en-US" sz="2000" dirty="0">
                  <a:solidFill>
                    <a:srgbClr val="000000"/>
                  </a:solidFill>
                  <a:cs typeface="+mn-cs"/>
                </a:rPr>
                <a:t>200</a:t>
              </a:r>
              <a:r>
                <a:rPr lang="en-US" sz="2000" baseline="30000" dirty="0">
                  <a:solidFill>
                    <a:srgbClr val="000000"/>
                  </a:solidFill>
                  <a:cs typeface="+mn-cs"/>
                </a:rPr>
                <a:t>th</a:t>
              </a:r>
              <a:r>
                <a:rPr lang="en-US" sz="2000" dirty="0">
                  <a:solidFill>
                    <a:srgbClr val="000000"/>
                  </a:solidFill>
                  <a:cs typeface="+mn-cs"/>
                </a:rPr>
                <a:t> revolution period</a:t>
              </a:r>
            </a:p>
          </p:txBody>
        </p:sp>
        <p:sp>
          <p:nvSpPr>
            <p:cNvPr id="26" name="Oval 13"/>
            <p:cNvSpPr>
              <a:spLocks noChangeArrowheads="1"/>
            </p:cNvSpPr>
            <p:nvPr/>
          </p:nvSpPr>
          <p:spPr bwMode="auto">
            <a:xfrm>
              <a:off x="4438650" y="3027363"/>
              <a:ext cx="152400" cy="152400"/>
            </a:xfrm>
            <a:prstGeom prst="ellipse">
              <a:avLst/>
            </a:prstGeom>
            <a:solidFill>
              <a:srgbClr val="D5294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D52946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27" name="Line 17"/>
            <p:cNvSpPr>
              <a:spLocks noChangeShapeType="1"/>
            </p:cNvSpPr>
            <p:nvPr/>
          </p:nvSpPr>
          <p:spPr bwMode="auto">
            <a:xfrm flipH="1" flipV="1">
              <a:off x="4640263" y="3159125"/>
              <a:ext cx="727075" cy="4048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014798" y="2260822"/>
            <a:ext cx="2722754" cy="1319446"/>
            <a:chOff x="3183198" y="3333750"/>
            <a:chExt cx="2722754" cy="1319446"/>
          </a:xfrm>
        </p:grpSpPr>
        <p:sp>
          <p:nvSpPr>
            <p:cNvPr id="29" name="Text Box 3"/>
            <p:cNvSpPr txBox="1">
              <a:spLocks noChangeArrowheads="1"/>
            </p:cNvSpPr>
            <p:nvPr/>
          </p:nvSpPr>
          <p:spPr bwMode="auto">
            <a:xfrm>
              <a:off x="3183198" y="4253086"/>
              <a:ext cx="2722754" cy="40011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>
                <a:spcBef>
                  <a:spcPct val="0"/>
                </a:spcBef>
                <a:buClrTx/>
                <a:buSzTx/>
                <a:buNone/>
              </a:pPr>
              <a:r>
                <a:rPr lang="en-US" sz="2000" dirty="0">
                  <a:solidFill>
                    <a:srgbClr val="000000"/>
                  </a:solidFill>
                  <a:cs typeface="+mn-cs"/>
                </a:rPr>
                <a:t>300</a:t>
              </a:r>
              <a:r>
                <a:rPr lang="en-US" sz="2000" baseline="30000" dirty="0">
                  <a:solidFill>
                    <a:srgbClr val="000000"/>
                  </a:solidFill>
                  <a:cs typeface="+mn-cs"/>
                </a:rPr>
                <a:t>th</a:t>
              </a:r>
              <a:r>
                <a:rPr lang="en-US" sz="2000" dirty="0">
                  <a:solidFill>
                    <a:srgbClr val="000000"/>
                  </a:solidFill>
                  <a:cs typeface="+mn-cs"/>
                </a:rPr>
                <a:t> revolution period</a:t>
              </a:r>
            </a:p>
          </p:txBody>
        </p:sp>
        <p:sp>
          <p:nvSpPr>
            <p:cNvPr id="30" name="Oval 13"/>
            <p:cNvSpPr>
              <a:spLocks noChangeArrowheads="1"/>
            </p:cNvSpPr>
            <p:nvPr/>
          </p:nvSpPr>
          <p:spPr bwMode="auto">
            <a:xfrm>
              <a:off x="4160838" y="3333750"/>
              <a:ext cx="152400" cy="152400"/>
            </a:xfrm>
            <a:prstGeom prst="ellipse">
              <a:avLst/>
            </a:prstGeom>
            <a:solidFill>
              <a:srgbClr val="D5294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D52946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31" name="Line 17"/>
            <p:cNvSpPr>
              <a:spLocks noChangeShapeType="1"/>
            </p:cNvSpPr>
            <p:nvPr/>
          </p:nvSpPr>
          <p:spPr bwMode="auto">
            <a:xfrm flipH="1" flipV="1">
              <a:off x="4381500" y="3459161"/>
              <a:ext cx="910580" cy="1138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014798" y="2572096"/>
            <a:ext cx="2722754" cy="1008172"/>
            <a:chOff x="3183198" y="3645024"/>
            <a:chExt cx="2722754" cy="1008172"/>
          </a:xfrm>
        </p:grpSpPr>
        <p:sp>
          <p:nvSpPr>
            <p:cNvPr id="33" name="Text Box 3"/>
            <p:cNvSpPr txBox="1">
              <a:spLocks noChangeArrowheads="1"/>
            </p:cNvSpPr>
            <p:nvPr/>
          </p:nvSpPr>
          <p:spPr bwMode="auto">
            <a:xfrm>
              <a:off x="3183198" y="4253086"/>
              <a:ext cx="2722754" cy="40011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>
                <a:spcBef>
                  <a:spcPct val="0"/>
                </a:spcBef>
                <a:buClrTx/>
                <a:buSzTx/>
                <a:buNone/>
              </a:pPr>
              <a:r>
                <a:rPr lang="en-US" sz="2000" dirty="0">
                  <a:solidFill>
                    <a:srgbClr val="000000"/>
                  </a:solidFill>
                  <a:cs typeface="+mn-cs"/>
                </a:rPr>
                <a:t>400</a:t>
              </a:r>
              <a:r>
                <a:rPr lang="en-US" sz="2000" baseline="30000" dirty="0">
                  <a:solidFill>
                    <a:srgbClr val="000000"/>
                  </a:solidFill>
                  <a:cs typeface="+mn-cs"/>
                </a:rPr>
                <a:t>th</a:t>
              </a:r>
              <a:r>
                <a:rPr lang="en-US" sz="2000" dirty="0">
                  <a:solidFill>
                    <a:srgbClr val="000000"/>
                  </a:solidFill>
                  <a:cs typeface="+mn-cs"/>
                </a:rPr>
                <a:t> revolution period</a:t>
              </a:r>
            </a:p>
          </p:txBody>
        </p:sp>
        <p:sp>
          <p:nvSpPr>
            <p:cNvPr id="34" name="Oval 13"/>
            <p:cNvSpPr>
              <a:spLocks noChangeArrowheads="1"/>
            </p:cNvSpPr>
            <p:nvPr/>
          </p:nvSpPr>
          <p:spPr bwMode="auto">
            <a:xfrm>
              <a:off x="3852863" y="3652838"/>
              <a:ext cx="152400" cy="152400"/>
            </a:xfrm>
            <a:prstGeom prst="ellipse">
              <a:avLst/>
            </a:prstGeom>
            <a:solidFill>
              <a:srgbClr val="D5294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D52946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35" name="Line 17"/>
            <p:cNvSpPr>
              <a:spLocks noChangeShapeType="1"/>
            </p:cNvSpPr>
            <p:nvPr/>
          </p:nvSpPr>
          <p:spPr bwMode="auto">
            <a:xfrm flipH="1">
              <a:off x="4102100" y="3645024"/>
              <a:ext cx="1189980" cy="1110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014798" y="2260822"/>
            <a:ext cx="2722754" cy="1319446"/>
            <a:chOff x="3183198" y="3333750"/>
            <a:chExt cx="2722754" cy="1319446"/>
          </a:xfrm>
        </p:grpSpPr>
        <p:sp>
          <p:nvSpPr>
            <p:cNvPr id="37" name="Text Box 3"/>
            <p:cNvSpPr txBox="1">
              <a:spLocks noChangeArrowheads="1"/>
            </p:cNvSpPr>
            <p:nvPr/>
          </p:nvSpPr>
          <p:spPr bwMode="auto">
            <a:xfrm>
              <a:off x="3183198" y="4253086"/>
              <a:ext cx="2722754" cy="40011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>
                <a:spcBef>
                  <a:spcPct val="0"/>
                </a:spcBef>
                <a:buClrTx/>
                <a:buSzTx/>
                <a:buNone/>
              </a:pPr>
              <a:r>
                <a:rPr lang="en-US" sz="2000" dirty="0">
                  <a:solidFill>
                    <a:srgbClr val="000000"/>
                  </a:solidFill>
                  <a:cs typeface="+mn-cs"/>
                </a:rPr>
                <a:t>500</a:t>
              </a:r>
              <a:r>
                <a:rPr lang="en-US" sz="2000" baseline="30000" dirty="0">
                  <a:solidFill>
                    <a:srgbClr val="000000"/>
                  </a:solidFill>
                  <a:cs typeface="+mn-cs"/>
                </a:rPr>
                <a:t>th</a:t>
              </a:r>
              <a:r>
                <a:rPr lang="en-US" sz="2000" dirty="0">
                  <a:solidFill>
                    <a:srgbClr val="000000"/>
                  </a:solidFill>
                  <a:cs typeface="+mn-cs"/>
                </a:rPr>
                <a:t> revolution period</a:t>
              </a:r>
            </a:p>
          </p:txBody>
        </p:sp>
        <p:sp>
          <p:nvSpPr>
            <p:cNvPr id="38" name="Oval 13"/>
            <p:cNvSpPr>
              <a:spLocks noChangeArrowheads="1"/>
            </p:cNvSpPr>
            <p:nvPr/>
          </p:nvSpPr>
          <p:spPr bwMode="auto">
            <a:xfrm>
              <a:off x="4160838" y="3333750"/>
              <a:ext cx="152400" cy="152400"/>
            </a:xfrm>
            <a:prstGeom prst="ellipse">
              <a:avLst/>
            </a:prstGeom>
            <a:solidFill>
              <a:srgbClr val="D5294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D52946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39" name="Line 17"/>
            <p:cNvSpPr>
              <a:spLocks noChangeShapeType="1"/>
            </p:cNvSpPr>
            <p:nvPr/>
          </p:nvSpPr>
          <p:spPr bwMode="auto">
            <a:xfrm flipH="1" flipV="1">
              <a:off x="4381500" y="3459163"/>
              <a:ext cx="910580" cy="1138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014798" y="1954436"/>
            <a:ext cx="2722754" cy="1625773"/>
            <a:chOff x="3183198" y="3027363"/>
            <a:chExt cx="2722754" cy="1625773"/>
          </a:xfrm>
        </p:grpSpPr>
        <p:sp>
          <p:nvSpPr>
            <p:cNvPr id="41" name="Text Box 3"/>
            <p:cNvSpPr txBox="1">
              <a:spLocks noChangeArrowheads="1"/>
            </p:cNvSpPr>
            <p:nvPr/>
          </p:nvSpPr>
          <p:spPr bwMode="auto">
            <a:xfrm>
              <a:off x="3183198" y="4253026"/>
              <a:ext cx="2722754" cy="40011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>
                <a:spcBef>
                  <a:spcPct val="0"/>
                </a:spcBef>
                <a:buClrTx/>
                <a:buSzTx/>
                <a:buNone/>
              </a:pPr>
              <a:r>
                <a:rPr lang="en-US" sz="2000" dirty="0">
                  <a:solidFill>
                    <a:srgbClr val="000000"/>
                  </a:solidFill>
                  <a:cs typeface="+mn-cs"/>
                </a:rPr>
                <a:t>600</a:t>
              </a:r>
              <a:r>
                <a:rPr lang="en-US" sz="2000" baseline="30000" dirty="0">
                  <a:solidFill>
                    <a:srgbClr val="000000"/>
                  </a:solidFill>
                  <a:cs typeface="+mn-cs"/>
                </a:rPr>
                <a:t>th</a:t>
              </a:r>
              <a:r>
                <a:rPr lang="en-US" sz="2000" dirty="0">
                  <a:solidFill>
                    <a:srgbClr val="000000"/>
                  </a:solidFill>
                  <a:cs typeface="+mn-cs"/>
                </a:rPr>
                <a:t> revolution period</a:t>
              </a:r>
            </a:p>
          </p:txBody>
        </p:sp>
        <p:sp>
          <p:nvSpPr>
            <p:cNvPr id="42" name="Oval 13"/>
            <p:cNvSpPr>
              <a:spLocks noChangeArrowheads="1"/>
            </p:cNvSpPr>
            <p:nvPr/>
          </p:nvSpPr>
          <p:spPr bwMode="auto">
            <a:xfrm>
              <a:off x="4438650" y="3027363"/>
              <a:ext cx="152400" cy="152400"/>
            </a:xfrm>
            <a:prstGeom prst="ellipse">
              <a:avLst/>
            </a:prstGeom>
            <a:solidFill>
              <a:srgbClr val="D5294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D52946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43" name="Line 17"/>
            <p:cNvSpPr>
              <a:spLocks noChangeShapeType="1"/>
            </p:cNvSpPr>
            <p:nvPr/>
          </p:nvSpPr>
          <p:spPr bwMode="auto">
            <a:xfrm flipH="1" flipV="1">
              <a:off x="4640263" y="3159125"/>
              <a:ext cx="727075" cy="4048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014798" y="1644872"/>
            <a:ext cx="2722754" cy="1935336"/>
            <a:chOff x="3183198" y="2717800"/>
            <a:chExt cx="2722754" cy="1935336"/>
          </a:xfrm>
        </p:grpSpPr>
        <p:sp>
          <p:nvSpPr>
            <p:cNvPr id="45" name="Text Box 3"/>
            <p:cNvSpPr txBox="1">
              <a:spLocks noChangeArrowheads="1"/>
            </p:cNvSpPr>
            <p:nvPr/>
          </p:nvSpPr>
          <p:spPr bwMode="auto">
            <a:xfrm>
              <a:off x="3183198" y="4253026"/>
              <a:ext cx="2722754" cy="40011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>
                <a:spcBef>
                  <a:spcPct val="0"/>
                </a:spcBef>
                <a:buClrTx/>
                <a:buSzTx/>
                <a:buNone/>
              </a:pPr>
              <a:r>
                <a:rPr lang="en-US" sz="2000" dirty="0">
                  <a:solidFill>
                    <a:srgbClr val="000000"/>
                  </a:solidFill>
                  <a:cs typeface="+mn-cs"/>
                </a:rPr>
                <a:t>700</a:t>
              </a:r>
              <a:r>
                <a:rPr lang="en-US" sz="2000" baseline="30000" dirty="0">
                  <a:solidFill>
                    <a:srgbClr val="000000"/>
                  </a:solidFill>
                  <a:cs typeface="+mn-cs"/>
                </a:rPr>
                <a:t>th</a:t>
              </a:r>
              <a:r>
                <a:rPr lang="en-US" sz="2000" dirty="0">
                  <a:solidFill>
                    <a:srgbClr val="000000"/>
                  </a:solidFill>
                  <a:cs typeface="+mn-cs"/>
                </a:rPr>
                <a:t> revolution period</a:t>
              </a:r>
            </a:p>
          </p:txBody>
        </p:sp>
        <p:sp>
          <p:nvSpPr>
            <p:cNvPr id="46" name="Oval 13"/>
            <p:cNvSpPr>
              <a:spLocks noChangeArrowheads="1"/>
            </p:cNvSpPr>
            <p:nvPr/>
          </p:nvSpPr>
          <p:spPr bwMode="auto">
            <a:xfrm>
              <a:off x="4697413" y="2717800"/>
              <a:ext cx="152400" cy="152400"/>
            </a:xfrm>
            <a:prstGeom prst="ellipse">
              <a:avLst/>
            </a:prstGeom>
            <a:solidFill>
              <a:srgbClr val="D5294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D52946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47" name="Line 17"/>
            <p:cNvSpPr>
              <a:spLocks noChangeShapeType="1"/>
            </p:cNvSpPr>
            <p:nvPr/>
          </p:nvSpPr>
          <p:spPr bwMode="auto">
            <a:xfrm flipH="1" flipV="1">
              <a:off x="4878388" y="2921000"/>
              <a:ext cx="579437" cy="5349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2014798" y="1436910"/>
            <a:ext cx="2722754" cy="2143298"/>
            <a:chOff x="3183198" y="2509838"/>
            <a:chExt cx="2722754" cy="2143298"/>
          </a:xfrm>
        </p:grpSpPr>
        <p:sp>
          <p:nvSpPr>
            <p:cNvPr id="49" name="Text Box 3"/>
            <p:cNvSpPr txBox="1">
              <a:spLocks noChangeArrowheads="1"/>
            </p:cNvSpPr>
            <p:nvPr/>
          </p:nvSpPr>
          <p:spPr bwMode="auto">
            <a:xfrm>
              <a:off x="3183198" y="4253026"/>
              <a:ext cx="2722754" cy="40011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>
                <a:spcBef>
                  <a:spcPct val="0"/>
                </a:spcBef>
                <a:buClrTx/>
                <a:buSzTx/>
                <a:buNone/>
              </a:pPr>
              <a:r>
                <a:rPr lang="en-US" sz="2000" dirty="0">
                  <a:solidFill>
                    <a:srgbClr val="000000"/>
                  </a:solidFill>
                  <a:cs typeface="+mn-cs"/>
                </a:rPr>
                <a:t>800</a:t>
              </a:r>
              <a:r>
                <a:rPr lang="en-US" sz="2000" baseline="30000" dirty="0">
                  <a:solidFill>
                    <a:srgbClr val="000000"/>
                  </a:solidFill>
                  <a:cs typeface="+mn-cs"/>
                </a:rPr>
                <a:t>th</a:t>
              </a:r>
              <a:r>
                <a:rPr lang="en-US" sz="2000" dirty="0">
                  <a:solidFill>
                    <a:srgbClr val="000000"/>
                  </a:solidFill>
                  <a:cs typeface="+mn-cs"/>
                </a:rPr>
                <a:t> revolution period</a:t>
              </a:r>
            </a:p>
          </p:txBody>
        </p:sp>
        <p:sp>
          <p:nvSpPr>
            <p:cNvPr id="50" name="Oval 13"/>
            <p:cNvSpPr>
              <a:spLocks noChangeArrowheads="1"/>
            </p:cNvSpPr>
            <p:nvPr/>
          </p:nvSpPr>
          <p:spPr bwMode="auto">
            <a:xfrm>
              <a:off x="4895850" y="2509838"/>
              <a:ext cx="152400" cy="152400"/>
            </a:xfrm>
            <a:prstGeom prst="ellipse">
              <a:avLst/>
            </a:prstGeom>
            <a:solidFill>
              <a:srgbClr val="D5294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D52946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1" name="Line 17"/>
            <p:cNvSpPr>
              <a:spLocks noChangeShapeType="1"/>
            </p:cNvSpPr>
            <p:nvPr/>
          </p:nvSpPr>
          <p:spPr bwMode="auto">
            <a:xfrm flipH="1" flipV="1">
              <a:off x="5037138" y="2722563"/>
              <a:ext cx="420687" cy="7334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8728E0-44BF-2B85-ECD4-32F836F6F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3706023"/>
            <a:ext cx="6624116" cy="233251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0" dirty="0"/>
              <a:t>Particle</a:t>
            </a:r>
            <a:r>
              <a:rPr lang="en-GB" sz="2000" dirty="0"/>
              <a:t> </a:t>
            </a:r>
            <a:r>
              <a:rPr lang="en-GB" sz="2000" dirty="0">
                <a:solidFill>
                  <a:srgbClr val="FF0000"/>
                </a:solidFill>
              </a:rPr>
              <a:t>B</a:t>
            </a:r>
            <a:r>
              <a:rPr lang="en-GB" sz="2000" dirty="0"/>
              <a:t> </a:t>
            </a:r>
            <a:r>
              <a:rPr lang="en-GB" sz="2000" b="0" dirty="0"/>
              <a:t>is performing </a:t>
            </a:r>
            <a:r>
              <a:rPr lang="en-GB" sz="2000" dirty="0"/>
              <a:t>Synchrotron Oscillations around synchronous particle</a:t>
            </a:r>
            <a:r>
              <a:rPr lang="en-GB" sz="2000" dirty="0">
                <a:solidFill>
                  <a:schemeClr val="tx1"/>
                </a:solidFill>
              </a:rPr>
              <a:t> A</a:t>
            </a:r>
            <a:r>
              <a:rPr lang="en-GB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Oscillation amplitude </a:t>
            </a:r>
            <a:r>
              <a:rPr lang="en-GB" sz="2000" b="0" dirty="0"/>
              <a:t>and</a:t>
            </a:r>
            <a:r>
              <a:rPr lang="en-GB" sz="2000" dirty="0"/>
              <a:t> speed </a:t>
            </a:r>
            <a:r>
              <a:rPr lang="en-GB" sz="2000" b="0" dirty="0"/>
              <a:t>depends on the </a:t>
            </a:r>
            <a:r>
              <a:rPr lang="en-GB" sz="2000" dirty="0"/>
              <a:t>initial phase and energy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For low amplitude </a:t>
            </a:r>
            <a:r>
              <a:rPr lang="en-GB" sz="2000" b="1" dirty="0"/>
              <a:t>≈ harmonic oscillator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sz="2000" b="1" dirty="0"/>
              <a:t>But general: </a:t>
            </a:r>
            <a:r>
              <a:rPr lang="en-GB" sz="2000" dirty="0"/>
              <a:t>the </a:t>
            </a:r>
            <a:r>
              <a:rPr lang="en-GB" sz="2000" b="1" dirty="0"/>
              <a:t>restoring force is non-linear </a:t>
            </a:r>
            <a:r>
              <a:rPr lang="en-GB" sz="2000" dirty="0"/>
              <a:t>!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DFA602-58F2-0500-970A-B7724D62C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Synchrotron oscillations</a:t>
            </a:r>
          </a:p>
        </p:txBody>
      </p:sp>
      <p:pic>
        <p:nvPicPr>
          <p:cNvPr id="6" name="SingleHarmonicPhaseSpaceConstruction.avi">
            <a:hlinkClick r:id="" action="ppaction://media"/>
            <a:extLst>
              <a:ext uri="{FF2B5EF4-FFF2-40B4-BE49-F238E27FC236}">
                <a16:creationId xmlns:a16="http://schemas.microsoft.com/office/drawing/2014/main" id="{F9D1576B-3014-6566-BE63-C044B03078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67669" y="367028"/>
            <a:ext cx="4791968" cy="5611961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4C6556-3883-136C-459E-F66785B12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86A525-A28F-4D4E-562D-B46BDA72F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D35314-F0C2-001E-9005-4FF33329E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99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946" name="Text Box 2"/>
          <p:cNvSpPr txBox="1">
            <a:spLocks noChangeArrowheads="1"/>
          </p:cNvSpPr>
          <p:nvPr/>
        </p:nvSpPr>
        <p:spPr bwMode="auto">
          <a:xfrm>
            <a:off x="489397" y="5192825"/>
            <a:ext cx="614049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342900" indent="-342900" algn="l" eaLnBrk="0" hangingPunct="0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de-DE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Bucket</a:t>
            </a:r>
            <a:r>
              <a:rPr lang="de-DE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</a:t>
            </a:r>
            <a:r>
              <a:rPr lang="de-DE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</a:t>
            </a:r>
            <a:r>
              <a:rPr lang="de-DE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enclosed</a:t>
            </a:r>
            <a:r>
              <a:rPr lang="de-DE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separatrix</a:t>
            </a:r>
            <a:endParaRPr lang="de-DE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eaLnBrk="0" hangingPunct="0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de-DE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Longitudinal beam </a:t>
            </a:r>
            <a:r>
              <a:rPr lang="de-DE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emittance</a:t>
            </a:r>
            <a:r>
              <a:rPr lang="de-DE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</a:t>
            </a:r>
            <a:r>
              <a:rPr lang="de-DE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covered</a:t>
            </a:r>
            <a:r>
              <a:rPr lang="de-DE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particles</a:t>
            </a:r>
            <a:r>
              <a:rPr lang="de-DE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</a:t>
            </a:r>
            <a:r>
              <a:rPr lang="de-DE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space</a:t>
            </a:r>
            <a:endParaRPr lang="de-DE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340" name="Group 3"/>
          <p:cNvGrpSpPr>
            <a:grpSpLocks/>
          </p:cNvGrpSpPr>
          <p:nvPr/>
        </p:nvGrpSpPr>
        <p:grpSpPr bwMode="auto">
          <a:xfrm>
            <a:off x="957820" y="934377"/>
            <a:ext cx="4785219" cy="4006791"/>
            <a:chOff x="504" y="1178"/>
            <a:chExt cx="2880" cy="2226"/>
          </a:xfrm>
        </p:grpSpPr>
        <p:pic>
          <p:nvPicPr>
            <p:cNvPr id="14360" name="Picture 4" descr="PhasenraumEmittanz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" y="1584"/>
              <a:ext cx="2544" cy="1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61" name="Text Box 5"/>
            <p:cNvSpPr txBox="1">
              <a:spLocks noChangeArrowheads="1"/>
            </p:cNvSpPr>
            <p:nvPr/>
          </p:nvSpPr>
          <p:spPr bwMode="auto">
            <a:xfrm>
              <a:off x="504" y="1178"/>
              <a:ext cx="2880" cy="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742950" indent="-285750"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de-DE" sz="1800" b="1" dirty="0">
                  <a:solidFill>
                    <a:srgbClr val="000000"/>
                  </a:solidFill>
                  <a:latin typeface="Symbol" charset="0"/>
                </a:rPr>
                <a:t>D</a:t>
              </a:r>
              <a:r>
                <a:rPr lang="de-DE" sz="1800" b="1" dirty="0">
                  <a:solidFill>
                    <a:srgbClr val="000000"/>
                  </a:solidFill>
                </a:rPr>
                <a:t>E-</a:t>
              </a:r>
              <a:r>
                <a:rPr lang="de-DE" sz="1800" b="1" dirty="0">
                  <a:solidFill>
                    <a:srgbClr val="000000"/>
                  </a:solidFill>
                  <a:latin typeface="Symbol" charset="0"/>
                </a:rPr>
                <a:t>f</a:t>
              </a:r>
              <a:r>
                <a:rPr lang="de-DE" sz="1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phase</a:t>
              </a:r>
              <a:r>
                <a:rPr lang="de-DE" sz="1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8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space</a:t>
              </a:r>
              <a:r>
                <a:rPr lang="de-DE" sz="1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80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</a:t>
              </a:r>
              <a:r>
                <a:rPr lang="de-DE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 </a:t>
              </a:r>
              <a:r>
                <a:rPr lang="de-DE" sz="18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stationary</a:t>
              </a:r>
              <a:r>
                <a:rPr lang="de-DE" sz="1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8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bucket</a:t>
              </a:r>
              <a:r>
                <a:rPr lang="de-DE" sz="1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br>
                <a:rPr lang="de-DE" sz="1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de-DE" sz="180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when</a:t>
              </a:r>
              <a:r>
                <a:rPr lang="de-DE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80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</a:t>
              </a:r>
              <a:r>
                <a:rPr lang="de-DE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80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</a:t>
              </a:r>
              <a:r>
                <a:rPr lang="de-DE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8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</a:t>
              </a:r>
              <a:r>
                <a:rPr lang="de-DE" sz="1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8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acceleration</a:t>
              </a:r>
              <a:r>
                <a:rPr lang="de-DE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</p:grpSp>
      <p:sp>
        <p:nvSpPr>
          <p:cNvPr id="14341" name="Text Box 6"/>
          <p:cNvSpPr txBox="1">
            <a:spLocks noChangeArrowheads="1"/>
          </p:cNvSpPr>
          <p:nvPr/>
        </p:nvSpPr>
        <p:spPr bwMode="auto">
          <a:xfrm>
            <a:off x="6876402" y="1045186"/>
            <a:ext cx="4980238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0" hangingPunct="0">
              <a:spcBef>
                <a:spcPct val="0"/>
              </a:spcBef>
              <a:buClrTx/>
              <a:buSzTx/>
              <a:buNone/>
            </a:pPr>
            <a:r>
              <a:rPr lang="de-DE" sz="2000" b="1" dirty="0">
                <a:solidFill>
                  <a:srgbClr val="000000"/>
                </a:solidFill>
                <a:latin typeface="Comic Sans MS"/>
                <a:cs typeface="+mn-cs"/>
              </a:rPr>
              <a:t>Dynamics </a:t>
            </a:r>
            <a:r>
              <a:rPr lang="de-DE" sz="2000" b="1" dirty="0" err="1">
                <a:solidFill>
                  <a:srgbClr val="000000"/>
                </a:solidFill>
                <a:latin typeface="Comic Sans MS"/>
                <a:cs typeface="+mn-cs"/>
              </a:rPr>
              <a:t>of</a:t>
            </a:r>
            <a:r>
              <a:rPr lang="de-DE" sz="2000" b="1" dirty="0">
                <a:solidFill>
                  <a:srgbClr val="000000"/>
                </a:solidFill>
                <a:latin typeface="Comic Sans MS"/>
                <a:cs typeface="+mn-cs"/>
              </a:rPr>
              <a:t> a </a:t>
            </a:r>
            <a:r>
              <a:rPr lang="de-DE" sz="2000" b="1" dirty="0" err="1">
                <a:solidFill>
                  <a:srgbClr val="000000"/>
                </a:solidFill>
                <a:latin typeface="Comic Sans MS"/>
                <a:cs typeface="+mn-cs"/>
              </a:rPr>
              <a:t>particle</a:t>
            </a:r>
            <a:endParaRPr lang="de-DE" sz="2000" dirty="0">
              <a:solidFill>
                <a:srgbClr val="000000"/>
              </a:solidFill>
              <a:latin typeface="Comic Sans MS"/>
              <a:cs typeface="+mn-cs"/>
            </a:endParaRPr>
          </a:p>
          <a:p>
            <a:pPr algn="l" eaLnBrk="0" hangingPunct="0">
              <a:spcBef>
                <a:spcPct val="0"/>
              </a:spcBef>
              <a:buClrTx/>
              <a:buSzTx/>
              <a:buNone/>
            </a:pPr>
            <a:r>
              <a:rPr lang="de-DE" sz="2000" dirty="0">
                <a:solidFill>
                  <a:srgbClr val="000000"/>
                </a:solidFill>
                <a:latin typeface="Comic Sans MS"/>
                <a:cs typeface="+mn-cs"/>
              </a:rPr>
              <a:t>Non-linear, </a:t>
            </a:r>
            <a:r>
              <a:rPr lang="de-DE" sz="2000" dirty="0" err="1">
                <a:solidFill>
                  <a:srgbClr val="000000"/>
                </a:solidFill>
                <a:latin typeface="Comic Sans MS"/>
                <a:cs typeface="+mn-cs"/>
              </a:rPr>
              <a:t>conservative</a:t>
            </a:r>
            <a:r>
              <a:rPr lang="de-DE" sz="2000" dirty="0">
                <a:solidFill>
                  <a:srgbClr val="000000"/>
                </a:solidFill>
                <a:latin typeface="Comic Sans MS"/>
                <a:cs typeface="+mn-cs"/>
              </a:rPr>
              <a:t> </a:t>
            </a:r>
            <a:r>
              <a:rPr lang="de-DE" sz="2000" dirty="0" err="1">
                <a:solidFill>
                  <a:srgbClr val="000000"/>
                </a:solidFill>
                <a:latin typeface="Comic Sans MS"/>
                <a:cs typeface="+mn-cs"/>
              </a:rPr>
              <a:t>oscillator</a:t>
            </a:r>
            <a:r>
              <a:rPr lang="de-DE" sz="2000" dirty="0">
                <a:solidFill>
                  <a:srgbClr val="000000"/>
                </a:solidFill>
                <a:latin typeface="Comic Sans MS"/>
                <a:cs typeface="+mn-cs"/>
              </a:rPr>
              <a:t> </a:t>
            </a:r>
          </a:p>
          <a:p>
            <a:pPr algn="l" eaLnBrk="0" hangingPunct="0">
              <a:spcBef>
                <a:spcPct val="0"/>
              </a:spcBef>
              <a:buClrTx/>
              <a:buSzTx/>
              <a:buNone/>
            </a:pPr>
            <a:r>
              <a:rPr lang="de-DE" sz="2000" dirty="0">
                <a:solidFill>
                  <a:srgbClr val="000000"/>
                </a:solidFill>
                <a:latin typeface="Comic Sans MS"/>
                <a:cs typeface="+mn-cs"/>
                <a:sym typeface="Symbol" charset="0"/>
              </a:rPr>
              <a:t> e.g. </a:t>
            </a:r>
            <a:r>
              <a:rPr lang="de-DE" sz="2000" dirty="0" err="1">
                <a:solidFill>
                  <a:srgbClr val="000000"/>
                </a:solidFill>
                <a:latin typeface="Comic Sans MS"/>
                <a:cs typeface="+mn-cs"/>
                <a:sym typeface="Symbol" charset="0"/>
              </a:rPr>
              <a:t>pendulum</a:t>
            </a:r>
            <a:r>
              <a:rPr lang="de-DE" sz="2000" dirty="0">
                <a:solidFill>
                  <a:srgbClr val="000000"/>
                </a:solidFill>
                <a:latin typeface="Comic Sans MS"/>
                <a:cs typeface="+mn-cs"/>
              </a:rPr>
              <a:t> 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676927" y="2132856"/>
            <a:ext cx="7392865" cy="1266825"/>
            <a:chOff x="1003" y="1716"/>
            <a:chExt cx="5045" cy="798"/>
          </a:xfrm>
        </p:grpSpPr>
        <p:sp>
          <p:nvSpPr>
            <p:cNvPr id="14355" name="AutoShape 8"/>
            <p:cNvSpPr>
              <a:spLocks noChangeArrowheads="1"/>
            </p:cNvSpPr>
            <p:nvPr/>
          </p:nvSpPr>
          <p:spPr bwMode="auto">
            <a:xfrm rot="21108595">
              <a:off x="1003" y="2139"/>
              <a:ext cx="2560" cy="182"/>
            </a:xfrm>
            <a:prstGeom prst="leftArrow">
              <a:avLst>
                <a:gd name="adj1" fmla="val 50000"/>
                <a:gd name="adj2" fmla="val 116951"/>
              </a:avLst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pic>
          <p:nvPicPr>
            <p:cNvPr id="14356" name="Picture 9" descr="PendelOszillatio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9" y="1776"/>
              <a:ext cx="720" cy="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57" name="Line 10"/>
            <p:cNvSpPr>
              <a:spLocks noChangeShapeType="1"/>
            </p:cNvSpPr>
            <p:nvPr/>
          </p:nvSpPr>
          <p:spPr bwMode="auto">
            <a:xfrm>
              <a:off x="3456" y="2514"/>
              <a:ext cx="25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14358" name="Line 11"/>
            <p:cNvSpPr>
              <a:spLocks noChangeShapeType="1"/>
            </p:cNvSpPr>
            <p:nvPr/>
          </p:nvSpPr>
          <p:spPr bwMode="auto">
            <a:xfrm>
              <a:off x="3456" y="1716"/>
              <a:ext cx="25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14359" name="Text Box 12"/>
            <p:cNvSpPr txBox="1">
              <a:spLocks noChangeArrowheads="1"/>
            </p:cNvSpPr>
            <p:nvPr/>
          </p:nvSpPr>
          <p:spPr bwMode="auto">
            <a:xfrm>
              <a:off x="3585" y="1864"/>
              <a:ext cx="2187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742950" indent="-285750"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de-DE" sz="2000" dirty="0" err="1">
                  <a:solidFill>
                    <a:srgbClr val="000000"/>
                  </a:solidFill>
                  <a:latin typeface="Comic Sans MS"/>
                  <a:cs typeface="+mn-cs"/>
                </a:rPr>
                <a:t>Particle</a:t>
              </a:r>
              <a:r>
                <a:rPr lang="de-DE" sz="2000" dirty="0">
                  <a:solidFill>
                    <a:srgbClr val="000000"/>
                  </a:solidFill>
                  <a:latin typeface="Comic Sans MS"/>
                  <a:cs typeface="+mn-cs"/>
                </a:rPr>
                <a:t> </a:t>
              </a:r>
              <a:r>
                <a:rPr lang="de-DE" sz="2000" b="1" dirty="0" err="1">
                  <a:solidFill>
                    <a:srgbClr val="000000"/>
                  </a:solidFill>
                  <a:latin typeface="Comic Sans MS"/>
                  <a:cs typeface="+mn-cs"/>
                </a:rPr>
                <a:t>inside</a:t>
              </a:r>
              <a:r>
                <a:rPr lang="de-DE" sz="2000" b="1" dirty="0">
                  <a:solidFill>
                    <a:srgbClr val="000000"/>
                  </a:solidFill>
                  <a:latin typeface="Comic Sans MS"/>
                  <a:cs typeface="+mn-cs"/>
                </a:rPr>
                <a:t> </a:t>
              </a:r>
              <a:r>
                <a:rPr lang="de-DE" sz="2000" b="1" dirty="0" err="1">
                  <a:solidFill>
                    <a:srgbClr val="000000"/>
                  </a:solidFill>
                  <a:latin typeface="Comic Sans MS"/>
                  <a:cs typeface="+mn-cs"/>
                </a:rPr>
                <a:t>the</a:t>
              </a:r>
              <a:r>
                <a:rPr lang="de-DE" sz="2000" b="1" dirty="0">
                  <a:solidFill>
                    <a:srgbClr val="000000"/>
                  </a:solidFill>
                  <a:latin typeface="Comic Sans MS"/>
                  <a:cs typeface="+mn-cs"/>
                </a:rPr>
                <a:t> </a:t>
              </a:r>
              <a:r>
                <a:rPr lang="de-DE" sz="2000" b="1" dirty="0" err="1">
                  <a:solidFill>
                    <a:srgbClr val="000000"/>
                  </a:solidFill>
                  <a:latin typeface="Comic Sans MS"/>
                  <a:cs typeface="+mn-cs"/>
                </a:rPr>
                <a:t>separatrix</a:t>
              </a:r>
              <a:r>
                <a:rPr lang="de-DE" sz="2000" dirty="0">
                  <a:solidFill>
                    <a:srgbClr val="000000"/>
                  </a:solidFill>
                  <a:latin typeface="Comic Sans MS"/>
                  <a:cs typeface="+mn-cs"/>
                </a:rPr>
                <a:t>:</a:t>
              </a: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4532713" y="3509691"/>
            <a:ext cx="6537081" cy="1287463"/>
            <a:chOff x="1587" y="2597"/>
            <a:chExt cx="4461" cy="811"/>
          </a:xfrm>
        </p:grpSpPr>
        <p:sp>
          <p:nvSpPr>
            <p:cNvPr id="14351" name="AutoShape 14"/>
            <p:cNvSpPr>
              <a:spLocks noChangeArrowheads="1"/>
            </p:cNvSpPr>
            <p:nvPr/>
          </p:nvSpPr>
          <p:spPr bwMode="auto">
            <a:xfrm rot="745205">
              <a:off x="1587" y="2597"/>
              <a:ext cx="1904" cy="174"/>
            </a:xfrm>
            <a:prstGeom prst="leftArrow">
              <a:avLst>
                <a:gd name="adj1" fmla="val 50000"/>
                <a:gd name="adj2" fmla="val 113046"/>
              </a:avLst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pic>
          <p:nvPicPr>
            <p:cNvPr id="14352" name="Picture 15" descr="PendelInstabilerFixpunk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2" y="2598"/>
              <a:ext cx="212" cy="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53" name="Line 16"/>
            <p:cNvSpPr>
              <a:spLocks noChangeShapeType="1"/>
            </p:cNvSpPr>
            <p:nvPr/>
          </p:nvSpPr>
          <p:spPr bwMode="auto">
            <a:xfrm>
              <a:off x="3456" y="3408"/>
              <a:ext cx="25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14354" name="Text Box 17"/>
            <p:cNvSpPr txBox="1">
              <a:spLocks noChangeArrowheads="1"/>
            </p:cNvSpPr>
            <p:nvPr/>
          </p:nvSpPr>
          <p:spPr bwMode="auto">
            <a:xfrm>
              <a:off x="3588" y="2734"/>
              <a:ext cx="2187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742950" indent="-285750"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de-DE" sz="2000" dirty="0" err="1">
                  <a:solidFill>
                    <a:srgbClr val="000000"/>
                  </a:solidFill>
                  <a:latin typeface="Comic Sans MS"/>
                  <a:cs typeface="+mn-cs"/>
                </a:rPr>
                <a:t>Particle</a:t>
              </a:r>
              <a:r>
                <a:rPr lang="de-DE" sz="2000" dirty="0">
                  <a:solidFill>
                    <a:srgbClr val="000000"/>
                  </a:solidFill>
                  <a:latin typeface="Comic Sans MS"/>
                  <a:cs typeface="+mn-cs"/>
                </a:rPr>
                <a:t> </a:t>
              </a:r>
              <a:r>
                <a:rPr lang="de-DE" sz="2000" dirty="0" err="1">
                  <a:solidFill>
                    <a:srgbClr val="000000"/>
                  </a:solidFill>
                  <a:latin typeface="Comic Sans MS"/>
                  <a:cs typeface="+mn-cs"/>
                </a:rPr>
                <a:t>at</a:t>
              </a:r>
              <a:r>
                <a:rPr lang="de-DE" sz="2000" dirty="0">
                  <a:solidFill>
                    <a:srgbClr val="000000"/>
                  </a:solidFill>
                  <a:latin typeface="Comic Sans MS"/>
                  <a:cs typeface="+mn-cs"/>
                </a:rPr>
                <a:t> </a:t>
              </a:r>
              <a:r>
                <a:rPr lang="de-DE" sz="2000" dirty="0" err="1">
                  <a:solidFill>
                    <a:srgbClr val="000000"/>
                  </a:solidFill>
                  <a:latin typeface="Comic Sans MS"/>
                  <a:cs typeface="+mn-cs"/>
                </a:rPr>
                <a:t>the</a:t>
              </a:r>
              <a:br>
                <a:rPr lang="de-DE" sz="2000" dirty="0">
                  <a:solidFill>
                    <a:srgbClr val="000000"/>
                  </a:solidFill>
                  <a:latin typeface="Comic Sans MS"/>
                  <a:cs typeface="+mn-cs"/>
                </a:rPr>
              </a:br>
              <a:r>
                <a:rPr lang="de-DE" sz="2000" b="1" dirty="0" err="1">
                  <a:solidFill>
                    <a:srgbClr val="000000"/>
                  </a:solidFill>
                  <a:latin typeface="Comic Sans MS"/>
                  <a:cs typeface="+mn-cs"/>
                </a:rPr>
                <a:t>unstable</a:t>
              </a:r>
              <a:r>
                <a:rPr lang="de-DE" sz="2000" b="1" dirty="0">
                  <a:solidFill>
                    <a:srgbClr val="000000"/>
                  </a:solidFill>
                  <a:latin typeface="Comic Sans MS"/>
                  <a:cs typeface="+mn-cs"/>
                </a:rPr>
                <a:t> fix-point</a:t>
              </a:r>
            </a:p>
          </p:txBody>
        </p: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4655806" y="4569295"/>
            <a:ext cx="6413988" cy="1524000"/>
            <a:chOff x="1671" y="3288"/>
            <a:chExt cx="4377" cy="960"/>
          </a:xfrm>
        </p:grpSpPr>
        <p:sp>
          <p:nvSpPr>
            <p:cNvPr id="14347" name="AutoShape 19"/>
            <p:cNvSpPr>
              <a:spLocks noChangeArrowheads="1"/>
            </p:cNvSpPr>
            <p:nvPr/>
          </p:nvSpPr>
          <p:spPr bwMode="auto">
            <a:xfrm rot="1502544">
              <a:off x="1671" y="3288"/>
              <a:ext cx="1891" cy="173"/>
            </a:xfrm>
            <a:prstGeom prst="leftArrow">
              <a:avLst>
                <a:gd name="adj1" fmla="val 50000"/>
                <a:gd name="adj2" fmla="val 131905"/>
              </a:avLst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pic>
          <p:nvPicPr>
            <p:cNvPr id="14348" name="Picture 20" descr="PendelLibration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7" y="3477"/>
              <a:ext cx="753" cy="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9" name="Line 21"/>
            <p:cNvSpPr>
              <a:spLocks noChangeShapeType="1"/>
            </p:cNvSpPr>
            <p:nvPr/>
          </p:nvSpPr>
          <p:spPr bwMode="auto">
            <a:xfrm>
              <a:off x="3456" y="4248"/>
              <a:ext cx="25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14350" name="Text Box 22"/>
            <p:cNvSpPr txBox="1">
              <a:spLocks noChangeArrowheads="1"/>
            </p:cNvSpPr>
            <p:nvPr/>
          </p:nvSpPr>
          <p:spPr bwMode="auto">
            <a:xfrm>
              <a:off x="3584" y="3572"/>
              <a:ext cx="2187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742950" indent="-285750"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3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de-DE" sz="2000" dirty="0" err="1">
                  <a:solidFill>
                    <a:srgbClr val="000000"/>
                  </a:solidFill>
                  <a:latin typeface="Comic Sans MS"/>
                  <a:cs typeface="+mn-cs"/>
                </a:rPr>
                <a:t>Particle</a:t>
              </a:r>
              <a:r>
                <a:rPr lang="de-DE" sz="2000" dirty="0">
                  <a:solidFill>
                    <a:srgbClr val="000000"/>
                  </a:solidFill>
                  <a:latin typeface="Comic Sans MS"/>
                  <a:cs typeface="+mn-cs"/>
                </a:rPr>
                <a:t> </a:t>
              </a:r>
              <a:r>
                <a:rPr lang="de-DE" sz="2000" b="1" dirty="0">
                  <a:solidFill>
                    <a:srgbClr val="000000"/>
                  </a:solidFill>
                  <a:latin typeface="Comic Sans MS"/>
                  <a:cs typeface="+mn-cs"/>
                </a:rPr>
                <a:t>outside          </a:t>
              </a:r>
              <a:r>
                <a:rPr lang="de-DE" sz="2000" b="1" dirty="0" err="1">
                  <a:solidFill>
                    <a:srgbClr val="000000"/>
                  </a:solidFill>
                  <a:latin typeface="Comic Sans MS"/>
                  <a:cs typeface="+mn-cs"/>
                </a:rPr>
                <a:t>the</a:t>
              </a:r>
              <a:r>
                <a:rPr lang="de-DE" sz="2000" b="1" dirty="0">
                  <a:solidFill>
                    <a:srgbClr val="000000"/>
                  </a:solidFill>
                  <a:latin typeface="Comic Sans MS"/>
                  <a:cs typeface="+mn-cs"/>
                </a:rPr>
                <a:t> </a:t>
              </a:r>
              <a:r>
                <a:rPr lang="de-DE" sz="2000" b="1" dirty="0" err="1">
                  <a:solidFill>
                    <a:srgbClr val="000000"/>
                  </a:solidFill>
                  <a:latin typeface="Comic Sans MS"/>
                  <a:cs typeface="+mn-cs"/>
                </a:rPr>
                <a:t>separatrix</a:t>
              </a:r>
              <a:r>
                <a:rPr lang="de-DE" sz="2000" b="1" dirty="0">
                  <a:solidFill>
                    <a:srgbClr val="000000"/>
                  </a:solidFill>
                  <a:latin typeface="Comic Sans MS"/>
                  <a:cs typeface="+mn-cs"/>
                </a:rPr>
                <a:t>: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9F0E0AC8-6031-1D6E-E0B7-3FADBC07A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373593"/>
            <a:ext cx="9193213" cy="607130"/>
          </a:xfrm>
        </p:spPr>
        <p:txBody>
          <a:bodyPr/>
          <a:lstStyle/>
          <a:p>
            <a:r>
              <a:rPr lang="en-GB" dirty="0"/>
              <a:t>Synchrotron motion in phase space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2DBEC6-695C-02FB-A388-E3A5D4D25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731F0E-7EF0-520D-1E02-1D092AB08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20BE8D-ED84-3BFA-720D-BD97FB87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08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94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8" name="Line 4"/>
          <p:cNvSpPr>
            <a:spLocks noChangeShapeType="1"/>
          </p:cNvSpPr>
          <p:nvPr/>
        </p:nvSpPr>
        <p:spPr bwMode="auto">
          <a:xfrm>
            <a:off x="6608817" y="1464927"/>
            <a:ext cx="0" cy="231850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grpSp>
        <p:nvGrpSpPr>
          <p:cNvPr id="76809" name="Group 5"/>
          <p:cNvGrpSpPr>
            <a:grpSpLocks/>
          </p:cNvGrpSpPr>
          <p:nvPr/>
        </p:nvGrpSpPr>
        <p:grpSpPr bwMode="auto">
          <a:xfrm>
            <a:off x="4881234" y="1927280"/>
            <a:ext cx="3438229" cy="1593299"/>
            <a:chOff x="450" y="2259"/>
            <a:chExt cx="1782" cy="1137"/>
          </a:xfrm>
        </p:grpSpPr>
        <p:grpSp>
          <p:nvGrpSpPr>
            <p:cNvPr id="76837" name="Group 6"/>
            <p:cNvGrpSpPr>
              <a:grpSpLocks/>
            </p:cNvGrpSpPr>
            <p:nvPr/>
          </p:nvGrpSpPr>
          <p:grpSpPr bwMode="auto">
            <a:xfrm>
              <a:off x="1341" y="2259"/>
              <a:ext cx="891" cy="569"/>
              <a:chOff x="1392" y="2256"/>
              <a:chExt cx="891" cy="569"/>
            </a:xfrm>
          </p:grpSpPr>
          <p:sp>
            <p:nvSpPr>
              <p:cNvPr id="76841" name="Freeform 7"/>
              <p:cNvSpPr>
                <a:spLocks/>
              </p:cNvSpPr>
              <p:nvPr/>
            </p:nvSpPr>
            <p:spPr bwMode="auto">
              <a:xfrm flipV="1">
                <a:off x="1392" y="2256"/>
                <a:ext cx="459" cy="569"/>
              </a:xfrm>
              <a:custGeom>
                <a:avLst/>
                <a:gdLst>
                  <a:gd name="T0" fmla="*/ 0 w 459"/>
                  <a:gd name="T1" fmla="*/ 0 h 569"/>
                  <a:gd name="T2" fmla="*/ 90 w 459"/>
                  <a:gd name="T3" fmla="*/ 222 h 569"/>
                  <a:gd name="T4" fmla="*/ 183 w 459"/>
                  <a:gd name="T5" fmla="*/ 402 h 569"/>
                  <a:gd name="T6" fmla="*/ 294 w 459"/>
                  <a:gd name="T7" fmla="*/ 519 h 569"/>
                  <a:gd name="T8" fmla="*/ 390 w 459"/>
                  <a:gd name="T9" fmla="*/ 561 h 569"/>
                  <a:gd name="T10" fmla="*/ 459 w 459"/>
                  <a:gd name="T11" fmla="*/ 567 h 56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59"/>
                  <a:gd name="T19" fmla="*/ 0 h 569"/>
                  <a:gd name="T20" fmla="*/ 459 w 459"/>
                  <a:gd name="T21" fmla="*/ 569 h 56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59" h="569">
                    <a:moveTo>
                      <a:pt x="0" y="0"/>
                    </a:moveTo>
                    <a:cubicBezTo>
                      <a:pt x="15" y="36"/>
                      <a:pt x="59" y="155"/>
                      <a:pt x="90" y="222"/>
                    </a:cubicBezTo>
                    <a:cubicBezTo>
                      <a:pt x="121" y="289"/>
                      <a:pt x="149" y="353"/>
                      <a:pt x="183" y="402"/>
                    </a:cubicBezTo>
                    <a:cubicBezTo>
                      <a:pt x="217" y="451"/>
                      <a:pt x="260" y="493"/>
                      <a:pt x="294" y="519"/>
                    </a:cubicBezTo>
                    <a:cubicBezTo>
                      <a:pt x="328" y="545"/>
                      <a:pt x="363" y="553"/>
                      <a:pt x="390" y="561"/>
                    </a:cubicBezTo>
                    <a:cubicBezTo>
                      <a:pt x="417" y="569"/>
                      <a:pt x="445" y="566"/>
                      <a:pt x="459" y="567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algn="l" eaLnBrk="0" hangingPunct="0">
                  <a:spcBef>
                    <a:spcPct val="0"/>
                  </a:spcBef>
                  <a:buClrTx/>
                  <a:buSzTx/>
                  <a:buNone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+mn-ea"/>
                  <a:cs typeface="+mn-cs"/>
                </a:endParaRPr>
              </a:p>
            </p:txBody>
          </p:sp>
          <p:sp>
            <p:nvSpPr>
              <p:cNvPr id="76842" name="Freeform 8"/>
              <p:cNvSpPr>
                <a:spLocks/>
              </p:cNvSpPr>
              <p:nvPr/>
            </p:nvSpPr>
            <p:spPr bwMode="auto">
              <a:xfrm flipH="1" flipV="1">
                <a:off x="1824" y="2256"/>
                <a:ext cx="459" cy="569"/>
              </a:xfrm>
              <a:custGeom>
                <a:avLst/>
                <a:gdLst>
                  <a:gd name="T0" fmla="*/ 0 w 459"/>
                  <a:gd name="T1" fmla="*/ 0 h 569"/>
                  <a:gd name="T2" fmla="*/ 90 w 459"/>
                  <a:gd name="T3" fmla="*/ 222 h 569"/>
                  <a:gd name="T4" fmla="*/ 183 w 459"/>
                  <a:gd name="T5" fmla="*/ 402 h 569"/>
                  <a:gd name="T6" fmla="*/ 294 w 459"/>
                  <a:gd name="T7" fmla="*/ 519 h 569"/>
                  <a:gd name="T8" fmla="*/ 390 w 459"/>
                  <a:gd name="T9" fmla="*/ 561 h 569"/>
                  <a:gd name="T10" fmla="*/ 459 w 459"/>
                  <a:gd name="T11" fmla="*/ 567 h 56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59"/>
                  <a:gd name="T19" fmla="*/ 0 h 569"/>
                  <a:gd name="T20" fmla="*/ 459 w 459"/>
                  <a:gd name="T21" fmla="*/ 569 h 56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59" h="569">
                    <a:moveTo>
                      <a:pt x="0" y="0"/>
                    </a:moveTo>
                    <a:cubicBezTo>
                      <a:pt x="15" y="36"/>
                      <a:pt x="59" y="155"/>
                      <a:pt x="90" y="222"/>
                    </a:cubicBezTo>
                    <a:cubicBezTo>
                      <a:pt x="121" y="289"/>
                      <a:pt x="149" y="353"/>
                      <a:pt x="183" y="402"/>
                    </a:cubicBezTo>
                    <a:cubicBezTo>
                      <a:pt x="217" y="451"/>
                      <a:pt x="260" y="493"/>
                      <a:pt x="294" y="519"/>
                    </a:cubicBezTo>
                    <a:cubicBezTo>
                      <a:pt x="328" y="545"/>
                      <a:pt x="363" y="553"/>
                      <a:pt x="390" y="561"/>
                    </a:cubicBezTo>
                    <a:cubicBezTo>
                      <a:pt x="417" y="569"/>
                      <a:pt x="445" y="566"/>
                      <a:pt x="459" y="567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algn="l" eaLnBrk="0" hangingPunct="0">
                  <a:spcBef>
                    <a:spcPct val="0"/>
                  </a:spcBef>
                  <a:buClrTx/>
                  <a:buSzTx/>
                  <a:buNone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76838" name="Group 9"/>
            <p:cNvGrpSpPr>
              <a:grpSpLocks/>
            </p:cNvGrpSpPr>
            <p:nvPr/>
          </p:nvGrpSpPr>
          <p:grpSpPr bwMode="auto">
            <a:xfrm>
              <a:off x="450" y="2827"/>
              <a:ext cx="891" cy="569"/>
              <a:chOff x="480" y="2832"/>
              <a:chExt cx="891" cy="569"/>
            </a:xfrm>
          </p:grpSpPr>
          <p:sp>
            <p:nvSpPr>
              <p:cNvPr id="76839" name="Freeform 10"/>
              <p:cNvSpPr>
                <a:spLocks/>
              </p:cNvSpPr>
              <p:nvPr/>
            </p:nvSpPr>
            <p:spPr bwMode="auto">
              <a:xfrm>
                <a:off x="480" y="2832"/>
                <a:ext cx="459" cy="569"/>
              </a:xfrm>
              <a:custGeom>
                <a:avLst/>
                <a:gdLst>
                  <a:gd name="T0" fmla="*/ 0 w 459"/>
                  <a:gd name="T1" fmla="*/ 0 h 569"/>
                  <a:gd name="T2" fmla="*/ 90 w 459"/>
                  <a:gd name="T3" fmla="*/ 222 h 569"/>
                  <a:gd name="T4" fmla="*/ 183 w 459"/>
                  <a:gd name="T5" fmla="*/ 402 h 569"/>
                  <a:gd name="T6" fmla="*/ 294 w 459"/>
                  <a:gd name="T7" fmla="*/ 519 h 569"/>
                  <a:gd name="T8" fmla="*/ 390 w 459"/>
                  <a:gd name="T9" fmla="*/ 561 h 569"/>
                  <a:gd name="T10" fmla="*/ 459 w 459"/>
                  <a:gd name="T11" fmla="*/ 567 h 56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59"/>
                  <a:gd name="T19" fmla="*/ 0 h 569"/>
                  <a:gd name="T20" fmla="*/ 459 w 459"/>
                  <a:gd name="T21" fmla="*/ 569 h 56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59" h="569">
                    <a:moveTo>
                      <a:pt x="0" y="0"/>
                    </a:moveTo>
                    <a:cubicBezTo>
                      <a:pt x="15" y="36"/>
                      <a:pt x="59" y="155"/>
                      <a:pt x="90" y="222"/>
                    </a:cubicBezTo>
                    <a:cubicBezTo>
                      <a:pt x="121" y="289"/>
                      <a:pt x="149" y="353"/>
                      <a:pt x="183" y="402"/>
                    </a:cubicBezTo>
                    <a:cubicBezTo>
                      <a:pt x="217" y="451"/>
                      <a:pt x="260" y="493"/>
                      <a:pt x="294" y="519"/>
                    </a:cubicBezTo>
                    <a:cubicBezTo>
                      <a:pt x="328" y="545"/>
                      <a:pt x="363" y="553"/>
                      <a:pt x="390" y="561"/>
                    </a:cubicBezTo>
                    <a:cubicBezTo>
                      <a:pt x="417" y="569"/>
                      <a:pt x="445" y="566"/>
                      <a:pt x="459" y="567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algn="l" eaLnBrk="0" hangingPunct="0">
                  <a:spcBef>
                    <a:spcPct val="0"/>
                  </a:spcBef>
                  <a:buClrTx/>
                  <a:buSzTx/>
                  <a:buNone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+mn-ea"/>
                  <a:cs typeface="+mn-cs"/>
                </a:endParaRPr>
              </a:p>
            </p:txBody>
          </p:sp>
          <p:sp>
            <p:nvSpPr>
              <p:cNvPr id="76840" name="Freeform 11"/>
              <p:cNvSpPr>
                <a:spLocks/>
              </p:cNvSpPr>
              <p:nvPr/>
            </p:nvSpPr>
            <p:spPr bwMode="auto">
              <a:xfrm flipH="1">
                <a:off x="912" y="2832"/>
                <a:ext cx="459" cy="569"/>
              </a:xfrm>
              <a:custGeom>
                <a:avLst/>
                <a:gdLst>
                  <a:gd name="T0" fmla="*/ 0 w 459"/>
                  <a:gd name="T1" fmla="*/ 0 h 569"/>
                  <a:gd name="T2" fmla="*/ 90 w 459"/>
                  <a:gd name="T3" fmla="*/ 222 h 569"/>
                  <a:gd name="T4" fmla="*/ 183 w 459"/>
                  <a:gd name="T5" fmla="*/ 402 h 569"/>
                  <a:gd name="T6" fmla="*/ 294 w 459"/>
                  <a:gd name="T7" fmla="*/ 519 h 569"/>
                  <a:gd name="T8" fmla="*/ 390 w 459"/>
                  <a:gd name="T9" fmla="*/ 561 h 569"/>
                  <a:gd name="T10" fmla="*/ 459 w 459"/>
                  <a:gd name="T11" fmla="*/ 567 h 56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59"/>
                  <a:gd name="T19" fmla="*/ 0 h 569"/>
                  <a:gd name="T20" fmla="*/ 459 w 459"/>
                  <a:gd name="T21" fmla="*/ 569 h 56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59" h="569">
                    <a:moveTo>
                      <a:pt x="0" y="0"/>
                    </a:moveTo>
                    <a:cubicBezTo>
                      <a:pt x="15" y="36"/>
                      <a:pt x="59" y="155"/>
                      <a:pt x="90" y="222"/>
                    </a:cubicBezTo>
                    <a:cubicBezTo>
                      <a:pt x="121" y="289"/>
                      <a:pt x="149" y="353"/>
                      <a:pt x="183" y="402"/>
                    </a:cubicBezTo>
                    <a:cubicBezTo>
                      <a:pt x="217" y="451"/>
                      <a:pt x="260" y="493"/>
                      <a:pt x="294" y="519"/>
                    </a:cubicBezTo>
                    <a:cubicBezTo>
                      <a:pt x="328" y="545"/>
                      <a:pt x="363" y="553"/>
                      <a:pt x="390" y="561"/>
                    </a:cubicBezTo>
                    <a:cubicBezTo>
                      <a:pt x="417" y="569"/>
                      <a:pt x="445" y="566"/>
                      <a:pt x="459" y="567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algn="l" eaLnBrk="0" hangingPunct="0">
                  <a:spcBef>
                    <a:spcPct val="0"/>
                  </a:spcBef>
                  <a:buClrTx/>
                  <a:buSzTx/>
                  <a:buNone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76810" name="Line 12"/>
          <p:cNvSpPr>
            <a:spLocks noChangeShapeType="1"/>
          </p:cNvSpPr>
          <p:nvPr/>
        </p:nvSpPr>
        <p:spPr bwMode="auto">
          <a:xfrm>
            <a:off x="4226846" y="2725277"/>
            <a:ext cx="469619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76811" name="Freeform 13"/>
          <p:cNvSpPr>
            <a:spLocks/>
          </p:cNvSpPr>
          <p:nvPr/>
        </p:nvSpPr>
        <p:spPr bwMode="auto">
          <a:xfrm>
            <a:off x="8319463" y="2725277"/>
            <a:ext cx="352599" cy="560755"/>
          </a:xfrm>
          <a:custGeom>
            <a:avLst/>
            <a:gdLst>
              <a:gd name="T0" fmla="*/ 0 w 126"/>
              <a:gd name="T1" fmla="*/ 0 h 326"/>
              <a:gd name="T2" fmla="*/ 62 w 126"/>
              <a:gd name="T3" fmla="*/ 180 h 326"/>
              <a:gd name="T4" fmla="*/ 126 w 126"/>
              <a:gd name="T5" fmla="*/ 326 h 326"/>
              <a:gd name="T6" fmla="*/ 0 60000 65536"/>
              <a:gd name="T7" fmla="*/ 0 60000 65536"/>
              <a:gd name="T8" fmla="*/ 0 60000 65536"/>
              <a:gd name="T9" fmla="*/ 0 w 126"/>
              <a:gd name="T10" fmla="*/ 0 h 326"/>
              <a:gd name="T11" fmla="*/ 126 w 126"/>
              <a:gd name="T12" fmla="*/ 326 h 3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6" h="326">
                <a:moveTo>
                  <a:pt x="0" y="0"/>
                </a:moveTo>
                <a:cubicBezTo>
                  <a:pt x="10" y="29"/>
                  <a:pt x="41" y="126"/>
                  <a:pt x="62" y="180"/>
                </a:cubicBezTo>
                <a:cubicBezTo>
                  <a:pt x="84" y="235"/>
                  <a:pt x="115" y="302"/>
                  <a:pt x="126" y="32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76812" name="Freeform 14"/>
          <p:cNvSpPr>
            <a:spLocks/>
          </p:cNvSpPr>
          <p:nvPr/>
        </p:nvSpPr>
        <p:spPr bwMode="auto">
          <a:xfrm>
            <a:off x="4531714" y="2161827"/>
            <a:ext cx="352599" cy="563451"/>
          </a:xfrm>
          <a:custGeom>
            <a:avLst/>
            <a:gdLst>
              <a:gd name="T0" fmla="*/ 126 w 126"/>
              <a:gd name="T1" fmla="*/ 326 h 326"/>
              <a:gd name="T2" fmla="*/ 64 w 126"/>
              <a:gd name="T3" fmla="*/ 146 h 326"/>
              <a:gd name="T4" fmla="*/ 0 w 126"/>
              <a:gd name="T5" fmla="*/ 0 h 326"/>
              <a:gd name="T6" fmla="*/ 0 60000 65536"/>
              <a:gd name="T7" fmla="*/ 0 60000 65536"/>
              <a:gd name="T8" fmla="*/ 0 60000 65536"/>
              <a:gd name="T9" fmla="*/ 0 w 126"/>
              <a:gd name="T10" fmla="*/ 0 h 326"/>
              <a:gd name="T11" fmla="*/ 126 w 126"/>
              <a:gd name="T12" fmla="*/ 326 h 3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6" h="326">
                <a:moveTo>
                  <a:pt x="126" y="326"/>
                </a:moveTo>
                <a:cubicBezTo>
                  <a:pt x="116" y="297"/>
                  <a:pt x="85" y="200"/>
                  <a:pt x="64" y="146"/>
                </a:cubicBezTo>
                <a:cubicBezTo>
                  <a:pt x="42" y="91"/>
                  <a:pt x="11" y="24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76813" name="Line 15"/>
          <p:cNvSpPr>
            <a:spLocks noChangeShapeType="1"/>
          </p:cNvSpPr>
          <p:nvPr/>
        </p:nvSpPr>
        <p:spPr bwMode="auto">
          <a:xfrm>
            <a:off x="6918303" y="2203614"/>
            <a:ext cx="0" cy="518968"/>
          </a:xfrm>
          <a:prstGeom prst="line">
            <a:avLst/>
          </a:prstGeom>
          <a:noFill/>
          <a:ln w="9525">
            <a:solidFill>
              <a:schemeClr val="accent3"/>
            </a:solidFill>
            <a:prstDash val="lgDash"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76814" name="Rectangle 16"/>
          <p:cNvSpPr>
            <a:spLocks noChangeArrowheads="1"/>
          </p:cNvSpPr>
          <p:nvPr/>
        </p:nvSpPr>
        <p:spPr bwMode="auto">
          <a:xfrm>
            <a:off x="6772029" y="2823679"/>
            <a:ext cx="501954" cy="369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r>
              <a:rPr lang="en-US" sz="1800" i="1" dirty="0">
                <a:solidFill>
                  <a:srgbClr val="000000"/>
                </a:solidFill>
                <a:latin typeface="Symbol" pitchFamily="-110" charset="2"/>
                <a:ea typeface="+mn-ea"/>
                <a:cs typeface="+mn-cs"/>
              </a:rPr>
              <a:t>f</a:t>
            </a:r>
            <a:r>
              <a:rPr lang="en-US" sz="1800" baseline="-25000" dirty="0">
                <a:solidFill>
                  <a:srgbClr val="000000"/>
                </a:solidFill>
                <a:latin typeface="Comic Sans MS" pitchFamily="-110" charset="0"/>
                <a:ea typeface="+mn-ea"/>
                <a:cs typeface="+mn-cs"/>
              </a:rPr>
              <a:t>s</a:t>
            </a:r>
            <a:endParaRPr sz="1800" baseline="-25000" noProof="1">
              <a:solidFill>
                <a:srgbClr val="000000"/>
              </a:solidFill>
              <a:latin typeface="Comic Sans MS" pitchFamily="-110" charset="0"/>
              <a:ea typeface="+mn-ea"/>
              <a:cs typeface="+mn-cs"/>
            </a:endParaRPr>
          </a:p>
        </p:txBody>
      </p:sp>
      <p:sp>
        <p:nvSpPr>
          <p:cNvPr id="76815" name="Oval 18"/>
          <p:cNvSpPr>
            <a:spLocks noChangeArrowheads="1"/>
          </p:cNvSpPr>
          <p:nvPr/>
        </p:nvSpPr>
        <p:spPr bwMode="auto">
          <a:xfrm>
            <a:off x="6858254" y="2151043"/>
            <a:ext cx="118560" cy="103794"/>
          </a:xfrm>
          <a:prstGeom prst="ellipse">
            <a:avLst/>
          </a:prstGeom>
          <a:gradFill rotWithShape="0">
            <a:gsLst>
              <a:gs pos="0">
                <a:srgbClr val="0066FF"/>
              </a:gs>
              <a:gs pos="100000">
                <a:srgbClr val="002F76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graphicFrame>
        <p:nvGraphicFramePr>
          <p:cNvPr id="7680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9121735"/>
              </p:ext>
            </p:extLst>
          </p:nvPr>
        </p:nvGraphicFramePr>
        <p:xfrm>
          <a:off x="6040654" y="1464927"/>
          <a:ext cx="415729" cy="3248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1200" imgH="215640" progId="Equation.3">
                  <p:embed/>
                </p:oleObj>
              </mc:Choice>
              <mc:Fallback>
                <p:oleObj name="Equation" r:id="rId2" imgW="241200" imgH="215640" progId="Equation.3">
                  <p:embed/>
                  <p:pic>
                    <p:nvPicPr>
                      <p:cNvPr id="7680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0654" y="1464927"/>
                        <a:ext cx="415729" cy="3248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1209941"/>
              </p:ext>
            </p:extLst>
          </p:nvPr>
        </p:nvGraphicFramePr>
        <p:xfrm>
          <a:off x="8923039" y="2335715"/>
          <a:ext cx="1003907" cy="3248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83920" imgH="215640" progId="Equation.3">
                  <p:embed/>
                </p:oleObj>
              </mc:Choice>
              <mc:Fallback>
                <p:oleObj name="Equation" r:id="rId4" imgW="583920" imgH="215640" progId="Equation.3">
                  <p:embed/>
                  <p:pic>
                    <p:nvPicPr>
                      <p:cNvPr id="7680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23039" y="2335715"/>
                        <a:ext cx="1003907" cy="3248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17" name="Line 26"/>
          <p:cNvSpPr>
            <a:spLocks noChangeShapeType="1"/>
          </p:cNvSpPr>
          <p:nvPr/>
        </p:nvSpPr>
        <p:spPr bwMode="auto">
          <a:xfrm>
            <a:off x="8672062" y="3081141"/>
            <a:ext cx="237119" cy="2884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76819" name="Line 28"/>
          <p:cNvSpPr>
            <a:spLocks noChangeShapeType="1"/>
          </p:cNvSpPr>
          <p:nvPr/>
        </p:nvSpPr>
        <p:spPr bwMode="auto">
          <a:xfrm>
            <a:off x="6594959" y="3990815"/>
            <a:ext cx="0" cy="231850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76820" name="Line 29"/>
          <p:cNvSpPr>
            <a:spLocks noChangeShapeType="1"/>
          </p:cNvSpPr>
          <p:nvPr/>
        </p:nvSpPr>
        <p:spPr bwMode="auto">
          <a:xfrm flipV="1">
            <a:off x="4226846" y="5251165"/>
            <a:ext cx="4682335" cy="134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graphicFrame>
        <p:nvGraphicFramePr>
          <p:cNvPr id="7680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0480286"/>
              </p:ext>
            </p:extLst>
          </p:nvPr>
        </p:nvGraphicFramePr>
        <p:xfrm>
          <a:off x="5808154" y="3841190"/>
          <a:ext cx="591258" cy="535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42720" imgH="355320" progId="Equation.3">
                  <p:embed/>
                </p:oleObj>
              </mc:Choice>
              <mc:Fallback>
                <p:oleObj name="Equation" r:id="rId6" imgW="342720" imgH="355320" progId="Equation.3">
                  <p:embed/>
                  <p:pic>
                    <p:nvPicPr>
                      <p:cNvPr id="7680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8154" y="3841190"/>
                        <a:ext cx="591258" cy="53514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2644211"/>
              </p:ext>
            </p:extLst>
          </p:nvPr>
        </p:nvGraphicFramePr>
        <p:xfrm>
          <a:off x="8923039" y="5251165"/>
          <a:ext cx="218642" cy="3059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26720" imgH="203040" progId="Equation.3">
                  <p:embed/>
                </p:oleObj>
              </mc:Choice>
              <mc:Fallback>
                <p:oleObj name="Equation" r:id="rId8" imgW="126720" imgH="203040" progId="Equation.3">
                  <p:embed/>
                  <p:pic>
                    <p:nvPicPr>
                      <p:cNvPr id="7680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23039" y="5251165"/>
                        <a:ext cx="218642" cy="30598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21" name="Freeform 36"/>
          <p:cNvSpPr>
            <a:spLocks/>
          </p:cNvSpPr>
          <p:nvPr/>
        </p:nvSpPr>
        <p:spPr bwMode="auto">
          <a:xfrm>
            <a:off x="5925174" y="4574485"/>
            <a:ext cx="993129" cy="678028"/>
          </a:xfrm>
          <a:custGeom>
            <a:avLst/>
            <a:gdLst>
              <a:gd name="T0" fmla="*/ 0 w 501"/>
              <a:gd name="T1" fmla="*/ 596 h 596"/>
              <a:gd name="T2" fmla="*/ 33 w 501"/>
              <a:gd name="T3" fmla="*/ 386 h 596"/>
              <a:gd name="T4" fmla="*/ 138 w 501"/>
              <a:gd name="T5" fmla="*/ 182 h 596"/>
              <a:gd name="T6" fmla="*/ 279 w 501"/>
              <a:gd name="T7" fmla="*/ 53 h 596"/>
              <a:gd name="T8" fmla="*/ 402 w 501"/>
              <a:gd name="T9" fmla="*/ 8 h 596"/>
              <a:gd name="T10" fmla="*/ 501 w 501"/>
              <a:gd name="T11" fmla="*/ 2 h 59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01"/>
              <a:gd name="T19" fmla="*/ 0 h 596"/>
              <a:gd name="T20" fmla="*/ 501 w 501"/>
              <a:gd name="T21" fmla="*/ 596 h 59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01" h="596">
                <a:moveTo>
                  <a:pt x="0" y="596"/>
                </a:moveTo>
                <a:cubicBezTo>
                  <a:pt x="5" y="561"/>
                  <a:pt x="10" y="455"/>
                  <a:pt x="33" y="386"/>
                </a:cubicBezTo>
                <a:cubicBezTo>
                  <a:pt x="56" y="317"/>
                  <a:pt x="97" y="237"/>
                  <a:pt x="138" y="182"/>
                </a:cubicBezTo>
                <a:cubicBezTo>
                  <a:pt x="179" y="127"/>
                  <a:pt x="235" y="82"/>
                  <a:pt x="279" y="53"/>
                </a:cubicBezTo>
                <a:cubicBezTo>
                  <a:pt x="323" y="24"/>
                  <a:pt x="365" y="16"/>
                  <a:pt x="402" y="8"/>
                </a:cubicBezTo>
                <a:cubicBezTo>
                  <a:pt x="439" y="0"/>
                  <a:pt x="481" y="3"/>
                  <a:pt x="501" y="2"/>
                </a:cubicBezTo>
              </a:path>
            </a:pathLst>
          </a:custGeom>
          <a:noFill/>
          <a:ln w="19050">
            <a:solidFill>
              <a:schemeClr val="tx2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76822" name="Freeform 37"/>
          <p:cNvSpPr>
            <a:spLocks/>
          </p:cNvSpPr>
          <p:nvPr/>
        </p:nvSpPr>
        <p:spPr bwMode="auto">
          <a:xfrm flipH="1" flipV="1">
            <a:off x="6918303" y="4573137"/>
            <a:ext cx="1070116" cy="678028"/>
          </a:xfrm>
          <a:custGeom>
            <a:avLst/>
            <a:gdLst>
              <a:gd name="T0" fmla="*/ 0 w 459"/>
              <a:gd name="T1" fmla="*/ 0 h 569"/>
              <a:gd name="T2" fmla="*/ 90 w 459"/>
              <a:gd name="T3" fmla="*/ 222 h 569"/>
              <a:gd name="T4" fmla="*/ 183 w 459"/>
              <a:gd name="T5" fmla="*/ 402 h 569"/>
              <a:gd name="T6" fmla="*/ 294 w 459"/>
              <a:gd name="T7" fmla="*/ 519 h 569"/>
              <a:gd name="T8" fmla="*/ 390 w 459"/>
              <a:gd name="T9" fmla="*/ 561 h 569"/>
              <a:gd name="T10" fmla="*/ 459 w 459"/>
              <a:gd name="T11" fmla="*/ 567 h 56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9"/>
              <a:gd name="T19" fmla="*/ 0 h 569"/>
              <a:gd name="T20" fmla="*/ 459 w 459"/>
              <a:gd name="T21" fmla="*/ 569 h 56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9" h="569">
                <a:moveTo>
                  <a:pt x="0" y="0"/>
                </a:moveTo>
                <a:cubicBezTo>
                  <a:pt x="15" y="36"/>
                  <a:pt x="59" y="155"/>
                  <a:pt x="90" y="222"/>
                </a:cubicBezTo>
                <a:cubicBezTo>
                  <a:pt x="121" y="289"/>
                  <a:pt x="149" y="353"/>
                  <a:pt x="183" y="402"/>
                </a:cubicBezTo>
                <a:cubicBezTo>
                  <a:pt x="217" y="451"/>
                  <a:pt x="260" y="493"/>
                  <a:pt x="294" y="519"/>
                </a:cubicBezTo>
                <a:cubicBezTo>
                  <a:pt x="328" y="545"/>
                  <a:pt x="363" y="553"/>
                  <a:pt x="390" y="561"/>
                </a:cubicBezTo>
                <a:cubicBezTo>
                  <a:pt x="417" y="569"/>
                  <a:pt x="445" y="566"/>
                  <a:pt x="459" y="567"/>
                </a:cubicBezTo>
              </a:path>
            </a:pathLst>
          </a:custGeom>
          <a:noFill/>
          <a:ln w="19050">
            <a:solidFill>
              <a:schemeClr val="tx2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76823" name="Freeform 41"/>
          <p:cNvSpPr>
            <a:spLocks/>
          </p:cNvSpPr>
          <p:nvPr/>
        </p:nvSpPr>
        <p:spPr bwMode="auto">
          <a:xfrm>
            <a:off x="7988420" y="4635143"/>
            <a:ext cx="700580" cy="617369"/>
          </a:xfrm>
          <a:custGeom>
            <a:avLst/>
            <a:gdLst>
              <a:gd name="T0" fmla="*/ 0 w 455"/>
              <a:gd name="T1" fmla="*/ 418 h 418"/>
              <a:gd name="T2" fmla="*/ 224 w 455"/>
              <a:gd name="T3" fmla="*/ 187 h 418"/>
              <a:gd name="T4" fmla="*/ 455 w 455"/>
              <a:gd name="T5" fmla="*/ 0 h 418"/>
              <a:gd name="T6" fmla="*/ 0 60000 65536"/>
              <a:gd name="T7" fmla="*/ 0 60000 65536"/>
              <a:gd name="T8" fmla="*/ 0 60000 65536"/>
              <a:gd name="T9" fmla="*/ 0 w 455"/>
              <a:gd name="T10" fmla="*/ 0 h 418"/>
              <a:gd name="T11" fmla="*/ 455 w 455"/>
              <a:gd name="T12" fmla="*/ 418 h 4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5" h="418">
                <a:moveTo>
                  <a:pt x="0" y="418"/>
                </a:moveTo>
                <a:cubicBezTo>
                  <a:pt x="37" y="381"/>
                  <a:pt x="147" y="257"/>
                  <a:pt x="224" y="187"/>
                </a:cubicBezTo>
                <a:cubicBezTo>
                  <a:pt x="301" y="117"/>
                  <a:pt x="417" y="31"/>
                  <a:pt x="455" y="0"/>
                </a:cubicBezTo>
              </a:path>
            </a:pathLst>
          </a:custGeom>
          <a:noFill/>
          <a:ln w="19050">
            <a:solidFill>
              <a:schemeClr val="tx2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76824" name="Freeform 42"/>
          <p:cNvSpPr>
            <a:spLocks/>
          </p:cNvSpPr>
          <p:nvPr/>
        </p:nvSpPr>
        <p:spPr bwMode="auto">
          <a:xfrm>
            <a:off x="7988420" y="5251165"/>
            <a:ext cx="700580" cy="653765"/>
          </a:xfrm>
          <a:custGeom>
            <a:avLst/>
            <a:gdLst>
              <a:gd name="T0" fmla="*/ 0 w 455"/>
              <a:gd name="T1" fmla="*/ 0 h 418"/>
              <a:gd name="T2" fmla="*/ 224 w 455"/>
              <a:gd name="T3" fmla="*/ 231 h 418"/>
              <a:gd name="T4" fmla="*/ 455 w 455"/>
              <a:gd name="T5" fmla="*/ 418 h 418"/>
              <a:gd name="T6" fmla="*/ 0 60000 65536"/>
              <a:gd name="T7" fmla="*/ 0 60000 65536"/>
              <a:gd name="T8" fmla="*/ 0 60000 65536"/>
              <a:gd name="T9" fmla="*/ 0 w 455"/>
              <a:gd name="T10" fmla="*/ 0 h 418"/>
              <a:gd name="T11" fmla="*/ 455 w 455"/>
              <a:gd name="T12" fmla="*/ 418 h 4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5" h="418">
                <a:moveTo>
                  <a:pt x="0" y="0"/>
                </a:moveTo>
                <a:cubicBezTo>
                  <a:pt x="37" y="37"/>
                  <a:pt x="147" y="161"/>
                  <a:pt x="224" y="231"/>
                </a:cubicBezTo>
                <a:cubicBezTo>
                  <a:pt x="301" y="301"/>
                  <a:pt x="417" y="387"/>
                  <a:pt x="455" y="418"/>
                </a:cubicBezTo>
              </a:path>
            </a:pathLst>
          </a:custGeom>
          <a:noFill/>
          <a:ln w="19050">
            <a:solidFill>
              <a:schemeClr val="tx2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76825" name="Oval 46"/>
          <p:cNvSpPr>
            <a:spLocks noChangeArrowheads="1"/>
          </p:cNvSpPr>
          <p:nvPr/>
        </p:nvSpPr>
        <p:spPr bwMode="auto">
          <a:xfrm>
            <a:off x="6399413" y="4875082"/>
            <a:ext cx="1034702" cy="745426"/>
          </a:xfrm>
          <a:prstGeom prst="ellips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76826" name="Oval 47"/>
          <p:cNvSpPr>
            <a:spLocks noChangeArrowheads="1"/>
          </p:cNvSpPr>
          <p:nvPr/>
        </p:nvSpPr>
        <p:spPr bwMode="auto">
          <a:xfrm>
            <a:off x="6858254" y="5198594"/>
            <a:ext cx="118560" cy="103794"/>
          </a:xfrm>
          <a:prstGeom prst="ellipse">
            <a:avLst/>
          </a:prstGeom>
          <a:gradFill rotWithShape="0">
            <a:gsLst>
              <a:gs pos="0">
                <a:srgbClr val="0066FF"/>
              </a:gs>
              <a:gs pos="100000">
                <a:srgbClr val="002F76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76827" name="Oval 48"/>
          <p:cNvSpPr>
            <a:spLocks noChangeArrowheads="1"/>
          </p:cNvSpPr>
          <p:nvPr/>
        </p:nvSpPr>
        <p:spPr bwMode="auto">
          <a:xfrm>
            <a:off x="7928370" y="2151043"/>
            <a:ext cx="118560" cy="103794"/>
          </a:xfrm>
          <a:prstGeom prst="ellipse">
            <a:avLst/>
          </a:prstGeom>
          <a:gradFill rotWithShape="0">
            <a:gsLst>
              <a:gs pos="0">
                <a:srgbClr val="0066FF"/>
              </a:gs>
              <a:gs pos="100000">
                <a:srgbClr val="002F76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76828" name="Freeform 53"/>
          <p:cNvSpPr>
            <a:spLocks/>
          </p:cNvSpPr>
          <p:nvPr/>
        </p:nvSpPr>
        <p:spPr bwMode="auto">
          <a:xfrm flipV="1">
            <a:off x="5925174" y="5251165"/>
            <a:ext cx="993129" cy="679376"/>
          </a:xfrm>
          <a:custGeom>
            <a:avLst/>
            <a:gdLst>
              <a:gd name="T0" fmla="*/ 0 w 501"/>
              <a:gd name="T1" fmla="*/ 596 h 596"/>
              <a:gd name="T2" fmla="*/ 33 w 501"/>
              <a:gd name="T3" fmla="*/ 386 h 596"/>
              <a:gd name="T4" fmla="*/ 138 w 501"/>
              <a:gd name="T5" fmla="*/ 182 h 596"/>
              <a:gd name="T6" fmla="*/ 279 w 501"/>
              <a:gd name="T7" fmla="*/ 53 h 596"/>
              <a:gd name="T8" fmla="*/ 402 w 501"/>
              <a:gd name="T9" fmla="*/ 8 h 596"/>
              <a:gd name="T10" fmla="*/ 501 w 501"/>
              <a:gd name="T11" fmla="*/ 2 h 59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01"/>
              <a:gd name="T19" fmla="*/ 0 h 596"/>
              <a:gd name="T20" fmla="*/ 501 w 501"/>
              <a:gd name="T21" fmla="*/ 596 h 59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01" h="596">
                <a:moveTo>
                  <a:pt x="0" y="596"/>
                </a:moveTo>
                <a:cubicBezTo>
                  <a:pt x="5" y="561"/>
                  <a:pt x="10" y="455"/>
                  <a:pt x="33" y="386"/>
                </a:cubicBezTo>
                <a:cubicBezTo>
                  <a:pt x="56" y="317"/>
                  <a:pt x="97" y="237"/>
                  <a:pt x="138" y="182"/>
                </a:cubicBezTo>
                <a:cubicBezTo>
                  <a:pt x="179" y="127"/>
                  <a:pt x="235" y="82"/>
                  <a:pt x="279" y="53"/>
                </a:cubicBezTo>
                <a:cubicBezTo>
                  <a:pt x="323" y="24"/>
                  <a:pt x="365" y="16"/>
                  <a:pt x="402" y="8"/>
                </a:cubicBezTo>
                <a:cubicBezTo>
                  <a:pt x="439" y="0"/>
                  <a:pt x="481" y="3"/>
                  <a:pt x="501" y="2"/>
                </a:cubicBezTo>
              </a:path>
            </a:pathLst>
          </a:custGeom>
          <a:noFill/>
          <a:ln w="19050">
            <a:solidFill>
              <a:schemeClr val="tx2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graphicFrame>
        <p:nvGraphicFramePr>
          <p:cNvPr id="7680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0073679"/>
              </p:ext>
            </p:extLst>
          </p:nvPr>
        </p:nvGraphicFramePr>
        <p:xfrm>
          <a:off x="8909181" y="4152629"/>
          <a:ext cx="1795331" cy="397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901440" imgH="228600" progId="Equation.3">
                  <p:embed/>
                </p:oleObj>
              </mc:Choice>
              <mc:Fallback>
                <p:oleObj name="Equation" r:id="rId10" imgW="901440" imgH="228600" progId="Equation.3">
                  <p:embed/>
                  <p:pic>
                    <p:nvPicPr>
                      <p:cNvPr id="7680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09181" y="4152629"/>
                        <a:ext cx="1795331" cy="3976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29" name="Line 64"/>
          <p:cNvSpPr>
            <a:spLocks noChangeShapeType="1"/>
          </p:cNvSpPr>
          <p:nvPr/>
        </p:nvSpPr>
        <p:spPr bwMode="auto">
          <a:xfrm>
            <a:off x="6918303" y="2203614"/>
            <a:ext cx="1070116" cy="0"/>
          </a:xfrm>
          <a:prstGeom prst="line">
            <a:avLst/>
          </a:prstGeom>
          <a:noFill/>
          <a:ln w="9525">
            <a:solidFill>
              <a:schemeClr val="accent3"/>
            </a:solidFill>
            <a:prstDash val="lgDash"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76830" name="Line 67"/>
          <p:cNvSpPr>
            <a:spLocks noChangeShapeType="1"/>
          </p:cNvSpPr>
          <p:nvPr/>
        </p:nvSpPr>
        <p:spPr bwMode="auto">
          <a:xfrm>
            <a:off x="7988420" y="2203614"/>
            <a:ext cx="0" cy="3264779"/>
          </a:xfrm>
          <a:prstGeom prst="line">
            <a:avLst/>
          </a:prstGeom>
          <a:noFill/>
          <a:ln w="9525">
            <a:solidFill>
              <a:schemeClr val="accent3"/>
            </a:solidFill>
            <a:prstDash val="lgDash"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76831" name="Freeform 68"/>
          <p:cNvSpPr>
            <a:spLocks/>
          </p:cNvSpPr>
          <p:nvPr/>
        </p:nvSpPr>
        <p:spPr bwMode="auto">
          <a:xfrm flipH="1">
            <a:off x="6918303" y="5252513"/>
            <a:ext cx="1070116" cy="678028"/>
          </a:xfrm>
          <a:custGeom>
            <a:avLst/>
            <a:gdLst>
              <a:gd name="T0" fmla="*/ 0 w 459"/>
              <a:gd name="T1" fmla="*/ 0 h 569"/>
              <a:gd name="T2" fmla="*/ 90 w 459"/>
              <a:gd name="T3" fmla="*/ 222 h 569"/>
              <a:gd name="T4" fmla="*/ 183 w 459"/>
              <a:gd name="T5" fmla="*/ 402 h 569"/>
              <a:gd name="T6" fmla="*/ 294 w 459"/>
              <a:gd name="T7" fmla="*/ 519 h 569"/>
              <a:gd name="T8" fmla="*/ 390 w 459"/>
              <a:gd name="T9" fmla="*/ 561 h 569"/>
              <a:gd name="T10" fmla="*/ 459 w 459"/>
              <a:gd name="T11" fmla="*/ 567 h 56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59"/>
              <a:gd name="T19" fmla="*/ 0 h 569"/>
              <a:gd name="T20" fmla="*/ 459 w 459"/>
              <a:gd name="T21" fmla="*/ 569 h 56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59" h="569">
                <a:moveTo>
                  <a:pt x="0" y="0"/>
                </a:moveTo>
                <a:cubicBezTo>
                  <a:pt x="15" y="36"/>
                  <a:pt x="59" y="155"/>
                  <a:pt x="90" y="222"/>
                </a:cubicBezTo>
                <a:cubicBezTo>
                  <a:pt x="121" y="289"/>
                  <a:pt x="149" y="353"/>
                  <a:pt x="183" y="402"/>
                </a:cubicBezTo>
                <a:cubicBezTo>
                  <a:pt x="217" y="451"/>
                  <a:pt x="260" y="493"/>
                  <a:pt x="294" y="519"/>
                </a:cubicBezTo>
                <a:cubicBezTo>
                  <a:pt x="328" y="545"/>
                  <a:pt x="363" y="553"/>
                  <a:pt x="390" y="561"/>
                </a:cubicBezTo>
                <a:cubicBezTo>
                  <a:pt x="417" y="569"/>
                  <a:pt x="445" y="566"/>
                  <a:pt x="459" y="567"/>
                </a:cubicBezTo>
              </a:path>
            </a:pathLst>
          </a:custGeom>
          <a:noFill/>
          <a:ln w="19050">
            <a:solidFill>
              <a:schemeClr val="tx2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76832" name="Rectangle 69"/>
          <p:cNvSpPr>
            <a:spLocks noChangeArrowheads="1"/>
          </p:cNvSpPr>
          <p:nvPr/>
        </p:nvSpPr>
        <p:spPr bwMode="auto">
          <a:xfrm>
            <a:off x="4665671" y="4492259"/>
            <a:ext cx="1430414" cy="338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r>
              <a:rPr lang="en-US" sz="1600" dirty="0">
                <a:solidFill>
                  <a:srgbClr val="000000"/>
                </a:solidFill>
                <a:latin typeface="Comic Sans MS" pitchFamily="-110" charset="0"/>
                <a:ea typeface="+mn-ea"/>
                <a:cs typeface="+mn-cs"/>
              </a:rPr>
              <a:t>stable region</a:t>
            </a:r>
            <a:endParaRPr sz="1600" noProof="1">
              <a:solidFill>
                <a:srgbClr val="000000"/>
              </a:solidFill>
              <a:latin typeface="Comic Sans MS" pitchFamily="-110" charset="0"/>
              <a:ea typeface="+mn-ea"/>
              <a:cs typeface="+mn-cs"/>
            </a:endParaRPr>
          </a:p>
        </p:txBody>
      </p:sp>
      <p:sp>
        <p:nvSpPr>
          <p:cNvPr id="76833" name="Rectangle 70"/>
          <p:cNvSpPr>
            <a:spLocks noChangeArrowheads="1"/>
          </p:cNvSpPr>
          <p:nvPr/>
        </p:nvSpPr>
        <p:spPr bwMode="auto">
          <a:xfrm>
            <a:off x="4043617" y="5620508"/>
            <a:ext cx="1644437" cy="338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r>
              <a:rPr lang="en-US" sz="1600" dirty="0">
                <a:solidFill>
                  <a:srgbClr val="000000"/>
                </a:solidFill>
                <a:latin typeface="Comic Sans MS" pitchFamily="-110" charset="0"/>
                <a:ea typeface="+mn-ea"/>
                <a:cs typeface="+mn-cs"/>
              </a:rPr>
              <a:t>unstable region</a:t>
            </a:r>
            <a:endParaRPr sz="1600" noProof="1">
              <a:solidFill>
                <a:srgbClr val="000000"/>
              </a:solidFill>
              <a:latin typeface="Comic Sans MS" pitchFamily="-110" charset="0"/>
              <a:ea typeface="+mn-ea"/>
              <a:cs typeface="+mn-cs"/>
            </a:endParaRPr>
          </a:p>
        </p:txBody>
      </p:sp>
      <p:sp>
        <p:nvSpPr>
          <p:cNvPr id="76834" name="Rectangle 71"/>
          <p:cNvSpPr>
            <a:spLocks noChangeArrowheads="1"/>
          </p:cNvSpPr>
          <p:nvPr/>
        </p:nvSpPr>
        <p:spPr bwMode="auto">
          <a:xfrm>
            <a:off x="6736015" y="5848082"/>
            <a:ext cx="1191755" cy="338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r>
              <a:rPr lang="en-US" sz="1600" dirty="0" err="1">
                <a:solidFill>
                  <a:srgbClr val="000000"/>
                </a:solidFill>
                <a:latin typeface="Comic Sans MS" pitchFamily="-110" charset="0"/>
                <a:ea typeface="+mn-ea"/>
                <a:cs typeface="+mn-cs"/>
              </a:rPr>
              <a:t>separatrix</a:t>
            </a:r>
            <a:endParaRPr sz="1600" noProof="1">
              <a:solidFill>
                <a:srgbClr val="000000"/>
              </a:solidFill>
              <a:latin typeface="Comic Sans MS" pitchFamily="-110" charset="0"/>
              <a:ea typeface="+mn-ea"/>
              <a:cs typeface="+mn-cs"/>
            </a:endParaRPr>
          </a:p>
        </p:txBody>
      </p:sp>
      <p:sp>
        <p:nvSpPr>
          <p:cNvPr id="76835" name="Line 72"/>
          <p:cNvSpPr>
            <a:spLocks noChangeShapeType="1"/>
          </p:cNvSpPr>
          <p:nvPr/>
        </p:nvSpPr>
        <p:spPr bwMode="auto">
          <a:xfrm>
            <a:off x="5808154" y="4778028"/>
            <a:ext cx="435745" cy="25341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none" w="med" len="med"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44" name="Oval 26"/>
          <p:cNvSpPr>
            <a:spLocks noChangeArrowheads="1"/>
          </p:cNvSpPr>
          <p:nvPr/>
        </p:nvSpPr>
        <p:spPr bwMode="auto">
          <a:xfrm>
            <a:off x="7186318" y="1913742"/>
            <a:ext cx="112835" cy="122238"/>
          </a:xfrm>
          <a:prstGeom prst="ellipse">
            <a:avLst/>
          </a:prstGeom>
          <a:gradFill rotWithShape="0">
            <a:gsLst>
              <a:gs pos="0">
                <a:srgbClr val="0066FF"/>
              </a:gs>
              <a:gs pos="100000">
                <a:srgbClr val="002F76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45" name="Oval 27"/>
          <p:cNvSpPr>
            <a:spLocks noChangeArrowheads="1"/>
          </p:cNvSpPr>
          <p:nvPr/>
        </p:nvSpPr>
        <p:spPr bwMode="auto">
          <a:xfrm>
            <a:off x="6657313" y="2473038"/>
            <a:ext cx="112835" cy="122238"/>
          </a:xfrm>
          <a:prstGeom prst="ellipse">
            <a:avLst/>
          </a:prstGeom>
          <a:gradFill rotWithShape="0">
            <a:gsLst>
              <a:gs pos="0">
                <a:srgbClr val="0066FF"/>
              </a:gs>
              <a:gs pos="100000">
                <a:srgbClr val="002F76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46" name="Line 32"/>
          <p:cNvSpPr>
            <a:spLocks noChangeShapeType="1"/>
          </p:cNvSpPr>
          <p:nvPr/>
        </p:nvSpPr>
        <p:spPr bwMode="auto">
          <a:xfrm flipH="1">
            <a:off x="6996155" y="1892077"/>
            <a:ext cx="140677" cy="13811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47" name="Line 33"/>
          <p:cNvSpPr>
            <a:spLocks noChangeShapeType="1"/>
          </p:cNvSpPr>
          <p:nvPr/>
        </p:nvSpPr>
        <p:spPr bwMode="auto">
          <a:xfrm flipV="1">
            <a:off x="6663102" y="2235347"/>
            <a:ext cx="144016" cy="216024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48" name="Rectangle 34"/>
          <p:cNvSpPr>
            <a:spLocks noChangeArrowheads="1"/>
          </p:cNvSpPr>
          <p:nvPr/>
        </p:nvSpPr>
        <p:spPr bwMode="auto">
          <a:xfrm>
            <a:off x="6691629" y="2473039"/>
            <a:ext cx="29454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r>
              <a:rPr lang="en-US" sz="1400" dirty="0">
                <a:solidFill>
                  <a:srgbClr val="000000"/>
                </a:solidFill>
                <a:latin typeface="Comic Sans MS" pitchFamily="-110" charset="0"/>
                <a:ea typeface="+mn-ea"/>
                <a:cs typeface="+mn-cs"/>
              </a:rPr>
              <a:t>2</a:t>
            </a:r>
            <a:endParaRPr sz="1400" noProof="1">
              <a:solidFill>
                <a:srgbClr val="000000"/>
              </a:solidFill>
              <a:latin typeface="Comic Sans MS" pitchFamily="-110" charset="0"/>
              <a:ea typeface="+mn-ea"/>
              <a:cs typeface="+mn-cs"/>
            </a:endParaRPr>
          </a:p>
        </p:txBody>
      </p:sp>
      <p:sp>
        <p:nvSpPr>
          <p:cNvPr id="49" name="Rectangle 35"/>
          <p:cNvSpPr>
            <a:spLocks noChangeArrowheads="1"/>
          </p:cNvSpPr>
          <p:nvPr/>
        </p:nvSpPr>
        <p:spPr bwMode="auto">
          <a:xfrm>
            <a:off x="7177526" y="1608943"/>
            <a:ext cx="26523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r>
              <a:rPr lang="en-US" sz="1400">
                <a:solidFill>
                  <a:srgbClr val="000000"/>
                </a:solidFill>
                <a:latin typeface="Comic Sans MS" pitchFamily="-110" charset="0"/>
                <a:ea typeface="+mn-ea"/>
                <a:cs typeface="+mn-cs"/>
              </a:rPr>
              <a:t>1</a:t>
            </a:r>
            <a:endParaRPr sz="1400" noProof="1">
              <a:solidFill>
                <a:srgbClr val="000000"/>
              </a:solidFill>
              <a:latin typeface="Comic Sans MS" pitchFamily="-110" charset="0"/>
              <a:ea typeface="+mn-ea"/>
              <a:cs typeface="+mn-cs"/>
            </a:endParaRPr>
          </a:p>
        </p:txBody>
      </p:sp>
      <p:sp>
        <p:nvSpPr>
          <p:cNvPr id="50" name="Rectangle 51"/>
          <p:cNvSpPr>
            <a:spLocks noChangeArrowheads="1"/>
          </p:cNvSpPr>
          <p:nvPr/>
        </p:nvSpPr>
        <p:spPr bwMode="auto">
          <a:xfrm>
            <a:off x="789414" y="2004047"/>
            <a:ext cx="285904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Case with acceleration </a:t>
            </a: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=&gt; </a:t>
            </a:r>
            <a:r>
              <a:rPr lang="en-US" sz="1800" b="1" i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</a:t>
            </a: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increasing </a:t>
            </a:r>
            <a:endParaRPr sz="1800" b="1" noProof="1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3" name="Rectangle 1104"/>
          <p:cNvSpPr>
            <a:spLocks noChangeArrowheads="1"/>
          </p:cNvSpPr>
          <p:nvPr/>
        </p:nvSpPr>
        <p:spPr bwMode="auto">
          <a:xfrm>
            <a:off x="692048" y="4592623"/>
            <a:ext cx="3052863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accent3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Phase space picture</a:t>
            </a:r>
          </a:p>
          <a:p>
            <a:pPr algn="l" eaLnBrk="0" hangingPunct="0">
              <a:spcBef>
                <a:spcPct val="0"/>
              </a:spcBef>
              <a:buClrTx/>
              <a:buSzTx/>
              <a:buNone/>
            </a:pPr>
            <a:r>
              <a:rPr lang="en-US" sz="1800" b="1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lang="en-US" sz="180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the </a:t>
            </a:r>
            <a:r>
              <a:rPr lang="en-US" sz="1800" b="1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symmetry</a:t>
            </a:r>
            <a:r>
              <a:rPr lang="en-US" sz="1800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of the case B = const. </a:t>
            </a:r>
            <a:r>
              <a:rPr lang="en-US" sz="1800" b="1" noProof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lost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/>
              <p:cNvSpPr txBox="1"/>
              <p:nvPr/>
            </p:nvSpPr>
            <p:spPr>
              <a:xfrm>
                <a:off x="1752334" y="2713412"/>
                <a:ext cx="9332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  <a:buClrTx/>
                  <a:buSz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000000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𝛾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&lt;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𝛾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rgbClr val="000000"/>
                  </a:solidFill>
                  <a:latin typeface="Comic Sans MS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334" y="2713412"/>
                <a:ext cx="933204" cy="369332"/>
              </a:xfrm>
              <a:prstGeom prst="rect">
                <a:avLst/>
              </a:prstGeom>
              <a:blipFill>
                <a:blip r:embed="rId12"/>
                <a:stretch>
                  <a:fillRect l="-5333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Rectangle 16">
            <a:extLst>
              <a:ext uri="{FF2B5EF4-FFF2-40B4-BE49-F238E27FC236}">
                <a16:creationId xmlns:a16="http://schemas.microsoft.com/office/drawing/2014/main" id="{B56AD3D0-E73C-0541-800A-C48E88A87C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5421" y="2823786"/>
            <a:ext cx="8609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r>
              <a:rPr lang="en-US" sz="1800" i="1" dirty="0">
                <a:solidFill>
                  <a:srgbClr val="000000"/>
                </a:solidFill>
                <a:latin typeface="Symbol" pitchFamily="-110" charset="2"/>
                <a:ea typeface="+mn-ea"/>
                <a:cs typeface="+mn-cs"/>
              </a:rPr>
              <a:t>p-f</a:t>
            </a:r>
            <a:r>
              <a:rPr lang="en-US" sz="18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</a:t>
            </a:r>
            <a:endParaRPr sz="1800" baseline="-25000" noProof="1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8D6561-0435-00B6-69ED-5DF52282D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03991"/>
            <a:ext cx="12192000" cy="408785"/>
          </a:xfrm>
          <a:solidFill>
            <a:schemeClr val="accent3">
              <a:lumMod val="20000"/>
              <a:lumOff val="80000"/>
            </a:schemeClr>
          </a:solidFill>
        </p:spPr>
        <p:txBody>
          <a:bodyPr anchor="ctr"/>
          <a:lstStyle/>
          <a:p>
            <a:pPr algn="ctr"/>
            <a:r>
              <a:rPr lang="en-GB" dirty="0"/>
              <a:t>Synchronous phase 𝜙</a:t>
            </a:r>
            <a:r>
              <a:rPr lang="en-GB" baseline="-25000" dirty="0"/>
              <a:t>s</a:t>
            </a:r>
            <a:r>
              <a:rPr lang="en-GB" dirty="0"/>
              <a:t> : RF phase for which acceleration rate matches B field increase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0905FA-9259-AA4A-CF33-0D694D4CE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Synchrotron oscillations (with acceleration)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819137-F9E7-ABDE-FA18-AD7235B9E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7E8C97-3264-5B67-19E2-43A9A11A9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9F656-D778-008F-5607-80513CD52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799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4DF9039-8048-6EAC-B09F-E6D5C3471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3" name="Text Box 3">
            <a:extLst>
              <a:ext uri="{FF2B5EF4-FFF2-40B4-BE49-F238E27FC236}">
                <a16:creationId xmlns:a16="http://schemas.microsoft.com/office/drawing/2014/main" id="{5F249A95-E825-B5F1-2F1D-A3251E03B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764" y="1079023"/>
            <a:ext cx="8870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285750" indent="-285750" algn="l" eaLnBrk="0" hangingPunct="0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Energy ramping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by increasing the B field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(frequency has to follow v):</a:t>
            </a:r>
            <a:endParaRPr lang="fr-FR" sz="1800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704" name="Text Box 5">
            <a:extLst>
              <a:ext uri="{FF2B5EF4-FFF2-40B4-BE49-F238E27FC236}">
                <a16:creationId xmlns:a16="http://schemas.microsoft.com/office/drawing/2014/main" id="{3979D396-DF80-00A4-9E4E-3EF321CE0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679" y="2394436"/>
            <a:ext cx="8691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r>
              <a:rPr lang="en-US" sz="1800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rPr>
              <a:t>With</a:t>
            </a:r>
            <a:r>
              <a:rPr lang="fr-FR" sz="1600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rPr>
              <a:t> </a:t>
            </a:r>
            <a:r>
              <a:rPr lang="fr-FR" dirty="0">
                <a:solidFill>
                  <a:srgbClr val="000000"/>
                </a:solidFill>
                <a:latin typeface="Times New Roman" charset="0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29699" name="Object 3">
            <a:extLst>
              <a:ext uri="{FF2B5EF4-FFF2-40B4-BE49-F238E27FC236}">
                <a16:creationId xmlns:a16="http://schemas.microsoft.com/office/drawing/2014/main" id="{9D2E9C10-1B78-EC4F-85DF-CDCFF7A2EB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0239459"/>
              </p:ext>
            </p:extLst>
          </p:nvPr>
        </p:nvGraphicFramePr>
        <p:xfrm>
          <a:off x="1686635" y="2316477"/>
          <a:ext cx="3298304" cy="378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81200" imgH="228600" progId="Equation.DSMT4">
                  <p:embed/>
                </p:oleObj>
              </mc:Choice>
              <mc:Fallback>
                <p:oleObj name="Equation" r:id="rId2" imgW="1981200" imgH="228600" progId="Equation.DSMT4">
                  <p:embed/>
                  <p:pic>
                    <p:nvPicPr>
                      <p:cNvPr id="29699" name="Object 3">
                        <a:extLst>
                          <a:ext uri="{FF2B5EF4-FFF2-40B4-BE49-F238E27FC236}">
                            <a16:creationId xmlns:a16="http://schemas.microsoft.com/office/drawing/2014/main" id="{9D2E9C10-1B78-EC4F-85DF-CDCFF7A2EB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6635" y="2316477"/>
                        <a:ext cx="3298304" cy="3780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5" name="Text Box 8">
            <a:extLst>
              <a:ext uri="{FF2B5EF4-FFF2-40B4-BE49-F238E27FC236}">
                <a16:creationId xmlns:a16="http://schemas.microsoft.com/office/drawing/2014/main" id="{529817D0-15EF-F7ED-60CC-DE42AAA7F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4254" y="4975111"/>
            <a:ext cx="4735823" cy="1142044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indent="187200" algn="l" eaLnBrk="0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</a:pPr>
            <a:r>
              <a:rPr lang="en-US" sz="1800" b="1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rPr>
              <a:t>The</a:t>
            </a:r>
            <a:r>
              <a:rPr lang="en-US" sz="1800" b="1" dirty="0">
                <a:solidFill>
                  <a:srgbClr val="FF0000"/>
                </a:solidFill>
                <a:latin typeface="Comic Sans MS" charset="0"/>
                <a:ea typeface="+mn-ea"/>
                <a:cs typeface="+mn-cs"/>
              </a:rPr>
              <a:t> synchronous phase </a:t>
            </a:r>
            <a:r>
              <a:rPr lang="en-US" sz="1800" b="1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rPr>
              <a:t>depends on</a:t>
            </a:r>
          </a:p>
          <a:p>
            <a:pPr lvl="1" indent="187200" algn="l" eaLnBrk="0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</a:pPr>
            <a:r>
              <a:rPr lang="en-US" sz="1800" b="1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rPr>
              <a:t>the </a:t>
            </a:r>
            <a:r>
              <a:rPr lang="en-US" sz="1800" b="1" dirty="0">
                <a:solidFill>
                  <a:srgbClr val="FF0000"/>
                </a:solidFill>
                <a:latin typeface="Comic Sans MS" charset="0"/>
                <a:ea typeface="+mn-ea"/>
                <a:cs typeface="+mn-cs"/>
              </a:rPr>
              <a:t>change of the magnetic field</a:t>
            </a:r>
          </a:p>
          <a:p>
            <a:pPr lvl="1" indent="187200" algn="l" eaLnBrk="0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</a:pPr>
            <a:r>
              <a:rPr lang="en-US" sz="1800" b="1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rPr>
              <a:t>and the RF voltage</a:t>
            </a: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99EA73A9-6F15-D936-7699-51CA234CE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764" y="3068961"/>
            <a:ext cx="79611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285750" indent="-285750" algn="l" eaLnBrk="0" hangingPunct="0"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en-US" sz="1800" dirty="0">
                <a:solidFill>
                  <a:srgbClr val="FF33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Synchronous phase </a:t>
            </a:r>
            <a:r>
              <a:rPr lang="en-US" sz="1800" i="1" dirty="0" err="1">
                <a:solidFill>
                  <a:srgbClr val="FF3300"/>
                </a:solidFill>
                <a:latin typeface="Lucida Grande"/>
                <a:ea typeface="Lucida Grande"/>
                <a:cs typeface="Lucida Grande"/>
              </a:rPr>
              <a:t>φ</a:t>
            </a:r>
            <a:r>
              <a:rPr lang="en-US" sz="1800" i="1" baseline="-25000" dirty="0" err="1">
                <a:solidFill>
                  <a:srgbClr val="FF3300"/>
                </a:solidFill>
                <a:latin typeface="Lucida Grande"/>
                <a:ea typeface="Lucida Grande"/>
                <a:cs typeface="Lucida Grande"/>
              </a:rPr>
              <a:t>s</a:t>
            </a:r>
            <a:r>
              <a:rPr lang="en-US" sz="1800" dirty="0">
                <a:solidFill>
                  <a:srgbClr val="FF3300"/>
                </a:solidFill>
                <a:latin typeface="Lucida Grande"/>
                <a:ea typeface="Lucida Grande"/>
                <a:cs typeface="Lucida Grande"/>
              </a:rPr>
              <a:t> </a:t>
            </a:r>
            <a:r>
              <a:rPr lang="en-US" sz="1800" dirty="0">
                <a:solidFill>
                  <a:srgbClr val="FF3300"/>
                </a:solidFill>
                <a:latin typeface="Arial" panose="020B0604020202020204" pitchFamily="34" charset="0"/>
                <a:ea typeface="Lucida Grande"/>
                <a:cs typeface="Arial" panose="020B0604020202020204" pitchFamily="34" charset="0"/>
              </a:rPr>
              <a:t>changes during</a:t>
            </a:r>
            <a:r>
              <a:rPr lang="en-US" sz="1800" dirty="0">
                <a:solidFill>
                  <a:srgbClr val="FF33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energy ramping: </a:t>
            </a:r>
            <a:endParaRPr lang="fr-FR" sz="1800" dirty="0">
              <a:solidFill>
                <a:srgbClr val="FF33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97E19701-B315-B969-2B4A-5222423E3C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4950" y="3501009"/>
            <a:ext cx="3544888" cy="1046163"/>
          </a:xfrm>
          <a:prstGeom prst="rect">
            <a:avLst/>
          </a:prstGeom>
          <a:solidFill>
            <a:srgbClr val="CCE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graphicFrame>
        <p:nvGraphicFramePr>
          <p:cNvPr id="11" name="Object 5">
            <a:extLst>
              <a:ext uri="{FF2B5EF4-FFF2-40B4-BE49-F238E27FC236}">
                <a16:creationId xmlns:a16="http://schemas.microsoft.com/office/drawing/2014/main" id="{5D79FD41-5F64-332F-A7BC-3664EEF942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73400" y="3539109"/>
          <a:ext cx="2527300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31560" imgH="469800" progId="Equation.3">
                  <p:embed/>
                </p:oleObj>
              </mc:Choice>
              <mc:Fallback>
                <p:oleObj name="Equation" r:id="rId4" imgW="1231560" imgH="469800" progId="Equation.3">
                  <p:embed/>
                  <p:pic>
                    <p:nvPicPr>
                      <p:cNvPr id="11" name="Object 5">
                        <a:extLst>
                          <a:ext uri="{FF2B5EF4-FFF2-40B4-BE49-F238E27FC236}">
                            <a16:creationId xmlns:a16="http://schemas.microsoft.com/office/drawing/2014/main" id="{5D79FD41-5F64-332F-A7BC-3664EEF942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3400" y="3539109"/>
                        <a:ext cx="2527300" cy="968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6">
            <a:extLst>
              <a:ext uri="{FF2B5EF4-FFF2-40B4-BE49-F238E27FC236}">
                <a16:creationId xmlns:a16="http://schemas.microsoft.com/office/drawing/2014/main" id="{37A23313-BDA1-9044-485D-27D1B24902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77039" y="3501009"/>
          <a:ext cx="3178175" cy="1046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49080" imgH="507960" progId="Equation.3">
                  <p:embed/>
                </p:oleObj>
              </mc:Choice>
              <mc:Fallback>
                <p:oleObj name="Equation" r:id="rId6" imgW="1549080" imgH="507960" progId="Equation.3">
                  <p:embed/>
                  <p:pic>
                    <p:nvPicPr>
                      <p:cNvPr id="12" name="Object 6">
                        <a:extLst>
                          <a:ext uri="{FF2B5EF4-FFF2-40B4-BE49-F238E27FC236}">
                            <a16:creationId xmlns:a16="http://schemas.microsoft.com/office/drawing/2014/main" id="{37A23313-BDA1-9044-485D-27D1B24902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7039" y="3501009"/>
                        <a:ext cx="3178175" cy="1046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oup 21">
            <a:extLst>
              <a:ext uri="{FF2B5EF4-FFF2-40B4-BE49-F238E27FC236}">
                <a16:creationId xmlns:a16="http://schemas.microsoft.com/office/drawing/2014/main" id="{4160A0C8-770C-BB77-F235-48803C9BC42A}"/>
              </a:ext>
            </a:extLst>
          </p:cNvPr>
          <p:cNvGrpSpPr>
            <a:grpSpLocks/>
          </p:cNvGrpSpPr>
          <p:nvPr/>
        </p:nvGrpSpPr>
        <p:grpSpPr bwMode="auto">
          <a:xfrm>
            <a:off x="5889626" y="3850630"/>
            <a:ext cx="442913" cy="298450"/>
            <a:chOff x="3943" y="3724"/>
            <a:chExt cx="279" cy="188"/>
          </a:xfrm>
        </p:grpSpPr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8E6799CB-F247-F27B-5F08-9C2856D0F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" y="3738"/>
              <a:ext cx="265" cy="174"/>
            </a:xfrm>
            <a:custGeom>
              <a:avLst/>
              <a:gdLst>
                <a:gd name="T0" fmla="*/ 341 w 529"/>
                <a:gd name="T1" fmla="*/ 0 h 349"/>
                <a:gd name="T2" fmla="*/ 341 w 529"/>
                <a:gd name="T3" fmla="*/ 94 h 349"/>
                <a:gd name="T4" fmla="*/ 0 w 529"/>
                <a:gd name="T5" fmla="*/ 94 h 349"/>
                <a:gd name="T6" fmla="*/ 0 w 529"/>
                <a:gd name="T7" fmla="*/ 255 h 349"/>
                <a:gd name="T8" fmla="*/ 341 w 529"/>
                <a:gd name="T9" fmla="*/ 255 h 349"/>
                <a:gd name="T10" fmla="*/ 341 w 529"/>
                <a:gd name="T11" fmla="*/ 349 h 349"/>
                <a:gd name="T12" fmla="*/ 529 w 529"/>
                <a:gd name="T13" fmla="*/ 174 h 349"/>
                <a:gd name="T14" fmla="*/ 341 w 529"/>
                <a:gd name="T15" fmla="*/ 0 h 3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29"/>
                <a:gd name="T25" fmla="*/ 0 h 349"/>
                <a:gd name="T26" fmla="*/ 529 w 529"/>
                <a:gd name="T27" fmla="*/ 349 h 34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29" h="349">
                  <a:moveTo>
                    <a:pt x="341" y="0"/>
                  </a:moveTo>
                  <a:lnTo>
                    <a:pt x="341" y="94"/>
                  </a:lnTo>
                  <a:lnTo>
                    <a:pt x="0" y="94"/>
                  </a:lnTo>
                  <a:lnTo>
                    <a:pt x="0" y="255"/>
                  </a:lnTo>
                  <a:lnTo>
                    <a:pt x="341" y="255"/>
                  </a:lnTo>
                  <a:lnTo>
                    <a:pt x="341" y="349"/>
                  </a:lnTo>
                  <a:lnTo>
                    <a:pt x="529" y="174"/>
                  </a:lnTo>
                  <a:lnTo>
                    <a:pt x="341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62F325E0-91C9-9DB7-BF6F-27AB25B75F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3" y="3724"/>
              <a:ext cx="265" cy="174"/>
            </a:xfrm>
            <a:custGeom>
              <a:avLst/>
              <a:gdLst>
                <a:gd name="T0" fmla="*/ 341 w 529"/>
                <a:gd name="T1" fmla="*/ 0 h 348"/>
                <a:gd name="T2" fmla="*/ 341 w 529"/>
                <a:gd name="T3" fmla="*/ 93 h 348"/>
                <a:gd name="T4" fmla="*/ 0 w 529"/>
                <a:gd name="T5" fmla="*/ 93 h 348"/>
                <a:gd name="T6" fmla="*/ 0 w 529"/>
                <a:gd name="T7" fmla="*/ 255 h 348"/>
                <a:gd name="T8" fmla="*/ 341 w 529"/>
                <a:gd name="T9" fmla="*/ 255 h 348"/>
                <a:gd name="T10" fmla="*/ 341 w 529"/>
                <a:gd name="T11" fmla="*/ 348 h 348"/>
                <a:gd name="T12" fmla="*/ 529 w 529"/>
                <a:gd name="T13" fmla="*/ 174 h 348"/>
                <a:gd name="T14" fmla="*/ 341 w 529"/>
                <a:gd name="T15" fmla="*/ 0 h 34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29"/>
                <a:gd name="T25" fmla="*/ 0 h 348"/>
                <a:gd name="T26" fmla="*/ 529 w 529"/>
                <a:gd name="T27" fmla="*/ 348 h 34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29" h="348">
                  <a:moveTo>
                    <a:pt x="341" y="0"/>
                  </a:moveTo>
                  <a:lnTo>
                    <a:pt x="341" y="93"/>
                  </a:lnTo>
                  <a:lnTo>
                    <a:pt x="0" y="93"/>
                  </a:lnTo>
                  <a:lnTo>
                    <a:pt x="0" y="255"/>
                  </a:lnTo>
                  <a:lnTo>
                    <a:pt x="341" y="255"/>
                  </a:lnTo>
                  <a:lnTo>
                    <a:pt x="341" y="348"/>
                  </a:lnTo>
                  <a:lnTo>
                    <a:pt x="529" y="174"/>
                  </a:lnTo>
                  <a:lnTo>
                    <a:pt x="341" y="0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</p:grpSp>
      <p:sp>
        <p:nvSpPr>
          <p:cNvPr id="16" name="Rectangle 32">
            <a:extLst>
              <a:ext uri="{FF2B5EF4-FFF2-40B4-BE49-F238E27FC236}">
                <a16:creationId xmlns:a16="http://schemas.microsoft.com/office/drawing/2014/main" id="{11A9E92C-ECE2-25C9-15AD-AF3804304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7535" y="1588145"/>
            <a:ext cx="9406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r>
              <a:rPr lang="en-US" sz="1800" dirty="0">
                <a:solidFill>
                  <a:srgbClr val="000000"/>
                </a:solidFill>
                <a:latin typeface="Symbol" pitchFamily="-110" charset="2"/>
                <a:ea typeface="+mn-ea"/>
                <a:cs typeface="+mn-cs"/>
              </a:rPr>
              <a:t>r  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const</a:t>
            </a:r>
            <a:endParaRPr sz="1800" noProof="1">
              <a:solidFill>
                <a:srgbClr val="000000"/>
              </a:solidFill>
              <a:latin typeface="Symbol" pitchFamily="-110" charset="2"/>
              <a:ea typeface="+mn-ea"/>
              <a:cs typeface="+mn-cs"/>
            </a:endParaRPr>
          </a:p>
        </p:txBody>
      </p:sp>
      <p:grpSp>
        <p:nvGrpSpPr>
          <p:cNvPr id="18" name="Group 54">
            <a:extLst>
              <a:ext uri="{FF2B5EF4-FFF2-40B4-BE49-F238E27FC236}">
                <a16:creationId xmlns:a16="http://schemas.microsoft.com/office/drawing/2014/main" id="{2D05CE00-B621-B117-8A12-E73FC9300714}"/>
              </a:ext>
            </a:extLst>
          </p:cNvPr>
          <p:cNvGrpSpPr>
            <a:grpSpLocks/>
          </p:cNvGrpSpPr>
          <p:nvPr/>
        </p:nvGrpSpPr>
        <p:grpSpPr bwMode="auto">
          <a:xfrm>
            <a:off x="6960096" y="4609888"/>
            <a:ext cx="3240360" cy="1987465"/>
            <a:chOff x="2292" y="1118"/>
            <a:chExt cx="2083" cy="1720"/>
          </a:xfrm>
        </p:grpSpPr>
        <p:sp>
          <p:nvSpPr>
            <p:cNvPr id="19" name="Line 3">
              <a:extLst>
                <a:ext uri="{FF2B5EF4-FFF2-40B4-BE49-F238E27FC236}">
                  <a16:creationId xmlns:a16="http://schemas.microsoft.com/office/drawing/2014/main" id="{A771B235-AFF5-5E3F-1166-4F98D358FC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72" y="1118"/>
              <a:ext cx="0" cy="17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BE62FAA5-5754-E9C4-571F-03140877D49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92" y="1461"/>
              <a:ext cx="1692" cy="1182"/>
              <a:chOff x="882" y="2259"/>
              <a:chExt cx="1350" cy="1137"/>
            </a:xfrm>
          </p:grpSpPr>
          <p:grpSp>
            <p:nvGrpSpPr>
              <p:cNvPr id="29" name="Group 5">
                <a:extLst>
                  <a:ext uri="{FF2B5EF4-FFF2-40B4-BE49-F238E27FC236}">
                    <a16:creationId xmlns:a16="http://schemas.microsoft.com/office/drawing/2014/main" id="{AB6281B3-CFED-8C45-6769-0597657DDBE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41" y="2259"/>
                <a:ext cx="891" cy="569"/>
                <a:chOff x="1392" y="2256"/>
                <a:chExt cx="891" cy="569"/>
              </a:xfrm>
            </p:grpSpPr>
            <p:sp>
              <p:nvSpPr>
                <p:cNvPr id="31" name="Freeform 6">
                  <a:extLst>
                    <a:ext uri="{FF2B5EF4-FFF2-40B4-BE49-F238E27FC236}">
                      <a16:creationId xmlns:a16="http://schemas.microsoft.com/office/drawing/2014/main" id="{AB90D394-B467-BC21-B4B6-9CBC8C8DBE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1392" y="2256"/>
                  <a:ext cx="459" cy="569"/>
                </a:xfrm>
                <a:custGeom>
                  <a:avLst/>
                  <a:gdLst>
                    <a:gd name="T0" fmla="*/ 0 w 459"/>
                    <a:gd name="T1" fmla="*/ 0 h 569"/>
                    <a:gd name="T2" fmla="*/ 90 w 459"/>
                    <a:gd name="T3" fmla="*/ 222 h 569"/>
                    <a:gd name="T4" fmla="*/ 183 w 459"/>
                    <a:gd name="T5" fmla="*/ 402 h 569"/>
                    <a:gd name="T6" fmla="*/ 294 w 459"/>
                    <a:gd name="T7" fmla="*/ 519 h 569"/>
                    <a:gd name="T8" fmla="*/ 390 w 459"/>
                    <a:gd name="T9" fmla="*/ 561 h 569"/>
                    <a:gd name="T10" fmla="*/ 459 w 459"/>
                    <a:gd name="T11" fmla="*/ 567 h 56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59"/>
                    <a:gd name="T19" fmla="*/ 0 h 569"/>
                    <a:gd name="T20" fmla="*/ 459 w 459"/>
                    <a:gd name="T21" fmla="*/ 569 h 56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59" h="569">
                      <a:moveTo>
                        <a:pt x="0" y="0"/>
                      </a:moveTo>
                      <a:cubicBezTo>
                        <a:pt x="15" y="36"/>
                        <a:pt x="59" y="155"/>
                        <a:pt x="90" y="222"/>
                      </a:cubicBezTo>
                      <a:cubicBezTo>
                        <a:pt x="121" y="289"/>
                        <a:pt x="149" y="353"/>
                        <a:pt x="183" y="402"/>
                      </a:cubicBezTo>
                      <a:cubicBezTo>
                        <a:pt x="217" y="451"/>
                        <a:pt x="260" y="493"/>
                        <a:pt x="294" y="519"/>
                      </a:cubicBezTo>
                      <a:cubicBezTo>
                        <a:pt x="328" y="545"/>
                        <a:pt x="363" y="553"/>
                        <a:pt x="390" y="561"/>
                      </a:cubicBezTo>
                      <a:cubicBezTo>
                        <a:pt x="417" y="569"/>
                        <a:pt x="445" y="566"/>
                        <a:pt x="459" y="567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Freeform 7">
                  <a:extLst>
                    <a:ext uri="{FF2B5EF4-FFF2-40B4-BE49-F238E27FC236}">
                      <a16:creationId xmlns:a16="http://schemas.microsoft.com/office/drawing/2014/main" id="{3D314D70-C287-D397-8883-8CAAD606DD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 flipV="1">
                  <a:off x="1824" y="2256"/>
                  <a:ext cx="459" cy="569"/>
                </a:xfrm>
                <a:custGeom>
                  <a:avLst/>
                  <a:gdLst>
                    <a:gd name="T0" fmla="*/ 0 w 459"/>
                    <a:gd name="T1" fmla="*/ 0 h 569"/>
                    <a:gd name="T2" fmla="*/ 90 w 459"/>
                    <a:gd name="T3" fmla="*/ 222 h 569"/>
                    <a:gd name="T4" fmla="*/ 183 w 459"/>
                    <a:gd name="T5" fmla="*/ 402 h 569"/>
                    <a:gd name="T6" fmla="*/ 294 w 459"/>
                    <a:gd name="T7" fmla="*/ 519 h 569"/>
                    <a:gd name="T8" fmla="*/ 390 w 459"/>
                    <a:gd name="T9" fmla="*/ 561 h 569"/>
                    <a:gd name="T10" fmla="*/ 459 w 459"/>
                    <a:gd name="T11" fmla="*/ 567 h 56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459"/>
                    <a:gd name="T19" fmla="*/ 0 h 569"/>
                    <a:gd name="T20" fmla="*/ 459 w 459"/>
                    <a:gd name="T21" fmla="*/ 569 h 56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459" h="569">
                      <a:moveTo>
                        <a:pt x="0" y="0"/>
                      </a:moveTo>
                      <a:cubicBezTo>
                        <a:pt x="15" y="36"/>
                        <a:pt x="59" y="155"/>
                        <a:pt x="90" y="222"/>
                      </a:cubicBezTo>
                      <a:cubicBezTo>
                        <a:pt x="121" y="289"/>
                        <a:pt x="149" y="353"/>
                        <a:pt x="183" y="402"/>
                      </a:cubicBezTo>
                      <a:cubicBezTo>
                        <a:pt x="217" y="451"/>
                        <a:pt x="260" y="493"/>
                        <a:pt x="294" y="519"/>
                      </a:cubicBezTo>
                      <a:cubicBezTo>
                        <a:pt x="328" y="545"/>
                        <a:pt x="363" y="553"/>
                        <a:pt x="390" y="561"/>
                      </a:cubicBezTo>
                      <a:cubicBezTo>
                        <a:pt x="417" y="569"/>
                        <a:pt x="445" y="566"/>
                        <a:pt x="459" y="567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algn="l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:endParaRPr lang="en-US">
                    <a:solidFill>
                      <a:srgbClr val="000000"/>
                    </a:solidFill>
                    <a:latin typeface="Comic Sans MS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0" name="Freeform 10">
                <a:extLst>
                  <a:ext uri="{FF2B5EF4-FFF2-40B4-BE49-F238E27FC236}">
                    <a16:creationId xmlns:a16="http://schemas.microsoft.com/office/drawing/2014/main" id="{1F28C092-180C-197D-9821-1D1DF6C6473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882" y="2827"/>
                <a:ext cx="459" cy="569"/>
              </a:xfrm>
              <a:custGeom>
                <a:avLst/>
                <a:gdLst>
                  <a:gd name="T0" fmla="*/ 0 w 459"/>
                  <a:gd name="T1" fmla="*/ 0 h 569"/>
                  <a:gd name="T2" fmla="*/ 90 w 459"/>
                  <a:gd name="T3" fmla="*/ 222 h 569"/>
                  <a:gd name="T4" fmla="*/ 183 w 459"/>
                  <a:gd name="T5" fmla="*/ 402 h 569"/>
                  <a:gd name="T6" fmla="*/ 294 w 459"/>
                  <a:gd name="T7" fmla="*/ 519 h 569"/>
                  <a:gd name="T8" fmla="*/ 390 w 459"/>
                  <a:gd name="T9" fmla="*/ 561 h 569"/>
                  <a:gd name="T10" fmla="*/ 459 w 459"/>
                  <a:gd name="T11" fmla="*/ 567 h 56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59"/>
                  <a:gd name="T19" fmla="*/ 0 h 569"/>
                  <a:gd name="T20" fmla="*/ 459 w 459"/>
                  <a:gd name="T21" fmla="*/ 569 h 56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59" h="569">
                    <a:moveTo>
                      <a:pt x="0" y="0"/>
                    </a:moveTo>
                    <a:cubicBezTo>
                      <a:pt x="15" y="36"/>
                      <a:pt x="59" y="155"/>
                      <a:pt x="90" y="222"/>
                    </a:cubicBezTo>
                    <a:cubicBezTo>
                      <a:pt x="121" y="289"/>
                      <a:pt x="149" y="353"/>
                      <a:pt x="183" y="402"/>
                    </a:cubicBezTo>
                    <a:cubicBezTo>
                      <a:pt x="217" y="451"/>
                      <a:pt x="260" y="493"/>
                      <a:pt x="294" y="519"/>
                    </a:cubicBezTo>
                    <a:cubicBezTo>
                      <a:pt x="328" y="545"/>
                      <a:pt x="363" y="553"/>
                      <a:pt x="390" y="561"/>
                    </a:cubicBezTo>
                    <a:cubicBezTo>
                      <a:pt x="417" y="569"/>
                      <a:pt x="445" y="566"/>
                      <a:pt x="459" y="567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algn="l" eaLnBrk="0" hangingPunct="0">
                  <a:spcBef>
                    <a:spcPct val="0"/>
                  </a:spcBef>
                  <a:buClrTx/>
                  <a:buSzTx/>
                  <a:buNone/>
                </a:pPr>
                <a:endParaRPr lang="en-US">
                  <a:solidFill>
                    <a:srgbClr val="000000"/>
                  </a:solidFill>
                  <a:latin typeface="Comic Sans MS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1" name="Line 11">
              <a:extLst>
                <a:ext uri="{FF2B5EF4-FFF2-40B4-BE49-F238E27FC236}">
                  <a16:creationId xmlns:a16="http://schemas.microsoft.com/office/drawing/2014/main" id="{31F067C6-C0C2-4CC9-64AA-D2DF2DBF8F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2" y="2051"/>
              <a:ext cx="208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22" name="Line 14">
              <a:extLst>
                <a:ext uri="{FF2B5EF4-FFF2-40B4-BE49-F238E27FC236}">
                  <a16:creationId xmlns:a16="http://schemas.microsoft.com/office/drawing/2014/main" id="{1099EFEB-2992-D382-502D-14A8B8A0EA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83" y="1591"/>
              <a:ext cx="0" cy="45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lgDash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23" name="Rectangle 15">
              <a:extLst>
                <a:ext uri="{FF2B5EF4-FFF2-40B4-BE49-F238E27FC236}">
                  <a16:creationId xmlns:a16="http://schemas.microsoft.com/office/drawing/2014/main" id="{2833701E-64AC-48C9-1D24-2B090A5AB7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6" y="2068"/>
              <a:ext cx="234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en-US" sz="1800" dirty="0">
                  <a:solidFill>
                    <a:srgbClr val="000000"/>
                  </a:solidFill>
                  <a:latin typeface="Symbol" pitchFamily="-110" charset="2"/>
                  <a:ea typeface="+mn-ea"/>
                  <a:cs typeface="+mn-cs"/>
                </a:rPr>
                <a:t>f</a:t>
              </a:r>
              <a:r>
                <a:rPr lang="en-US" sz="1800" baseline="-25000" dirty="0">
                  <a:solidFill>
                    <a:srgbClr val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</a:t>
              </a:r>
              <a:endParaRPr sz="1800" baseline="-25000" noProof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4" name="Oval 16">
              <a:extLst>
                <a:ext uri="{FF2B5EF4-FFF2-40B4-BE49-F238E27FC236}">
                  <a16:creationId xmlns:a16="http://schemas.microsoft.com/office/drawing/2014/main" id="{17D77583-3494-7224-FBCD-D26C811694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3" y="2014"/>
              <a:ext cx="78" cy="77"/>
            </a:xfrm>
            <a:prstGeom prst="ellipse">
              <a:avLst/>
            </a:prstGeom>
            <a:gradFill rotWithShape="0">
              <a:gsLst>
                <a:gs pos="0">
                  <a:srgbClr val="0066FF"/>
                </a:gs>
                <a:gs pos="100000">
                  <a:srgbClr val="002F76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25" name="Oval 17">
              <a:extLst>
                <a:ext uri="{FF2B5EF4-FFF2-40B4-BE49-F238E27FC236}">
                  <a16:creationId xmlns:a16="http://schemas.microsoft.com/office/drawing/2014/main" id="{464532FE-2EAD-F71B-BC5F-7042B11993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4" y="1514"/>
              <a:ext cx="77" cy="77"/>
            </a:xfrm>
            <a:prstGeom prst="ellipse">
              <a:avLst/>
            </a:prstGeom>
            <a:gradFill rotWithShape="0">
              <a:gsLst>
                <a:gs pos="0">
                  <a:srgbClr val="0066FF"/>
                </a:gs>
                <a:gs pos="100000">
                  <a:srgbClr val="002F76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graphicFrame>
          <p:nvGraphicFramePr>
            <p:cNvPr id="26" name="Object 2">
              <a:extLst>
                <a:ext uri="{FF2B5EF4-FFF2-40B4-BE49-F238E27FC236}">
                  <a16:creationId xmlns:a16="http://schemas.microsoft.com/office/drawing/2014/main" id="{796813AA-92E9-152D-40F3-D47EF63A7A2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03" y="1118"/>
            <a:ext cx="270" cy="3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241200" imgH="215640" progId="Equation.3">
                    <p:embed/>
                  </p:oleObj>
                </mc:Choice>
                <mc:Fallback>
                  <p:oleObj name="Equation" r:id="rId8" imgW="241200" imgH="215640" progId="Equation.3">
                    <p:embed/>
                    <p:pic>
                      <p:nvPicPr>
                        <p:cNvPr id="26" name="Object 2">
                          <a:extLst>
                            <a:ext uri="{FF2B5EF4-FFF2-40B4-BE49-F238E27FC236}">
                              <a16:creationId xmlns:a16="http://schemas.microsoft.com/office/drawing/2014/main" id="{796813AA-92E9-152D-40F3-D47EF63A7A2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03" y="1118"/>
                          <a:ext cx="270" cy="34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=""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" name="Object 3">
              <a:extLst>
                <a:ext uri="{FF2B5EF4-FFF2-40B4-BE49-F238E27FC236}">
                  <a16:creationId xmlns:a16="http://schemas.microsoft.com/office/drawing/2014/main" id="{215AA7D3-A9D5-5BB1-E831-5C0256E2A88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23" y="2108"/>
            <a:ext cx="652" cy="4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583920" imgH="215640" progId="Equation.3">
                    <p:embed/>
                  </p:oleObj>
                </mc:Choice>
                <mc:Fallback>
                  <p:oleObj name="Equation" r:id="rId10" imgW="583920" imgH="215640" progId="Equation.3">
                    <p:embed/>
                    <p:pic>
                      <p:nvPicPr>
                        <p:cNvPr id="27" name="Object 3">
                          <a:extLst>
                            <a:ext uri="{FF2B5EF4-FFF2-40B4-BE49-F238E27FC236}">
                              <a16:creationId xmlns:a16="http://schemas.microsoft.com/office/drawing/2014/main" id="{215AA7D3-A9D5-5BB1-E831-5C0256E2A88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23" y="2108"/>
                          <a:ext cx="652" cy="40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=""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" name="Line 21">
              <a:extLst>
                <a:ext uri="{FF2B5EF4-FFF2-40B4-BE49-F238E27FC236}">
                  <a16:creationId xmlns:a16="http://schemas.microsoft.com/office/drawing/2014/main" id="{6EA0E083-04AD-74BA-E813-B570A963A9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13" y="1666"/>
              <a:ext cx="131" cy="2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stealth"/>
              <a:tailEnd type="stealth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7BFEA7B-7BD7-0460-8F00-0627DDF9ED4E}"/>
                  </a:ext>
                </a:extLst>
              </p:cNvPr>
              <p:cNvSpPr txBox="1"/>
              <p:nvPr/>
            </p:nvSpPr>
            <p:spPr>
              <a:xfrm>
                <a:off x="1702838" y="1578272"/>
                <a:ext cx="1195840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  <a:buClrTx/>
                  <a:buSz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𝑝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𝑞𝐵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𝜌</m:t>
                      </m:r>
                    </m:oMath>
                  </m:oMathPara>
                </a14:m>
                <a:endParaRPr lang="en-US" sz="1800" dirty="0">
                  <a:solidFill>
                    <a:srgbClr val="000000"/>
                  </a:solidFill>
                  <a:latin typeface="Comic Sans MS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7BFEA7B-7BD7-0460-8F00-0627DDF9ED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2838" y="1578272"/>
                <a:ext cx="1195840" cy="400110"/>
              </a:xfrm>
              <a:prstGeom prst="rect">
                <a:avLst/>
              </a:prstGeom>
              <a:blipFill>
                <a:blip r:embed="rId12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D320358-DFDE-92EF-1B05-E3BC93B3E788}"/>
                  </a:ext>
                </a:extLst>
              </p:cNvPr>
              <p:cNvSpPr txBox="1"/>
              <p:nvPr/>
            </p:nvSpPr>
            <p:spPr>
              <a:xfrm>
                <a:off x="4257037" y="1452128"/>
                <a:ext cx="1455805" cy="67666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  <a:buClrTx/>
                  <a:buSz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𝑑𝑝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𝑑𝑡</m:t>
                          </m:r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𝑞</m:t>
                      </m:r>
                      <m:acc>
                        <m:accPr>
                          <m:chr m:val="̇"/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𝐵</m:t>
                          </m:r>
                        </m:e>
                      </m:acc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𝜌</m:t>
                      </m:r>
                    </m:oMath>
                  </m:oMathPara>
                </a14:m>
                <a:endParaRPr lang="en-US" sz="2000" dirty="0">
                  <a:solidFill>
                    <a:srgbClr val="000000"/>
                  </a:solidFill>
                  <a:latin typeface="Comic Sans MS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D320358-DFDE-92EF-1B05-E3BC93B3E7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7037" y="1452128"/>
                <a:ext cx="1455805" cy="676660"/>
              </a:xfrm>
              <a:prstGeom prst="rect">
                <a:avLst/>
              </a:prstGeom>
              <a:blipFill>
                <a:blip r:embed="rId13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FA89AFD-89DC-FD78-A3D2-A351C24992EE}"/>
                  </a:ext>
                </a:extLst>
              </p:cNvPr>
              <p:cNvSpPr txBox="1"/>
              <p:nvPr/>
            </p:nvSpPr>
            <p:spPr>
              <a:xfrm>
                <a:off x="6310314" y="1407193"/>
                <a:ext cx="3505575" cy="72064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  <a:buClrTx/>
                  <a:buSz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∆</m:t>
                              </m:r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𝑝</m:t>
                              </m:r>
                            </m:e>
                          </m:d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𝑡𝑢𝑟𝑛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𝑞</m:t>
                      </m:r>
                      <m:acc>
                        <m:accPr>
                          <m:chr m:val="̇"/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𝐵</m:t>
                          </m:r>
                        </m:e>
                      </m:acc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𝜌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𝑇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𝑟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𝜋</m:t>
                          </m:r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𝑞</m:t>
                          </m:r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𝜌</m:t>
                          </m:r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𝑅</m:t>
                          </m:r>
                          <m:acc>
                            <m:accPr>
                              <m:chr m:val="̇"/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acc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𝐵</m:t>
                              </m:r>
                            </m:e>
                          </m:acc>
                        </m:num>
                        <m:den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𝑣</m:t>
                          </m:r>
                        </m:den>
                      </m:f>
                    </m:oMath>
                  </m:oMathPara>
                </a14:m>
                <a:endParaRPr lang="en-US" sz="2000" dirty="0">
                  <a:solidFill>
                    <a:srgbClr val="000000"/>
                  </a:solidFill>
                  <a:latin typeface="Comic Sans MS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FA89AFD-89DC-FD78-A3D2-A351C24992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0314" y="1407193"/>
                <a:ext cx="3505575" cy="72064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16A7A5D2-DE35-CE8B-4EB9-DC16B537FE89}"/>
              </a:ext>
            </a:extLst>
          </p:cNvPr>
          <p:cNvSpPr/>
          <p:nvPr/>
        </p:nvSpPr>
        <p:spPr bwMode="auto">
          <a:xfrm>
            <a:off x="5394327" y="2228657"/>
            <a:ext cx="4848513" cy="30877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FF266E7-2259-441B-91EF-642036B6ADF4}"/>
                  </a:ext>
                </a:extLst>
              </p:cNvPr>
              <p:cNvSpPr txBox="1"/>
              <p:nvPr/>
            </p:nvSpPr>
            <p:spPr>
              <a:xfrm>
                <a:off x="6297969" y="2268524"/>
                <a:ext cx="3822650" cy="409856"/>
              </a:xfrm>
              <a:prstGeom prst="rect">
                <a:avLst/>
              </a:prstGeom>
              <a:solidFill>
                <a:srgbClr val="FFFFCC"/>
              </a:solidFill>
            </p:spPr>
            <p:txBody>
              <a:bodyPr wrap="none" rtlCol="0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  <a:buClrTx/>
                  <a:buSz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∆</m:t>
                              </m:r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𝐸</m:t>
                              </m:r>
                            </m:e>
                          </m:d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𝑡𝑢𝑟𝑛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=2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𝜋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𝑞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𝜌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𝑅</m:t>
                      </m:r>
                      <m:acc>
                        <m:accPr>
                          <m:chr m:val="̇"/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𝐵</m:t>
                          </m:r>
                        </m:e>
                      </m:acc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𝑞</m:t>
                      </m:r>
                      <m:acc>
                        <m:accPr>
                          <m:chr m:val="̂"/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𝑉</m:t>
                          </m:r>
                        </m:e>
                      </m:acc>
                      <m:func>
                        <m:func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𝑠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sz="2000" dirty="0">
                  <a:solidFill>
                    <a:srgbClr val="000000"/>
                  </a:solidFill>
                  <a:latin typeface="Comic Sans MS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FF266E7-2259-441B-91EF-642036B6AD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7969" y="2268524"/>
                <a:ext cx="3822650" cy="409856"/>
              </a:xfrm>
              <a:prstGeom prst="rect">
                <a:avLst/>
              </a:prstGeom>
              <a:blipFill>
                <a:blip r:embed="rId15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D54DA5E2-F5FF-B72D-5BEC-B3CF22B2F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373593"/>
            <a:ext cx="11376643" cy="607130"/>
          </a:xfrm>
        </p:spPr>
        <p:txBody>
          <a:bodyPr/>
          <a:lstStyle/>
          <a:p>
            <a:r>
              <a:rPr lang="en-GB" dirty="0"/>
              <a:t>The Synchrotron – Energy ramping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9315F36-8F99-343D-E8D6-890A71242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18DA677E-F698-495D-0811-DCE3A7F2B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E4C27BC3-02FD-4B71-275A-7CD2A1DAB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0473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2"/>
          <p:cNvSpPr>
            <a:spLocks noGrp="1" noChangeArrowheads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RF Acceptance versus Synchronous Phase </a:t>
            </a:r>
            <a:endParaRPr lang="fr-FR" dirty="0"/>
          </a:p>
        </p:txBody>
      </p:sp>
      <p:sp>
        <p:nvSpPr>
          <p:cNvPr id="57349" name="Line 3"/>
          <p:cNvSpPr>
            <a:spLocks noChangeShapeType="1"/>
          </p:cNvSpPr>
          <p:nvPr/>
        </p:nvSpPr>
        <p:spPr bwMode="auto">
          <a:xfrm>
            <a:off x="3352800" y="1600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57350" name="Text Box 4"/>
          <p:cNvSpPr txBox="1">
            <a:spLocks noChangeArrowheads="1"/>
          </p:cNvSpPr>
          <p:nvPr/>
        </p:nvSpPr>
        <p:spPr bwMode="auto">
          <a:xfrm>
            <a:off x="2971800" y="990600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 eaLnBrk="0" hangingPunct="0">
              <a:spcBef>
                <a:spcPct val="50000"/>
              </a:spcBef>
              <a:buClrTx/>
              <a:buSzTx/>
              <a:buNone/>
            </a:pPr>
            <a:endParaRPr lang="en-US" sz="1400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57351" name="Text Box 5"/>
          <p:cNvSpPr txBox="1">
            <a:spLocks noChangeArrowheads="1"/>
          </p:cNvSpPr>
          <p:nvPr/>
        </p:nvSpPr>
        <p:spPr bwMode="auto">
          <a:xfrm>
            <a:off x="2133600" y="1897063"/>
            <a:ext cx="4876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 eaLnBrk="0" hangingPunct="0">
              <a:spcBef>
                <a:spcPct val="50000"/>
              </a:spcBef>
              <a:buClrTx/>
              <a:buSzTx/>
              <a:buNone/>
            </a:pPr>
            <a:endParaRPr lang="en-US" sz="1800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sp>
        <p:nvSpPr>
          <p:cNvPr id="57352" name="Text Box 6"/>
          <p:cNvSpPr txBox="1">
            <a:spLocks noChangeArrowheads="1"/>
          </p:cNvSpPr>
          <p:nvPr/>
        </p:nvSpPr>
        <p:spPr bwMode="auto">
          <a:xfrm>
            <a:off x="2133600" y="1524001"/>
            <a:ext cx="533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 eaLnBrk="0" hangingPunct="0">
              <a:spcBef>
                <a:spcPct val="50000"/>
              </a:spcBef>
              <a:buClrTx/>
              <a:buSzTx/>
              <a:buNone/>
            </a:pPr>
            <a:endParaRPr lang="en-US" sz="1800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pic>
        <p:nvPicPr>
          <p:cNvPr id="57353" name="Picture 7" descr="separatrix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15480" y="979513"/>
            <a:ext cx="5181600" cy="5257800"/>
          </a:xfrm>
          <a:prstGeom prst="rect">
            <a:avLst/>
          </a:prstGeom>
          <a:solidFill>
            <a:srgbClr val="FFCCFF"/>
          </a:solidFill>
          <a:ln w="1905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57354" name="Text Box 8"/>
          <p:cNvSpPr txBox="1">
            <a:spLocks noChangeArrowheads="1"/>
          </p:cNvSpPr>
          <p:nvPr/>
        </p:nvSpPr>
        <p:spPr bwMode="auto">
          <a:xfrm>
            <a:off x="6751160" y="1616105"/>
            <a:ext cx="5043266" cy="4422942"/>
          </a:xfrm>
          <a:prstGeom prst="rect">
            <a:avLst/>
          </a:prstGeom>
          <a:noFill/>
          <a:ln w="19050">
            <a:solidFill>
              <a:srgbClr val="FF33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ct val="50000"/>
              </a:spcBef>
              <a:buClrTx/>
              <a:buSzTx/>
              <a:buNone/>
            </a:pPr>
            <a:r>
              <a:rPr lang="en-US" sz="1800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rPr>
              <a:t>The </a:t>
            </a:r>
            <a:r>
              <a:rPr lang="en-US" sz="1800" dirty="0">
                <a:solidFill>
                  <a:srgbClr val="FF0000"/>
                </a:solidFill>
                <a:latin typeface="Comic Sans MS" charset="0"/>
                <a:ea typeface="+mn-ea"/>
                <a:cs typeface="+mn-cs"/>
              </a:rPr>
              <a:t>areas of stable motion </a:t>
            </a:r>
            <a:r>
              <a:rPr lang="en-US" sz="1800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rPr>
              <a:t>(closed trajectories) are called “</a:t>
            </a:r>
            <a:r>
              <a:rPr lang="en-US" sz="1800" dirty="0">
                <a:solidFill>
                  <a:srgbClr val="FF0000"/>
                </a:solidFill>
                <a:latin typeface="Comic Sans MS" charset="0"/>
                <a:ea typeface="+mn-ea"/>
                <a:cs typeface="+mn-cs"/>
              </a:rPr>
              <a:t>BUCKET</a:t>
            </a:r>
            <a:r>
              <a:rPr lang="en-US" sz="1800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rPr>
              <a:t>”. The number of circulating buckets is equal to “h”.</a:t>
            </a:r>
          </a:p>
          <a:p>
            <a:pPr algn="l" eaLnBrk="0" hangingPunct="0">
              <a:lnSpc>
                <a:spcPct val="110000"/>
              </a:lnSpc>
              <a:spcBef>
                <a:spcPct val="50000"/>
              </a:spcBef>
              <a:buClrTx/>
              <a:buSzTx/>
              <a:buNone/>
            </a:pPr>
            <a:endParaRPr lang="en-US" sz="1800" dirty="0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  <a:p>
            <a:pPr algn="l" eaLnBrk="0" hangingPunct="0">
              <a:lnSpc>
                <a:spcPct val="110000"/>
              </a:lnSpc>
              <a:spcBef>
                <a:spcPct val="50000"/>
              </a:spcBef>
              <a:buClrTx/>
              <a:buSzTx/>
              <a:buNone/>
            </a:pPr>
            <a:r>
              <a:rPr lang="en-US" sz="1800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rPr>
              <a:t>The phase extension of the </a:t>
            </a:r>
            <a:r>
              <a:rPr lang="en-US" sz="1800" dirty="0">
                <a:solidFill>
                  <a:srgbClr val="FF0000"/>
                </a:solidFill>
                <a:latin typeface="Comic Sans MS" charset="0"/>
                <a:ea typeface="+mn-ea"/>
                <a:cs typeface="+mn-cs"/>
              </a:rPr>
              <a:t>bucket is maximum </a:t>
            </a:r>
            <a:r>
              <a:rPr lang="en-US" sz="1800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rPr>
              <a:t>for </a:t>
            </a:r>
            <a:r>
              <a:rPr lang="en-US" sz="1800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  <a:sym typeface="Symbol" charset="2"/>
              </a:rPr>
              <a:t></a:t>
            </a:r>
            <a:r>
              <a:rPr lang="en-US" sz="1800" baseline="-25000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  <a:sym typeface="Symbol" charset="2"/>
              </a:rPr>
              <a:t>s </a:t>
            </a:r>
            <a:r>
              <a:rPr lang="en-US" sz="1800" b="1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  <a:sym typeface="Symbol" charset="2"/>
              </a:rPr>
              <a:t>=</a:t>
            </a:r>
            <a:r>
              <a:rPr lang="en-US" sz="1800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rPr>
              <a:t>180º (or 0°) which means </a:t>
            </a:r>
            <a:r>
              <a:rPr lang="en-US" sz="1800" dirty="0">
                <a:solidFill>
                  <a:srgbClr val="FF0000"/>
                </a:solidFill>
                <a:latin typeface="Comic Sans MS" charset="0"/>
                <a:ea typeface="+mn-ea"/>
                <a:cs typeface="+mn-cs"/>
              </a:rPr>
              <a:t>no acceleration</a:t>
            </a:r>
            <a:r>
              <a:rPr lang="en-US" sz="1800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rPr>
              <a:t>.</a:t>
            </a:r>
          </a:p>
          <a:p>
            <a:pPr algn="l" eaLnBrk="0" hangingPunct="0">
              <a:lnSpc>
                <a:spcPct val="110000"/>
              </a:lnSpc>
              <a:spcBef>
                <a:spcPct val="50000"/>
              </a:spcBef>
              <a:buClrTx/>
              <a:buSzTx/>
              <a:buNone/>
            </a:pPr>
            <a:endParaRPr lang="en-US" sz="1800" dirty="0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  <a:p>
            <a:pPr algn="l" eaLnBrk="0" hangingPunct="0">
              <a:lnSpc>
                <a:spcPct val="110000"/>
              </a:lnSpc>
              <a:spcBef>
                <a:spcPct val="50000"/>
              </a:spcBef>
              <a:buClrTx/>
              <a:buSzTx/>
              <a:buNone/>
            </a:pPr>
            <a:r>
              <a:rPr lang="en-US" sz="1800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rPr>
              <a:t>During </a:t>
            </a:r>
            <a:r>
              <a:rPr lang="en-US" sz="1800" dirty="0">
                <a:solidFill>
                  <a:srgbClr val="FF0000"/>
                </a:solidFill>
                <a:latin typeface="Comic Sans MS" charset="0"/>
                <a:ea typeface="+mn-ea"/>
                <a:cs typeface="+mn-cs"/>
              </a:rPr>
              <a:t>acceleration</a:t>
            </a:r>
            <a:r>
              <a:rPr lang="en-US" sz="1800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rPr>
              <a:t>, the buckets get </a:t>
            </a:r>
            <a:r>
              <a:rPr lang="en-US" sz="1800" dirty="0">
                <a:solidFill>
                  <a:srgbClr val="FF0000"/>
                </a:solidFill>
                <a:latin typeface="Comic Sans MS" charset="0"/>
                <a:ea typeface="+mn-ea"/>
                <a:cs typeface="+mn-cs"/>
              </a:rPr>
              <a:t>smaller</a:t>
            </a:r>
            <a:r>
              <a:rPr lang="en-US" sz="1800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rPr>
              <a:t>, both in length and </a:t>
            </a:r>
            <a:r>
              <a:rPr lang="en-US" sz="1800" dirty="0">
                <a:solidFill>
                  <a:srgbClr val="FF0000"/>
                </a:solidFill>
                <a:latin typeface="Comic Sans MS" charset="0"/>
                <a:ea typeface="+mn-ea"/>
                <a:cs typeface="+mn-cs"/>
              </a:rPr>
              <a:t>energy acceptance</a:t>
            </a:r>
            <a:r>
              <a:rPr lang="en-US" sz="1800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rPr>
              <a:t>.</a:t>
            </a:r>
          </a:p>
          <a:p>
            <a:pPr algn="l" eaLnBrk="0" hangingPunct="0">
              <a:lnSpc>
                <a:spcPct val="110000"/>
              </a:lnSpc>
              <a:spcBef>
                <a:spcPct val="50000"/>
              </a:spcBef>
              <a:buClrTx/>
              <a:buSzTx/>
              <a:buNone/>
            </a:pPr>
            <a:r>
              <a:rPr lang="en-US" sz="1800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rPr>
              <a:t>=&gt; </a:t>
            </a:r>
            <a:r>
              <a:rPr lang="en-US" sz="1800" b="1" dirty="0">
                <a:latin typeface="Comic Sans MS" charset="0"/>
                <a:ea typeface="+mn-ea"/>
                <a:cs typeface="+mn-cs"/>
              </a:rPr>
              <a:t>Depends</a:t>
            </a:r>
            <a:r>
              <a:rPr lang="en-US" sz="1800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rPr>
              <a:t> on </a:t>
            </a:r>
            <a:r>
              <a:rPr lang="en-US" sz="1800" b="1" dirty="0">
                <a:latin typeface="Comic Sans MS" charset="0"/>
                <a:ea typeface="+mn-ea"/>
                <a:cs typeface="+mn-cs"/>
              </a:rPr>
              <a:t>RF voltage </a:t>
            </a:r>
            <a:r>
              <a:rPr lang="en-US" sz="1800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rPr>
              <a:t>and </a:t>
            </a:r>
            <a:r>
              <a:rPr lang="en-US" sz="1800" b="1" dirty="0">
                <a:latin typeface="Comic Sans MS" charset="0"/>
                <a:ea typeface="+mn-ea"/>
                <a:cs typeface="+mn-cs"/>
              </a:rPr>
              <a:t>desired acceleration rate</a:t>
            </a:r>
            <a:r>
              <a:rPr lang="en-US" sz="1800" b="1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rPr>
              <a:t>(i.e. B-field increase rate)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907F3C-87BA-F40B-9B1C-C2E0E16D0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ABF38C-8839-5815-9F78-D81972596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292338-6498-4998-96D4-5D4879BEC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8760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F351E-70A5-E03B-EE30-DFDDF5AA0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 of a diagram of a charge and electromagnet&#10;&#10;AI-generated content may be incorrect.">
            <a:extLst>
              <a:ext uri="{FF2B5EF4-FFF2-40B4-BE49-F238E27FC236}">
                <a16:creationId xmlns:a16="http://schemas.microsoft.com/office/drawing/2014/main" id="{F5D99263-9264-9DDE-9839-F92CEFDF0B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730" y="507826"/>
            <a:ext cx="4402304" cy="2069740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289EDD-547C-C712-FC19-5C980DEA5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9" y="980728"/>
            <a:ext cx="11376024" cy="5297438"/>
          </a:xfrm>
        </p:spPr>
        <p:txBody>
          <a:bodyPr/>
          <a:lstStyle/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GB" sz="2000" dirty="0"/>
              <a:t>Bending charged particles </a:t>
            </a:r>
            <a:r>
              <a:rPr lang="en-GB" sz="2000" b="0" dirty="0"/>
              <a:t>results in the </a:t>
            </a:r>
            <a:r>
              <a:rPr lang="en-GB" sz="2000" dirty="0"/>
              <a:t>emission </a:t>
            </a:r>
            <a:br>
              <a:rPr lang="en-GB" sz="2000" dirty="0"/>
            </a:br>
            <a:r>
              <a:rPr lang="en-GB" sz="2000" dirty="0"/>
              <a:t>of synchrotron radiation, i.e. particle losses energy!</a:t>
            </a:r>
          </a:p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GB" sz="2000" dirty="0"/>
              <a:t>Average energy-loss is </a:t>
            </a:r>
            <a:br>
              <a:rPr lang="en-GB" sz="2000" dirty="0"/>
            </a:br>
            <a:r>
              <a:rPr lang="en-GB" sz="2000" dirty="0"/>
              <a:t>energy, bending-radius, </a:t>
            </a:r>
            <a:br>
              <a:rPr lang="en-GB" sz="2000" dirty="0"/>
            </a:br>
            <a:r>
              <a:rPr lang="en-GB" sz="2000" dirty="0"/>
              <a:t>rest-mass dependant !</a:t>
            </a:r>
            <a:br>
              <a:rPr lang="en-GB" sz="2000" dirty="0"/>
            </a:br>
            <a:endParaRPr lang="en-GB" sz="2000" dirty="0"/>
          </a:p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GB" sz="2000" dirty="0"/>
              <a:t>Typically </a:t>
            </a:r>
            <a:r>
              <a:rPr lang="en-GB" sz="2000" dirty="0">
                <a:solidFill>
                  <a:srgbClr val="FF0000"/>
                </a:solidFill>
              </a:rPr>
              <a:t>limiting maximum energy of light particles </a:t>
            </a:r>
            <a:r>
              <a:rPr lang="en-GB" sz="2000" dirty="0"/>
              <a:t>(e.g. e</a:t>
            </a:r>
            <a:r>
              <a:rPr lang="en-GB" sz="2000" baseline="30000" dirty="0"/>
              <a:t>-</a:t>
            </a:r>
            <a:r>
              <a:rPr lang="en-GB" sz="2000" dirty="0"/>
              <a:t>) in synchrotrons !</a:t>
            </a:r>
          </a:p>
          <a:p>
            <a:pPr marL="609750" lvl="1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accent1"/>
                </a:solidFill>
              </a:rPr>
              <a:t>Energy loss per turn larger than how much we can re-accelerate =&gt; many cavities for EIC e</a:t>
            </a:r>
            <a:r>
              <a:rPr lang="en-GB" b="1" baseline="30000" dirty="0">
                <a:solidFill>
                  <a:schemeClr val="accent1"/>
                </a:solidFill>
              </a:rPr>
              <a:t>-</a:t>
            </a:r>
            <a:r>
              <a:rPr lang="en-GB" b="1" dirty="0">
                <a:solidFill>
                  <a:schemeClr val="accent1"/>
                </a:solidFill>
              </a:rPr>
              <a:t>!</a:t>
            </a:r>
          </a:p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41973C"/>
                </a:solidFill>
              </a:rPr>
              <a:t>It is helpful to damp synchrotron motion </a:t>
            </a:r>
            <a:r>
              <a:rPr lang="en-GB" sz="2000" b="0" dirty="0"/>
              <a:t>(and also transverse motion) </a:t>
            </a:r>
            <a:r>
              <a:rPr lang="en-GB" sz="2000" dirty="0"/>
              <a:t>!</a:t>
            </a:r>
          </a:p>
          <a:p>
            <a:pPr marL="609750" lvl="1" indent="-285750" eaLnBrk="0" hangingPunct="0">
              <a:spcBef>
                <a:spcPct val="50000"/>
              </a:spcBef>
              <a:buFontTx/>
              <a:buChar char="-"/>
            </a:pPr>
            <a:r>
              <a:rPr lang="en-GB" sz="1600" dirty="0"/>
              <a:t>When the particle is in the upper half-plane, </a:t>
            </a:r>
            <a:br>
              <a:rPr lang="en-GB" sz="1600" dirty="0"/>
            </a:br>
            <a:r>
              <a:rPr lang="en-GB" sz="1600" dirty="0"/>
              <a:t>it loses more energy per turn, its energy gradually reduces</a:t>
            </a:r>
          </a:p>
          <a:p>
            <a:pPr marL="609750" lvl="1" indent="-285750" eaLnBrk="0" hangingPunct="0">
              <a:spcBef>
                <a:spcPct val="50000"/>
              </a:spcBef>
              <a:buFontTx/>
              <a:buChar char="-"/>
            </a:pPr>
            <a:r>
              <a:rPr lang="en-GB" sz="1600" dirty="0"/>
              <a:t>When the particle is in the lower half-plane, it loses less </a:t>
            </a:r>
            <a:br>
              <a:rPr lang="en-GB" sz="1600" dirty="0"/>
            </a:br>
            <a:r>
              <a:rPr lang="en-GB" sz="1600" dirty="0"/>
              <a:t>energy per turn, but receives </a:t>
            </a:r>
            <a:r>
              <a:rPr lang="en-GB" sz="1600" dirty="0" err="1"/>
              <a:t>U</a:t>
            </a:r>
            <a:r>
              <a:rPr lang="en-GB" sz="1600" baseline="-25000" dirty="0" err="1"/>
              <a:t>0</a:t>
            </a:r>
            <a:r>
              <a:rPr lang="en-GB" sz="1600" dirty="0"/>
              <a:t> on the average, so its energy </a:t>
            </a:r>
            <a:br>
              <a:rPr lang="en-GB" sz="1600" dirty="0"/>
            </a:br>
            <a:r>
              <a:rPr lang="en-GB" sz="1600" dirty="0"/>
              <a:t>deviation gradually reduces (limited by quantum excitations) </a:t>
            </a:r>
          </a:p>
          <a:p>
            <a:pPr marL="666900" lvl="1" indent="-342900" eaLnBrk="0" hangingPunct="0">
              <a:spcBef>
                <a:spcPct val="50000"/>
              </a:spcBef>
              <a:buFont typeface="Symbol" pitchFamily="2" charset="2"/>
              <a:buChar char="Þ"/>
            </a:pPr>
            <a:r>
              <a:rPr lang="en-GB" b="1" dirty="0">
                <a:solidFill>
                  <a:schemeClr val="accent1"/>
                </a:solidFill>
              </a:rPr>
              <a:t>e</a:t>
            </a:r>
            <a:r>
              <a:rPr lang="en-GB" b="1" baseline="30000" dirty="0">
                <a:solidFill>
                  <a:schemeClr val="accent1"/>
                </a:solidFill>
              </a:rPr>
              <a:t>-</a:t>
            </a:r>
            <a:r>
              <a:rPr lang="en-GB" b="1" dirty="0">
                <a:solidFill>
                  <a:schemeClr val="accent1"/>
                </a:solidFill>
              </a:rPr>
              <a:t> beams “cool” themselves to low “emittances”!</a:t>
            </a:r>
          </a:p>
          <a:p>
            <a:pPr marL="342900" indent="-342900" eaLnBrk="0" hangingPunct="0">
              <a:spcBef>
                <a:spcPct val="50000"/>
              </a:spcBef>
              <a:buFont typeface="Symbol" pitchFamily="2" charset="2"/>
              <a:buChar char="Þ"/>
            </a:pPr>
            <a:endParaRPr lang="en-GB" b="1" dirty="0"/>
          </a:p>
          <a:p>
            <a:pPr marL="609750" lvl="1" indent="-285750" eaLnBrk="0" hangingPunct="0">
              <a:spcBef>
                <a:spcPct val="50000"/>
              </a:spcBef>
              <a:buFontTx/>
              <a:buChar char="-"/>
            </a:pPr>
            <a:endParaRPr lang="en-GB" sz="1600" dirty="0"/>
          </a:p>
          <a:p>
            <a:pPr marL="609750" lvl="1" indent="-285750" eaLnBrk="0" hangingPunct="0">
              <a:spcBef>
                <a:spcPct val="50000"/>
              </a:spcBef>
              <a:buFontTx/>
              <a:buChar char="-"/>
            </a:pPr>
            <a:endParaRPr lang="en-GB" sz="1600" dirty="0"/>
          </a:p>
        </p:txBody>
      </p:sp>
      <p:sp>
        <p:nvSpPr>
          <p:cNvPr id="36868" name="Rectangle 1026">
            <a:extLst>
              <a:ext uri="{FF2B5EF4-FFF2-40B4-BE49-F238E27FC236}">
                <a16:creationId xmlns:a16="http://schemas.microsoft.com/office/drawing/2014/main" id="{6D397B87-40AD-C5E3-4DD5-C889B8AA97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Limitation: Synchrotron Radiation </a:t>
            </a:r>
            <a:endParaRPr lang="fr-FR" dirty="0"/>
          </a:p>
        </p:txBody>
      </p:sp>
      <p:sp>
        <p:nvSpPr>
          <p:cNvPr id="36869" name="Line 1027">
            <a:extLst>
              <a:ext uri="{FF2B5EF4-FFF2-40B4-BE49-F238E27FC236}">
                <a16:creationId xmlns:a16="http://schemas.microsoft.com/office/drawing/2014/main" id="{3E5E71B2-F213-2C02-7EBF-67C36BB457F0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2800" y="1600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None/>
            </a:pPr>
            <a:endParaRPr lang="en-US">
              <a:solidFill>
                <a:srgbClr val="000000"/>
              </a:solidFill>
              <a:latin typeface="Comic Sans MS" charset="0"/>
              <a:ea typeface="+mn-ea"/>
              <a:cs typeface="+mn-cs"/>
            </a:endParaRPr>
          </a:p>
        </p:txBody>
      </p:sp>
      <p:grpSp>
        <p:nvGrpSpPr>
          <p:cNvPr id="28" name="Group 78">
            <a:extLst>
              <a:ext uri="{FF2B5EF4-FFF2-40B4-BE49-F238E27FC236}">
                <a16:creationId xmlns:a16="http://schemas.microsoft.com/office/drawing/2014/main" id="{12A996A1-ADFB-5862-B1BE-B2F08AD4387E}"/>
              </a:ext>
            </a:extLst>
          </p:cNvPr>
          <p:cNvGrpSpPr>
            <a:grpSpLocks/>
          </p:cNvGrpSpPr>
          <p:nvPr/>
        </p:nvGrpSpPr>
        <p:grpSpPr bwMode="auto">
          <a:xfrm>
            <a:off x="4047356" y="1700808"/>
            <a:ext cx="2552700" cy="925513"/>
            <a:chOff x="2190" y="2716"/>
            <a:chExt cx="1608" cy="583"/>
          </a:xfrm>
        </p:grpSpPr>
        <p:sp>
          <p:nvSpPr>
            <p:cNvPr id="29" name="AutoShape 79">
              <a:extLst>
                <a:ext uri="{FF2B5EF4-FFF2-40B4-BE49-F238E27FC236}">
                  <a16:creationId xmlns:a16="http://schemas.microsoft.com/office/drawing/2014/main" id="{6A2BD427-2AB3-AAF1-6437-013DB396E81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190" y="2731"/>
              <a:ext cx="1608" cy="56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30" name="Rectangle 80">
              <a:extLst>
                <a:ext uri="{FF2B5EF4-FFF2-40B4-BE49-F238E27FC236}">
                  <a16:creationId xmlns:a16="http://schemas.microsoft.com/office/drawing/2014/main" id="{E675B53E-D9D9-6F60-9308-FB6C214D62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6" y="2842"/>
              <a:ext cx="14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defTabSz="912813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en-US" i="1">
                  <a:solidFill>
                    <a:srgbClr val="000000"/>
                  </a:solidFill>
                  <a:latin typeface="Times" charset="0"/>
                  <a:ea typeface="+mn-ea"/>
                  <a:cs typeface="+mn-cs"/>
                </a:rPr>
                <a:t>U</a:t>
              </a: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31" name="Rectangle 81">
              <a:extLst>
                <a:ext uri="{FF2B5EF4-FFF2-40B4-BE49-F238E27FC236}">
                  <a16:creationId xmlns:a16="http://schemas.microsoft.com/office/drawing/2014/main" id="{5FB345C4-72BA-5034-12D7-65EA87CD8D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3" y="2983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defTabSz="912813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en-US" sz="1400" dirty="0">
                  <a:solidFill>
                    <a:srgbClr val="000000"/>
                  </a:solidFill>
                  <a:latin typeface="Times" charset="0"/>
                  <a:ea typeface="+mn-ea"/>
                  <a:cs typeface="+mn-cs"/>
                </a:rPr>
                <a:t>0</a:t>
              </a:r>
              <a:endParaRPr lang="en-US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32" name="Rectangle 82">
              <a:extLst>
                <a:ext uri="{FF2B5EF4-FFF2-40B4-BE49-F238E27FC236}">
                  <a16:creationId xmlns:a16="http://schemas.microsoft.com/office/drawing/2014/main" id="{1F991137-27A1-3B16-F424-1A8F9C8511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1" y="2842"/>
              <a:ext cx="10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defTabSz="912813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en-US">
                  <a:solidFill>
                    <a:srgbClr val="000000"/>
                  </a:solidFill>
                  <a:latin typeface="Symbol" charset="0"/>
                  <a:ea typeface="+mn-ea"/>
                  <a:cs typeface="+mn-cs"/>
                </a:rPr>
                <a:t>=</a:t>
              </a: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33" name="Rectangle 83">
              <a:extLst>
                <a:ext uri="{FF2B5EF4-FFF2-40B4-BE49-F238E27FC236}">
                  <a16:creationId xmlns:a16="http://schemas.microsoft.com/office/drawing/2014/main" id="{C9081AFB-01E5-87C1-3186-92FD584E3A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6" y="2716"/>
              <a:ext cx="9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defTabSz="912813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en-US">
                  <a:solidFill>
                    <a:srgbClr val="000000"/>
                  </a:solidFill>
                  <a:latin typeface="Times" charset="0"/>
                  <a:ea typeface="+mn-ea"/>
                  <a:cs typeface="+mn-cs"/>
                </a:rPr>
                <a:t>4</a:t>
              </a: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34" name="Rectangle 84">
              <a:extLst>
                <a:ext uri="{FF2B5EF4-FFF2-40B4-BE49-F238E27FC236}">
                  <a16:creationId xmlns:a16="http://schemas.microsoft.com/office/drawing/2014/main" id="{21D89965-CB6F-C3CC-841D-3E4BA3E941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6" y="2984"/>
              <a:ext cx="9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defTabSz="912813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en-US">
                  <a:solidFill>
                    <a:srgbClr val="000000"/>
                  </a:solidFill>
                  <a:latin typeface="Times" charset="0"/>
                  <a:ea typeface="+mn-ea"/>
                  <a:cs typeface="+mn-cs"/>
                </a:rPr>
                <a:t>3</a:t>
              </a: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35" name="Line 85">
              <a:extLst>
                <a:ext uri="{FF2B5EF4-FFF2-40B4-BE49-F238E27FC236}">
                  <a16:creationId xmlns:a16="http://schemas.microsoft.com/office/drawing/2014/main" id="{54653EC8-764C-E188-5BFC-D810CF3BD5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20" y="2968"/>
              <a:ext cx="111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36" name="Rectangle 86">
              <a:extLst>
                <a:ext uri="{FF2B5EF4-FFF2-40B4-BE49-F238E27FC236}">
                  <a16:creationId xmlns:a16="http://schemas.microsoft.com/office/drawing/2014/main" id="{388E4154-D625-7CEF-4E51-E20DD75900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3" y="2842"/>
              <a:ext cx="11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defTabSz="912813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en-US" i="1" dirty="0">
                  <a:solidFill>
                    <a:srgbClr val="000000"/>
                  </a:solidFill>
                  <a:latin typeface="Symbol" charset="0"/>
                  <a:ea typeface="+mn-ea"/>
                  <a:cs typeface="+mn-cs"/>
                </a:rPr>
                <a:t>π</a:t>
              </a:r>
              <a:endParaRPr lang="en-US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37" name="Rectangle 87">
              <a:extLst>
                <a:ext uri="{FF2B5EF4-FFF2-40B4-BE49-F238E27FC236}">
                  <a16:creationId xmlns:a16="http://schemas.microsoft.com/office/drawing/2014/main" id="{90A67CC3-DEBB-9213-6C7E-108C6430D7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5" y="2716"/>
              <a:ext cx="7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defTabSz="912813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en-US" i="1" dirty="0">
                  <a:solidFill>
                    <a:srgbClr val="000000"/>
                  </a:solidFill>
                  <a:latin typeface="Times" charset="0"/>
                  <a:ea typeface="+mn-ea"/>
                  <a:cs typeface="+mn-cs"/>
                </a:rPr>
                <a:t>r</a:t>
              </a:r>
              <a:endParaRPr lang="en-US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38" name="Rectangle 88">
              <a:extLst>
                <a:ext uri="{FF2B5EF4-FFF2-40B4-BE49-F238E27FC236}">
                  <a16:creationId xmlns:a16="http://schemas.microsoft.com/office/drawing/2014/main" id="{ACDF5C04-4471-7F1E-6056-142EEDE4FE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9" y="2834"/>
              <a:ext cx="135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defTabSz="912813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en-US" sz="1400" i="1" dirty="0" err="1">
                  <a:solidFill>
                    <a:srgbClr val="000000"/>
                  </a:solidFill>
                  <a:latin typeface="Times" charset="0"/>
                  <a:ea typeface="+mn-ea"/>
                  <a:cs typeface="+mn-cs"/>
                </a:rPr>
                <a:t>e,p</a:t>
              </a:r>
              <a:endParaRPr lang="en-US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39" name="Rectangle 89">
              <a:extLst>
                <a:ext uri="{FF2B5EF4-FFF2-40B4-BE49-F238E27FC236}">
                  <a16:creationId xmlns:a16="http://schemas.microsoft.com/office/drawing/2014/main" id="{4690A9A3-7DAE-5905-CA4D-464B50E450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6" y="3015"/>
              <a:ext cx="14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defTabSz="912813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en-US" i="1" dirty="0">
                  <a:solidFill>
                    <a:srgbClr val="FF0000"/>
                  </a:solidFill>
                  <a:latin typeface="Times" charset="0"/>
                  <a:ea typeface="+mn-ea"/>
                  <a:cs typeface="+mn-cs"/>
                </a:rPr>
                <a:t>m</a:t>
              </a:r>
              <a:endParaRPr lang="en-US" dirty="0">
                <a:solidFill>
                  <a:srgbClr val="FF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40" name="Rectangle 90">
              <a:extLst>
                <a:ext uri="{FF2B5EF4-FFF2-40B4-BE49-F238E27FC236}">
                  <a16:creationId xmlns:a16="http://schemas.microsoft.com/office/drawing/2014/main" id="{8E647228-2CA5-7019-781D-AFEFB0CBE2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9" y="3157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defTabSz="912813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en-US" sz="1400" dirty="0">
                  <a:solidFill>
                    <a:srgbClr val="FF0000"/>
                  </a:solidFill>
                  <a:latin typeface="Times" charset="0"/>
                  <a:ea typeface="+mn-ea"/>
                  <a:cs typeface="+mn-cs"/>
                </a:rPr>
                <a:t>0</a:t>
              </a:r>
              <a:endParaRPr lang="en-US" dirty="0">
                <a:solidFill>
                  <a:srgbClr val="FF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41" name="Rectangle 91">
              <a:extLst>
                <a:ext uri="{FF2B5EF4-FFF2-40B4-BE49-F238E27FC236}">
                  <a16:creationId xmlns:a16="http://schemas.microsoft.com/office/drawing/2014/main" id="{9495A4B6-009E-9F60-4A3D-768DA1D995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3" y="3015"/>
              <a:ext cx="8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defTabSz="912813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en-US" i="1" dirty="0">
                  <a:solidFill>
                    <a:srgbClr val="000000"/>
                  </a:solidFill>
                  <a:latin typeface="Times" charset="0"/>
                  <a:ea typeface="+mn-ea"/>
                  <a:cs typeface="+mn-cs"/>
                </a:rPr>
                <a:t>c</a:t>
              </a:r>
              <a:endParaRPr lang="en-US" dirty="0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42" name="Rectangle 92">
              <a:extLst>
                <a:ext uri="{FF2B5EF4-FFF2-40B4-BE49-F238E27FC236}">
                  <a16:creationId xmlns:a16="http://schemas.microsoft.com/office/drawing/2014/main" id="{27A5F005-A05F-5883-4017-934EDC68B1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9" y="3015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defTabSz="912813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en-US" sz="1400">
                  <a:solidFill>
                    <a:srgbClr val="000000"/>
                  </a:solidFill>
                  <a:latin typeface="Times" charset="0"/>
                  <a:ea typeface="+mn-ea"/>
                  <a:cs typeface="+mn-cs"/>
                </a:rPr>
                <a:t>2</a:t>
              </a: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43" name="Rectangle 93">
              <a:extLst>
                <a:ext uri="{FF2B5EF4-FFF2-40B4-BE49-F238E27FC236}">
                  <a16:creationId xmlns:a16="http://schemas.microsoft.com/office/drawing/2014/main" id="{51B551C1-B3F6-2CB1-35E4-FEECEF224D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2" y="2936"/>
              <a:ext cx="9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defTabSz="912813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en-US" sz="3600">
                  <a:solidFill>
                    <a:srgbClr val="000000"/>
                  </a:solidFill>
                  <a:latin typeface="Symbol" charset="0"/>
                  <a:ea typeface="+mn-ea"/>
                  <a:cs typeface="+mn-cs"/>
                </a:rPr>
                <a:t>(</a:t>
              </a: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44" name="Rectangle 94">
              <a:extLst>
                <a:ext uri="{FF2B5EF4-FFF2-40B4-BE49-F238E27FC236}">
                  <a16:creationId xmlns:a16="http://schemas.microsoft.com/office/drawing/2014/main" id="{E9BD0D6B-E044-B8D4-489E-23292894B2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8" y="2936"/>
              <a:ext cx="9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defTabSz="912813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en-US" sz="3600">
                  <a:solidFill>
                    <a:srgbClr val="000000"/>
                  </a:solidFill>
                  <a:latin typeface="Symbol" charset="0"/>
                  <a:ea typeface="+mn-ea"/>
                  <a:cs typeface="+mn-cs"/>
                </a:rPr>
                <a:t>)</a:t>
              </a: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45" name="Rectangle 95">
              <a:extLst>
                <a:ext uri="{FF2B5EF4-FFF2-40B4-BE49-F238E27FC236}">
                  <a16:creationId xmlns:a16="http://schemas.microsoft.com/office/drawing/2014/main" id="{9BFA4354-EAA2-2611-57AD-8F14050298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2" y="2967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defTabSz="912813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en-US" sz="1400" dirty="0">
                  <a:solidFill>
                    <a:srgbClr val="FF0000"/>
                  </a:solidFill>
                  <a:latin typeface="Times" charset="0"/>
                  <a:ea typeface="+mn-ea"/>
                  <a:cs typeface="+mn-cs"/>
                </a:rPr>
                <a:t>3</a:t>
              </a:r>
              <a:endParaRPr lang="en-US" dirty="0">
                <a:solidFill>
                  <a:srgbClr val="FF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46" name="Line 96">
              <a:extLst>
                <a:ext uri="{FF2B5EF4-FFF2-40B4-BE49-F238E27FC236}">
                  <a16:creationId xmlns:a16="http://schemas.microsoft.com/office/drawing/2014/main" id="{553925FB-FA14-B039-9DFC-889707AF2B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2" y="2968"/>
              <a:ext cx="574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47" name="Rectangle 97">
              <a:extLst>
                <a:ext uri="{FF2B5EF4-FFF2-40B4-BE49-F238E27FC236}">
                  <a16:creationId xmlns:a16="http://schemas.microsoft.com/office/drawing/2014/main" id="{CE1DA99D-41C5-4074-F727-E728C44EB7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9" y="2716"/>
              <a:ext cx="11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defTabSz="912813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en-US" i="1">
                  <a:solidFill>
                    <a:srgbClr val="FF0000"/>
                  </a:solidFill>
                  <a:latin typeface="Times" charset="0"/>
                  <a:ea typeface="+mn-ea"/>
                  <a:cs typeface="+mn-cs"/>
                </a:rPr>
                <a:t>E</a:t>
              </a:r>
              <a:endParaRPr lang="en-US">
                <a:solidFill>
                  <a:srgbClr val="FF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48" name="Rectangle 98">
              <a:extLst>
                <a:ext uri="{FF2B5EF4-FFF2-40B4-BE49-F238E27FC236}">
                  <a16:creationId xmlns:a16="http://schemas.microsoft.com/office/drawing/2014/main" id="{025F0BB5-AF56-75CF-897F-0B00017457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7" y="2731"/>
              <a:ext cx="5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defTabSz="912813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en-US" sz="1400">
                  <a:solidFill>
                    <a:srgbClr val="FF0000"/>
                  </a:solidFill>
                  <a:latin typeface="Times" charset="0"/>
                  <a:ea typeface="+mn-ea"/>
                  <a:cs typeface="+mn-cs"/>
                </a:rPr>
                <a:t>4</a:t>
              </a:r>
              <a:endParaRPr lang="en-US">
                <a:solidFill>
                  <a:srgbClr val="FF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49" name="Rectangle 99">
              <a:extLst>
                <a:ext uri="{FF2B5EF4-FFF2-40B4-BE49-F238E27FC236}">
                  <a16:creationId xmlns:a16="http://schemas.microsoft.com/office/drawing/2014/main" id="{17985200-8CF1-E773-81F6-2C863E122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1" y="2984"/>
              <a:ext cx="10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 defTabSz="912813" eaLnBrk="0" hangingPunct="0">
                <a:spcBef>
                  <a:spcPct val="0"/>
                </a:spcBef>
                <a:buClrTx/>
                <a:buSzTx/>
                <a:buNone/>
              </a:pPr>
              <a:r>
                <a:rPr lang="en-US" dirty="0" err="1">
                  <a:solidFill>
                    <a:srgbClr val="FF0000"/>
                  </a:solidFill>
                  <a:latin typeface="Comic Sans MS" charset="0"/>
                  <a:ea typeface="+mn-ea"/>
                  <a:cs typeface="+mn-cs"/>
                </a:rPr>
                <a:t>ρ</a:t>
              </a:r>
              <a:endParaRPr lang="en-US" dirty="0">
                <a:solidFill>
                  <a:srgbClr val="FF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50" name="Line 100">
              <a:extLst>
                <a:ext uri="{FF2B5EF4-FFF2-40B4-BE49-F238E27FC236}">
                  <a16:creationId xmlns:a16="http://schemas.microsoft.com/office/drawing/2014/main" id="{3BE3E412-9CEF-AC78-75A1-E741BB4952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3" y="2968"/>
              <a:ext cx="207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eaLnBrk="0" hangingPunct="0">
                <a:spcBef>
                  <a:spcPct val="0"/>
                </a:spcBef>
                <a:buClrTx/>
                <a:buSzTx/>
                <a:buNone/>
              </a:pPr>
              <a:endParaRPr lang="en-US">
                <a:solidFill>
                  <a:srgbClr val="000000"/>
                </a:solidFill>
                <a:latin typeface="Comic Sans MS" charset="0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055C617-0EAE-B3BC-401D-D8ADE1798FCC}"/>
              </a:ext>
            </a:extLst>
          </p:cNvPr>
          <p:cNvGrpSpPr/>
          <p:nvPr/>
        </p:nvGrpSpPr>
        <p:grpSpPr>
          <a:xfrm>
            <a:off x="7270810" y="4380259"/>
            <a:ext cx="4652274" cy="1497013"/>
            <a:chOff x="7270810" y="4380259"/>
            <a:chExt cx="4652274" cy="1497013"/>
          </a:xfrm>
        </p:grpSpPr>
        <p:sp>
          <p:nvSpPr>
            <p:cNvPr id="18" name="Oval 5">
              <a:extLst>
                <a:ext uri="{FF2B5EF4-FFF2-40B4-BE49-F238E27FC236}">
                  <a16:creationId xmlns:a16="http://schemas.microsoft.com/office/drawing/2014/main" id="{AD1A5354-67B3-EC82-AD6A-B5C4BB3C41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7018" y="4896197"/>
              <a:ext cx="3526209" cy="596900"/>
            </a:xfrm>
            <a:prstGeom prst="ellipse">
              <a:avLst/>
            </a:prstGeom>
            <a:solidFill>
              <a:srgbClr val="CC66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>
                <a:spcBef>
                  <a:spcPct val="0"/>
                </a:spcBef>
                <a:buClrTx/>
                <a:buSzTx/>
                <a:buNone/>
              </a:pPr>
              <a:endParaRPr lang="en-US" sz="180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pic>
          <p:nvPicPr>
            <p:cNvPr id="19" name="Picture 6">
              <a:extLst>
                <a:ext uri="{FF2B5EF4-FFF2-40B4-BE49-F238E27FC236}">
                  <a16:creationId xmlns:a16="http://schemas.microsoft.com/office/drawing/2014/main" id="{4895FAE6-D8CF-2691-6E97-4CCB1449160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21438" y="4551709"/>
              <a:ext cx="680297" cy="3175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7">
              <a:extLst>
                <a:ext uri="{FF2B5EF4-FFF2-40B4-BE49-F238E27FC236}">
                  <a16:creationId xmlns:a16="http://schemas.microsoft.com/office/drawing/2014/main" id="{1B5E1AA2-AEC9-6EF0-C822-CD6F705D058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21438" y="5559772"/>
              <a:ext cx="680297" cy="317500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Rectangle 14">
                  <a:extLst>
                    <a:ext uri="{FF2B5EF4-FFF2-40B4-BE49-F238E27FC236}">
                      <a16:creationId xmlns:a16="http://schemas.microsoft.com/office/drawing/2014/main" id="{52377356-D534-6C8B-1AA7-AA0BBCEF5E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21462" y="4380259"/>
                  <a:ext cx="565498" cy="4587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487" tIns="44450" rIns="90487" bIns="44450">
                  <a:spAutoFit/>
                </a:bodyPr>
                <a:lstStyle/>
                <a:p>
                  <a:pPr algn="l" defTabSz="762000" eaLnBrk="0" hangingPunct="0">
                    <a:spcBef>
                      <a:spcPct val="0"/>
                    </a:spcBef>
                    <a:buClrTx/>
                    <a:buSzTx/>
                    <a:buNone/>
                  </a:pPr>
                  <a14:m>
                    <m:oMath xmlns:m="http://schemas.openxmlformats.org/officeDocument/2006/math"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∆ </m:t>
                      </m:r>
                    </m:oMath>
                  </a14:m>
                  <a:r>
                    <a:rPr lang="en-US" i="1" dirty="0">
                      <a:solidFill>
                        <a:srgbClr val="000000"/>
                      </a:solidFill>
                      <a:latin typeface="Symbol" charset="0"/>
                      <a:cs typeface="+mn-cs"/>
                    </a:rPr>
                    <a:t>E</a:t>
                  </a:r>
                </a:p>
              </p:txBody>
            </p:sp>
          </mc:Choice>
          <mc:Fallback>
            <p:sp>
              <p:nvSpPr>
                <p:cNvPr id="24" name="Rectangle 14">
                  <a:extLst>
                    <a:ext uri="{FF2B5EF4-FFF2-40B4-BE49-F238E27FC236}">
                      <a16:creationId xmlns:a16="http://schemas.microsoft.com/office/drawing/2014/main" id="{52377356-D534-6C8B-1AA7-AA0BBCEF5E1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9521462" y="4380259"/>
                  <a:ext cx="565498" cy="458788"/>
                </a:xfrm>
                <a:prstGeom prst="rect">
                  <a:avLst/>
                </a:prstGeom>
                <a:blipFill>
                  <a:blip r:embed="rId6"/>
                  <a:stretch>
                    <a:fillRect l="-2174" t="-13514" r="-23913" b="-29730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graphicFrame>
              <p:nvGraphicFramePr>
                <p:cNvPr id="51" name="Object 4">
                  <a:extLst>
                    <a:ext uri="{FF2B5EF4-FFF2-40B4-BE49-F238E27FC236}">
                      <a16:creationId xmlns:a16="http://schemas.microsoft.com/office/drawing/2014/main" id="{5F2AABB3-5F72-3DD3-B4B7-1D24B5758071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11707115" y="4983510"/>
                <a:ext cx="215969" cy="415551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name="Equation" r:id="rId7" imgW="126720" imgH="203040" progId="Equation.3">
                        <p:embed/>
                      </p:oleObj>
                    </mc:Choice>
                    <mc:Fallback>
                      <p:oleObj name="Equation" r:id="rId7" imgW="126720" imgH="203040" progId="Equation.3">
                        <p:embed/>
                        <p:pic>
                          <p:nvPicPr>
                            <p:cNvPr id="51" name="Object 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1707115" y="4983510"/>
                              <a:ext cx="215969" cy="415551"/>
                            </a:xfrm>
                            <a:prstGeom prst="rect">
                              <a:avLst/>
                            </a:prstGeom>
                            <a:noFill/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>
            <p:graphicFrame>
              <p:nvGraphicFramePr>
                <p:cNvPr id="51" name="Object 4">
                  <a:extLst>
                    <a:ext uri="{FF2B5EF4-FFF2-40B4-BE49-F238E27FC236}">
                      <a16:creationId xmlns:a16="http://schemas.microsoft.com/office/drawing/2014/main" id="{5F2AABB3-5F72-3DD3-B4B7-1D24B5758071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11707115" y="4983510"/>
                <a:ext cx="215969" cy="415551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name="Equation" r:id="rId7" imgW="126720" imgH="203040" progId="Equation.3">
                        <p:embed/>
                      </p:oleObj>
                    </mc:Choice>
                    <mc:Fallback>
                      <p:oleObj name="Equation" r:id="rId7" imgW="126720" imgH="203040" progId="Equation.3">
                        <p:embed/>
                        <p:pic>
                          <p:nvPicPr>
                            <p:cNvPr id="51" name="Object 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1707115" y="4983510"/>
                              <a:ext cx="215969" cy="415551"/>
                            </a:xfrm>
                            <a:prstGeom prst="rect">
                              <a:avLst/>
                            </a:prstGeom>
                            <a:noFill/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  <p:sp>
          <p:nvSpPr>
            <p:cNvPr id="26" name="Line 12">
              <a:extLst>
                <a:ext uri="{FF2B5EF4-FFF2-40B4-BE49-F238E27FC236}">
                  <a16:creationId xmlns:a16="http://schemas.microsoft.com/office/drawing/2014/main" id="{1394CF8D-DDB3-3B3A-27BE-A3C8DB7D25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10122" y="4591397"/>
              <a:ext cx="0" cy="12065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arrow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algn="l">
                <a:spcBef>
                  <a:spcPct val="0"/>
                </a:spcBef>
                <a:buClrTx/>
                <a:buSzTx/>
                <a:buNone/>
              </a:pPr>
              <a:endParaRPr lang="en-US" sz="180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25" name="Line 11">
              <a:extLst>
                <a:ext uri="{FF2B5EF4-FFF2-40B4-BE49-F238E27FC236}">
                  <a16:creationId xmlns:a16="http://schemas.microsoft.com/office/drawing/2014/main" id="{AFEFFC5A-F794-7129-67B5-89F9508C7E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70810" y="5194647"/>
              <a:ext cx="434256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algn="l">
                <a:spcBef>
                  <a:spcPct val="0"/>
                </a:spcBef>
                <a:buClrTx/>
                <a:buSzTx/>
                <a:buNone/>
              </a:pPr>
              <a:endParaRPr lang="en-US" sz="180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2F15500-9304-5F2B-B77B-0C625EF2ECA7}"/>
              </a:ext>
            </a:extLst>
          </p:cNvPr>
          <p:cNvGrpSpPr/>
          <p:nvPr/>
        </p:nvGrpSpPr>
        <p:grpSpPr>
          <a:xfrm>
            <a:off x="7298782" y="5112518"/>
            <a:ext cx="2355903" cy="1063197"/>
            <a:chOff x="7298782" y="5112518"/>
            <a:chExt cx="2355903" cy="1063197"/>
          </a:xfrm>
        </p:grpSpPr>
        <p:pic>
          <p:nvPicPr>
            <p:cNvPr id="54" name="Picture 11">
              <a:extLst>
                <a:ext uri="{FF2B5EF4-FFF2-40B4-BE49-F238E27FC236}">
                  <a16:creationId xmlns:a16="http://schemas.microsoft.com/office/drawing/2014/main" id="{74B64890-CC63-77ED-83DD-6428E6DD95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8782" y="5578829"/>
              <a:ext cx="1416340" cy="596886"/>
            </a:xfrm>
            <a:prstGeom prst="rect">
              <a:avLst/>
            </a:prstGeom>
            <a:solidFill>
              <a:srgbClr val="FFFC99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</p:pic>
        <p:sp>
          <p:nvSpPr>
            <p:cNvPr id="27" name="Oval 13">
              <a:extLst>
                <a:ext uri="{FF2B5EF4-FFF2-40B4-BE49-F238E27FC236}">
                  <a16:creationId xmlns:a16="http://schemas.microsoft.com/office/drawing/2014/main" id="{909374BA-0973-B5DE-A4A5-BBD75C8886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65559" y="5112518"/>
              <a:ext cx="289126" cy="119063"/>
            </a:xfrm>
            <a:prstGeom prst="ellipse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>
                <a:spcBef>
                  <a:spcPct val="0"/>
                </a:spcBef>
                <a:buClrTx/>
                <a:buSzTx/>
                <a:buNone/>
              </a:pPr>
              <a:endParaRPr lang="en-US" sz="1800" dirty="0">
                <a:solidFill>
                  <a:srgbClr val="000000"/>
                </a:solidFill>
                <a:latin typeface="Arial" charset="0"/>
                <a:cs typeface="+mn-cs"/>
              </a:endParaRPr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2EFFEC-2669-C144-8DC8-5E8AEDA24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4DDAC7-B9B6-8C8F-D8AB-C1E761520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FAD34F-64B9-0CF6-3668-2AC68687A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18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4"/>
          <p:cNvSpPr txBox="1">
            <a:spLocks noGrp="1"/>
          </p:cNvSpPr>
          <p:nvPr>
            <p:ph type="title"/>
          </p:nvPr>
        </p:nvSpPr>
        <p:spPr>
          <a:xfrm>
            <a:off x="461964" y="1"/>
            <a:ext cx="11499233" cy="81486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spcBef>
                <a:spcPts val="0"/>
              </a:spcBef>
              <a:buClr>
                <a:srgbClr val="30519D"/>
              </a:buClr>
              <a:buSzPts val="2700"/>
            </a:pPr>
            <a:r>
              <a:rPr lang="en" dirty="0"/>
              <a:t>The DOE CD0 Mission-Need 2019</a:t>
            </a:r>
            <a:endParaRPr dirty="0"/>
          </a:p>
        </p:txBody>
      </p:sp>
      <p:pic>
        <p:nvPicPr>
          <p:cNvPr id="130" name="Google Shape;130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7651" y="903657"/>
            <a:ext cx="10781412" cy="2926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19748" y="3830187"/>
            <a:ext cx="2742817" cy="727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7663" y="4559682"/>
            <a:ext cx="2159403" cy="1476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95987" y="4478295"/>
            <a:ext cx="2296071" cy="1473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3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189404" y="4476980"/>
            <a:ext cx="2296072" cy="1476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3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344933" y="4557201"/>
            <a:ext cx="2159400" cy="14810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F84C32-DCF4-7C5A-BCC7-854C42E4BF54}"/>
              </a:ext>
            </a:extLst>
          </p:cNvPr>
          <p:cNvSpPr/>
          <p:nvPr/>
        </p:nvSpPr>
        <p:spPr>
          <a:xfrm>
            <a:off x="752936" y="2204865"/>
            <a:ext cx="10527640" cy="15221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BEE634-80FA-B4E2-3FC9-87185102C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de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2F55A3-DD11-5118-5783-EEAC1E170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Introduction to Accelerator Physics for the EIC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FED2420-1AB4-327E-8D36-02CD551BFB4B}"/>
              </a:ext>
            </a:extLst>
          </p:cNvPr>
          <p:cNvGrpSpPr/>
          <p:nvPr/>
        </p:nvGrpSpPr>
        <p:grpSpPr>
          <a:xfrm>
            <a:off x="752936" y="4227001"/>
            <a:ext cx="10732540" cy="738096"/>
            <a:chOff x="752936" y="4227001"/>
            <a:chExt cx="10732540" cy="73809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82300F56-A830-8464-4552-AA135DD84C7E}"/>
                </a:ext>
              </a:extLst>
            </p:cNvPr>
            <p:cNvSpPr/>
            <p:nvPr/>
          </p:nvSpPr>
          <p:spPr>
            <a:xfrm>
              <a:off x="752936" y="4509120"/>
              <a:ext cx="10732540" cy="455977"/>
            </a:xfrm>
            <a:prstGeom prst="roundRect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1BA0651-CD66-B0A6-AC53-90FD191FD301}"/>
                </a:ext>
              </a:extLst>
            </p:cNvPr>
            <p:cNvSpPr txBox="1"/>
            <p:nvPr/>
          </p:nvSpPr>
          <p:spPr>
            <a:xfrm>
              <a:off x="7863127" y="4227001"/>
              <a:ext cx="3425618" cy="27699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wrap="none" lIns="0" tIns="0" rIns="0" bIns="0" rtlCol="0">
              <a:spAutoFit/>
            </a:bodyPr>
            <a:lstStyle/>
            <a:p>
              <a:pPr>
                <a:buNone/>
              </a:pPr>
              <a:r>
                <a:rPr lang="en-GB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Much lower e</a:t>
              </a:r>
              <a:r>
                <a:rPr lang="en-GB" sz="18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GB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energy than p/h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477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43450-CBBF-34C0-E558-1BD1EAB25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C3BB5-AC58-8B49-4902-0CFCA93C6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59" y="198545"/>
            <a:ext cx="10515600" cy="43806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Collision Synchronization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EC579-39A0-D68F-55EB-934294270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897072"/>
            <a:ext cx="7174523" cy="5378330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HSR needs to operate over a </a:t>
            </a:r>
            <a:r>
              <a:rPr lang="en-US" dirty="0">
                <a:solidFill>
                  <a:srgbClr val="0070C0"/>
                </a:solidFill>
              </a:rPr>
              <a:t>wide energy range</a:t>
            </a:r>
          </a:p>
          <a:p>
            <a:pPr>
              <a:lnSpc>
                <a:spcPct val="120000"/>
              </a:lnSpc>
            </a:pPr>
            <a:r>
              <a:rPr lang="en-US" dirty="0"/>
              <a:t>Changing the beam energy in the HSR causes a </a:t>
            </a:r>
            <a:r>
              <a:rPr lang="en-US" dirty="0">
                <a:solidFill>
                  <a:srgbClr val="0070C0"/>
                </a:solidFill>
              </a:rPr>
              <a:t>significant</a:t>
            </a:r>
            <a:r>
              <a:rPr lang="en-US" b="1" dirty="0">
                <a:solidFill>
                  <a:srgbClr val="0070C0"/>
                </a:solidFill>
              </a:rPr>
              <a:t> velocity change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To </a:t>
            </a:r>
            <a:r>
              <a:rPr lang="en-US" dirty="0">
                <a:solidFill>
                  <a:srgbClr val="0070C0"/>
                </a:solidFill>
              </a:rPr>
              <a:t>keep the two beams in collision, </a:t>
            </a:r>
            <a:r>
              <a:rPr lang="en-US" dirty="0"/>
              <a:t>they have to be synchronized so bunches arrive at the detector(s) at the same time</a:t>
            </a:r>
          </a:p>
          <a:p>
            <a:pPr>
              <a:lnSpc>
                <a:spcPct val="120000"/>
              </a:lnSpc>
            </a:pPr>
            <a:r>
              <a:rPr lang="en-US" dirty="0"/>
              <a:t>Synchronization accomplished by </a:t>
            </a:r>
            <a:r>
              <a:rPr lang="en-US" b="1" dirty="0">
                <a:solidFill>
                  <a:srgbClr val="0070C0"/>
                </a:solidFill>
              </a:rPr>
              <a:t>path length </a:t>
            </a:r>
            <a:r>
              <a:rPr lang="en-US" dirty="0">
                <a:solidFill>
                  <a:srgbClr val="0070C0"/>
                </a:solidFill>
              </a:rPr>
              <a:t>change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Between </a:t>
            </a:r>
            <a:r>
              <a:rPr lang="en-US" dirty="0">
                <a:solidFill>
                  <a:srgbClr val="0070C0"/>
                </a:solidFill>
              </a:rPr>
              <a:t>100 and 275 GeV (protons), </a:t>
            </a:r>
            <a:r>
              <a:rPr lang="en-US" dirty="0"/>
              <a:t>this can be done by </a:t>
            </a:r>
            <a:r>
              <a:rPr lang="en-US" dirty="0">
                <a:solidFill>
                  <a:srgbClr val="0070C0"/>
                </a:solidFill>
              </a:rPr>
              <a:t>a small radial shift </a:t>
            </a:r>
            <a:r>
              <a:rPr lang="en-US" dirty="0"/>
              <a:t>– there is enough room in the beampipe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For lower energies, use an inner instead of an outer arc as a </a:t>
            </a:r>
            <a:r>
              <a:rPr lang="en-US" dirty="0">
                <a:solidFill>
                  <a:srgbClr val="0070C0"/>
                </a:solidFill>
              </a:rPr>
              <a:t>shortcut. </a:t>
            </a:r>
            <a:r>
              <a:rPr lang="en-US" dirty="0"/>
              <a:t>90 cm path length difference corresponds to </a:t>
            </a:r>
            <a:r>
              <a:rPr lang="en-US" dirty="0">
                <a:solidFill>
                  <a:srgbClr val="0070C0"/>
                </a:solidFill>
              </a:rPr>
              <a:t>41 GeV </a:t>
            </a:r>
            <a:r>
              <a:rPr lang="en-US" dirty="0"/>
              <a:t>proton beam energy</a:t>
            </a:r>
          </a:p>
          <a:p>
            <a:pPr marL="0" indent="0">
              <a:buNone/>
            </a:pPr>
            <a:endParaRPr lang="en-US" sz="1000" dirty="0"/>
          </a:p>
        </p:txBody>
      </p:sp>
      <p:pic>
        <p:nvPicPr>
          <p:cNvPr id="7" name="Picture 6" descr="A picture containing circle, map, text&#10;&#10;Description automatically generated">
            <a:extLst>
              <a:ext uri="{FF2B5EF4-FFF2-40B4-BE49-F238E27FC236}">
                <a16:creationId xmlns:a16="http://schemas.microsoft.com/office/drawing/2014/main" id="{6A3F268F-CC56-7636-E1E8-C6E8A85AA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9323" y="897072"/>
            <a:ext cx="3991473" cy="515500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771C3B-996D-2DEE-F4ED-966CBE62E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5830-40F3-F04E-B2E3-10E6672BA8FF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FEB44AF-4484-8669-EF56-3542D9FB710F}"/>
              </a:ext>
            </a:extLst>
          </p:cNvPr>
          <p:cNvSpPr/>
          <p:nvPr/>
        </p:nvSpPr>
        <p:spPr>
          <a:xfrm rot="20172090">
            <a:off x="7905989" y="1138734"/>
            <a:ext cx="1512168" cy="762572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86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2E317-6EBA-4703-89C4-4488A0D0B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/>
              </a:rPr>
              <a:t>Compelling EIC Science (National Academy Report)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77AD1A-9361-1BF9-8771-994FEC520D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56717" y="923174"/>
            <a:ext cx="1576572" cy="1368167"/>
          </a:xfrm>
          <a:prstGeom prst="rect">
            <a:avLst/>
          </a:prstGeom>
        </p:spPr>
      </p:pic>
      <p:pic>
        <p:nvPicPr>
          <p:cNvPr id="4" name="Picture 3" descr="A scale with a bowl of food and a bowl of nuts&#10;&#10;Description automatically generated with medium confidence">
            <a:extLst>
              <a:ext uri="{FF2B5EF4-FFF2-40B4-BE49-F238E27FC236}">
                <a16:creationId xmlns:a16="http://schemas.microsoft.com/office/drawing/2014/main" id="{B8B4DDB8-EC47-0701-F1E9-7D0FF84678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586" y="923174"/>
            <a:ext cx="1694335" cy="1308874"/>
          </a:xfrm>
          <a:prstGeom prst="rect">
            <a:avLst/>
          </a:prstGeom>
        </p:spPr>
      </p:pic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6F8BBD68-6FF8-C38F-FCAA-559C0CC4DA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351" t="3413" r="12277" b="4107"/>
          <a:stretch/>
        </p:blipFill>
        <p:spPr>
          <a:xfrm>
            <a:off x="5249458" y="923174"/>
            <a:ext cx="1472100" cy="1459470"/>
          </a:xfrm>
          <a:prstGeom prst="rect">
            <a:avLst/>
          </a:prstGeom>
        </p:spPr>
      </p:pic>
      <p:pic>
        <p:nvPicPr>
          <p:cNvPr id="6" name="Picture 5" descr="A picture containing indoor&#10;&#10;Description automatically generated">
            <a:extLst>
              <a:ext uri="{FF2B5EF4-FFF2-40B4-BE49-F238E27FC236}">
                <a16:creationId xmlns:a16="http://schemas.microsoft.com/office/drawing/2014/main" id="{4209BE4B-A078-4B37-D43B-176A7D7904A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804" r="10912"/>
          <a:stretch/>
        </p:blipFill>
        <p:spPr>
          <a:xfrm>
            <a:off x="7379030" y="923174"/>
            <a:ext cx="1545792" cy="1524618"/>
          </a:xfrm>
          <a:prstGeom prst="rect">
            <a:avLst/>
          </a:prstGeom>
        </p:spPr>
      </p:pic>
      <p:pic>
        <p:nvPicPr>
          <p:cNvPr id="7" name="Picture 6" descr="A picture containing colorful&#10;&#10;Description automatically generated">
            <a:extLst>
              <a:ext uri="{FF2B5EF4-FFF2-40B4-BE49-F238E27FC236}">
                <a16:creationId xmlns:a16="http://schemas.microsoft.com/office/drawing/2014/main" id="{1EC280C0-6C82-7B7C-1630-0934BE1719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79241" y="971524"/>
            <a:ext cx="1912997" cy="14762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82300B-447E-EA0C-AD03-839FB7A8D23C}"/>
              </a:ext>
            </a:extLst>
          </p:cNvPr>
          <p:cNvSpPr txBox="1"/>
          <p:nvPr/>
        </p:nvSpPr>
        <p:spPr>
          <a:xfrm>
            <a:off x="353680" y="2447810"/>
            <a:ext cx="2374312" cy="373948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B62466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Comic Sans MS" charset="0"/>
                <a:cs typeface="Comic Sans MS" charset="0"/>
              </a:rPr>
              <a:t>How do quarks, gluons, and orbital angular momentum contribute to proton spin?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Comic Sans MS" charset="0"/>
              <a:cs typeface="Comic Sans MS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omic Sans MS" charset="0"/>
                <a:cs typeface="Comic Sans MS" charset="0"/>
              </a:rPr>
              <a:t>Spin is a fundamental property of matter.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Comic Sans MS" charset="0"/>
              <a:cs typeface="Comic Sans MS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omic Sans MS" charset="0"/>
                <a:cs typeface="Comic Sans MS" charset="0"/>
              </a:rPr>
              <a:t>All elementary particles,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omic Sans MS" charset="0"/>
                <a:cs typeface="Comic Sans MS" charset="0"/>
              </a:rPr>
              <a:t>but the Higgs, carry spin.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omic Sans MS" charset="0"/>
                <a:cs typeface="Comic Sans MS" charset="0"/>
              </a:rPr>
              <a:t>Spin cannot be explained by a static picture, rather the interplay between the properties and interactions of quarks and gluons inside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Comic Sans MS" charset="0"/>
                <a:cs typeface="Comic Sans MS" charset="0"/>
              </a:rPr>
              <a:t>the proton.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AB38AF-F00D-3897-F4E3-3E3C6CB6E6B2}"/>
              </a:ext>
            </a:extLst>
          </p:cNvPr>
          <p:cNvSpPr txBox="1"/>
          <p:nvPr/>
        </p:nvSpPr>
        <p:spPr>
          <a:xfrm>
            <a:off x="2731492" y="2447810"/>
            <a:ext cx="2229105" cy="370870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Does the mass of visible matter emerge from quark-gluon interactions?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Atom: Binding/Mass = 0.00000001</a:t>
            </a:r>
            <a:endParaRPr kumimoji="0" lang="en-US" sz="13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Nucleus: Binding/Mass = 0.01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Proton: Binding/Mass = 100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The EIC will determine an important term contributing to the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282DDD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proton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2628BD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mass, the so-called quantum chromodynamics (QCD) trace anomal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y.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0CAD33-98C1-6164-A70F-B1318CFF8EC6}"/>
              </a:ext>
            </a:extLst>
          </p:cNvPr>
          <p:cNvSpPr txBox="1"/>
          <p:nvPr/>
        </p:nvSpPr>
        <p:spPr>
          <a:xfrm>
            <a:off x="4963280" y="2444909"/>
            <a:ext cx="2161967" cy="319061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How can we understand QCD dynamics and the relation to confinement?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EIC will image  quarks and gluons in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3D in space and momentum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inside the nucleon and nuclei and  uncover how the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nucleon properties emerge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from quarks and gluons and their interactions.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EF8C80-5B47-AAB8-E85E-76BE3392B525}"/>
              </a:ext>
            </a:extLst>
          </p:cNvPr>
          <p:cNvSpPr txBox="1"/>
          <p:nvPr/>
        </p:nvSpPr>
        <p:spPr>
          <a:xfrm>
            <a:off x="7313008" y="2448522"/>
            <a:ext cx="2030462" cy="341119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How do quark-gluon interactions create nuclear binding?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 panose="020B0604020202020204"/>
              <a:ea typeface="+mn-ea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Is the structure of a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68A1F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free and bound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nucleon the same?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How do quarks and gluons,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68A1F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interact with a nuclear medium?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How do the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68A1F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confined hadronic states emerge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from these quarks and gluons?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88D167-EB3B-5B29-3CB6-758487BAEA45}"/>
              </a:ext>
            </a:extLst>
          </p:cNvPr>
          <p:cNvSpPr txBox="1"/>
          <p:nvPr/>
        </p:nvSpPr>
        <p:spPr>
          <a:xfrm>
            <a:off x="9546319" y="2441532"/>
            <a:ext cx="2188038" cy="276485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Does gluon density in nuclei saturate at high energy?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+mn-ea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+mn-ea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How many gluons can fit in a proton?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How does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a dense nuclear environment affect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the quarks and gluons, their correlations and interactions?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B73291F-AA8A-C3D6-EFDB-A00B48636B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45852" y="5318142"/>
            <a:ext cx="859427" cy="5188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F45799-6D6C-3A80-71B7-E17361759D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2624" y="5356939"/>
            <a:ext cx="1007230" cy="43585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911AEA4-227C-1150-8781-3F79006FCE11}"/>
              </a:ext>
            </a:extLst>
          </p:cNvPr>
          <p:cNvSpPr txBox="1"/>
          <p:nvPr/>
        </p:nvSpPr>
        <p:spPr>
          <a:xfrm>
            <a:off x="10399143" y="5353043"/>
            <a:ext cx="8469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Comic Sans MS"/>
              </a:rPr>
              <a:t>=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AA4A7B-5810-BF29-4F58-4817AA4C9D44}"/>
              </a:ext>
            </a:extLst>
          </p:cNvPr>
          <p:cNvSpPr txBox="1"/>
          <p:nvPr/>
        </p:nvSpPr>
        <p:spPr>
          <a:xfrm>
            <a:off x="9339215" y="5634551"/>
            <a:ext cx="8508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gluon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splitting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1DF9AF-9970-E24D-C1AB-6511E6B6BB9F}"/>
              </a:ext>
            </a:extLst>
          </p:cNvPr>
          <p:cNvSpPr txBox="1"/>
          <p:nvPr/>
        </p:nvSpPr>
        <p:spPr>
          <a:xfrm>
            <a:off x="10821515" y="5697615"/>
            <a:ext cx="12205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gluon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recombination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F344622-B552-8726-366B-214A201E41A7}"/>
              </a:ext>
            </a:extLst>
          </p:cNvPr>
          <p:cNvSpPr txBox="1"/>
          <p:nvPr/>
        </p:nvSpPr>
        <p:spPr>
          <a:xfrm>
            <a:off x="10369192" y="5606766"/>
            <a:ext cx="6741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Comic Sans M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627823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5309-B59D-707E-B6B0-1F5903345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1B978-7151-44FD-3BD4-D4FF44F9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604" y="110658"/>
            <a:ext cx="10103356" cy="629173"/>
          </a:xfrm>
        </p:spPr>
        <p:txBody>
          <a:bodyPr>
            <a:normAutofit/>
          </a:bodyPr>
          <a:lstStyle/>
          <a:p>
            <a:pPr algn="ctr"/>
            <a:r>
              <a:rPr lang="en-GB" b="1" noProof="0" dirty="0">
                <a:latin typeface="Arial" panose="020B0604020202020204" pitchFamily="34" charset="0"/>
                <a:cs typeface="Arial" panose="020B0604020202020204" pitchFamily="34" charset="0"/>
              </a:rPr>
              <a:t>EIC Accelerator Performance Needs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B55361-96D1-F7DC-47C9-4C15507403B2}"/>
              </a:ext>
            </a:extLst>
          </p:cNvPr>
          <p:cNvSpPr txBox="1"/>
          <p:nvPr/>
        </p:nvSpPr>
        <p:spPr>
          <a:xfrm>
            <a:off x="663967" y="1166842"/>
            <a:ext cx="11104322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wide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/>
              </a:rPr>
              <a:t>center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/>
              </a:rPr>
              <a:t>-of-mass energy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√s: 20 – 140 GeV 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map the out nucleon and nuclei structure from high to low x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polarized electron and hadron (p, He-3) beams: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access to spin structure of nucleons and nuclei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22F31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Spin vehicle to access the spatial and momentum structure of the nucleon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322F31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3d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22F31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Full specification of initial and final states to probe q-g structure of NN and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NNN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 interaction in light nuclei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22F31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nuclear beams: d to Pb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22F31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accessing the highest gluon densities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 pitchFamily="2" charset="2"/>
              </a:rPr>
              <a:t> saturation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 pitchFamily="2" charset="2"/>
              </a:rPr>
              <a:t>quark and gluon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interact with a nuclear medium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high luminosity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10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33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-10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34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cm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-2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s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-1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mapping the spatial and momentum structure of nucleons and nuclei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3d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access to rare probes, i.e.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Ws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large acceptance (0.2 – 1.3 GeV) through forward focusing IR magnets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spatial imaging of nucleons and nuclei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8B72AF-6DD0-44CF-EF97-F31D32960E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55240" y="719234"/>
            <a:ext cx="2125066" cy="1265060"/>
          </a:xfrm>
          <a:prstGeom prst="rect">
            <a:avLst/>
          </a:prstGeom>
        </p:spPr>
      </p:pic>
      <p:pic>
        <p:nvPicPr>
          <p:cNvPr id="8" name="droppedImage.png">
            <a:extLst>
              <a:ext uri="{FF2B5EF4-FFF2-40B4-BE49-F238E27FC236}">
                <a16:creationId xmlns:a16="http://schemas.microsoft.com/office/drawing/2014/main" id="{E824FA27-7D48-939E-B3DA-F7C2277564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34177" y="1571062"/>
            <a:ext cx="2967423" cy="1141316"/>
          </a:xfrm>
          <a:prstGeom prst="rect">
            <a:avLst/>
          </a:prstGeom>
          <a:ln w="12700">
            <a:rou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121D03-4445-5F17-C148-91382D272F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7310" y="3663223"/>
            <a:ext cx="1325228" cy="800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849BEF-3F49-9EB8-80B8-116491F21C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9918" y="3663223"/>
            <a:ext cx="1372981" cy="8064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303C92-5F42-981A-B940-BCD6844C8F92}"/>
              </a:ext>
            </a:extLst>
          </p:cNvPr>
          <p:cNvSpPr txBox="1"/>
          <p:nvPr/>
        </p:nvSpPr>
        <p:spPr>
          <a:xfrm>
            <a:off x="7238565" y="3338848"/>
            <a:ext cx="16383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gluon emission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C48046-7416-AAD9-0870-14495AA7A29C}"/>
              </a:ext>
            </a:extLst>
          </p:cNvPr>
          <p:cNvSpPr txBox="1"/>
          <p:nvPr/>
        </p:nvSpPr>
        <p:spPr>
          <a:xfrm>
            <a:off x="8722426" y="3701323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8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CB9B14-10DB-0801-F00A-5290B01DFE98}"/>
              </a:ext>
            </a:extLst>
          </p:cNvPr>
          <p:cNvSpPr txBox="1"/>
          <p:nvPr/>
        </p:nvSpPr>
        <p:spPr>
          <a:xfrm>
            <a:off x="8736108" y="3944448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8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=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74811B-88B1-97FF-D395-B792FF5B0869}"/>
              </a:ext>
            </a:extLst>
          </p:cNvPr>
          <p:cNvSpPr txBox="1"/>
          <p:nvPr/>
        </p:nvSpPr>
        <p:spPr>
          <a:xfrm>
            <a:off x="9219756" y="3346807"/>
            <a:ext cx="21434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gluon recombination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6975E97-979A-1410-72F4-103671CD9F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5777" y="4500081"/>
            <a:ext cx="1817315" cy="1115838"/>
          </a:xfrm>
          <a:prstGeom prst="rect">
            <a:avLst/>
          </a:prstGeom>
        </p:spPr>
      </p:pic>
      <p:pic>
        <p:nvPicPr>
          <p:cNvPr id="24" name="Picture 2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6DDF230-D8A0-FF42-90F8-CFAC5EFE6A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7677" y="5400268"/>
            <a:ext cx="2823752" cy="1543864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A2BEE937-9916-0F23-56E5-B2F870671D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695239 w 12192000"/>
              <a:gd name="connsiteY0" fmla="*/ 4367166 h 6858000"/>
              <a:gd name="connsiteX1" fmla="*/ 505016 w 12192000"/>
              <a:gd name="connsiteY1" fmla="*/ 4557389 h 6858000"/>
              <a:gd name="connsiteX2" fmla="*/ 505016 w 12192000"/>
              <a:gd name="connsiteY2" fmla="*/ 5318259 h 6858000"/>
              <a:gd name="connsiteX3" fmla="*/ 695239 w 12192000"/>
              <a:gd name="connsiteY3" fmla="*/ 5508482 h 6858000"/>
              <a:gd name="connsiteX4" fmla="*/ 11737017 w 12192000"/>
              <a:gd name="connsiteY4" fmla="*/ 5508482 h 6858000"/>
              <a:gd name="connsiteX5" fmla="*/ 11927240 w 12192000"/>
              <a:gd name="connsiteY5" fmla="*/ 5318259 h 6858000"/>
              <a:gd name="connsiteX6" fmla="*/ 11927240 w 12192000"/>
              <a:gd name="connsiteY6" fmla="*/ 4557389 h 6858000"/>
              <a:gd name="connsiteX7" fmla="*/ 11737017 w 12192000"/>
              <a:gd name="connsiteY7" fmla="*/ 4367166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695239" y="4367166"/>
                </a:moveTo>
                <a:cubicBezTo>
                  <a:pt x="590182" y="4367166"/>
                  <a:pt x="505016" y="4452332"/>
                  <a:pt x="505016" y="4557389"/>
                </a:cubicBezTo>
                <a:lnTo>
                  <a:pt x="505016" y="5318259"/>
                </a:lnTo>
                <a:cubicBezTo>
                  <a:pt x="505016" y="5423316"/>
                  <a:pt x="590182" y="5508482"/>
                  <a:pt x="695239" y="5508482"/>
                </a:cubicBezTo>
                <a:lnTo>
                  <a:pt x="11737017" y="5508482"/>
                </a:lnTo>
                <a:cubicBezTo>
                  <a:pt x="11842074" y="5508482"/>
                  <a:pt x="11927240" y="5423316"/>
                  <a:pt x="11927240" y="5318259"/>
                </a:cubicBezTo>
                <a:lnTo>
                  <a:pt x="11927240" y="4557389"/>
                </a:lnTo>
                <a:cubicBezTo>
                  <a:pt x="11927240" y="4452332"/>
                  <a:pt x="11842074" y="4367166"/>
                  <a:pt x="11737017" y="43671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69804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CDB"/>
              </a:buClr>
              <a:buSzPct val="75000"/>
              <a:buFont typeface="Wingdings" charset="0"/>
              <a:buChar char="n"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32329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9182F-754C-E800-C61B-8090F6E82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17B9A-E691-356D-DD25-705E68587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Luminosity: the main figure of merit for colliders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CB21A4-84A8-DA50-90AB-819A32106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22.06.25-02.07.25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558ED5"/>
              </a:solidFill>
              <a:effectLst/>
              <a:uLnTx/>
              <a:uFillTx/>
              <a:latin typeface="Calibri"/>
              <a:ea typeface="ＭＳ Ｐゴシック" charset="0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0A9AD4-803E-C344-21B5-522DA08CB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Introduction to Accelerator Physics for the EIC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4312E0-88C9-1316-0273-373413856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None/>
              <a:tabLst/>
              <a:defRPr/>
            </a:pPr>
            <a:fld id="{D86EDE86-EC12-9345-82F6-36BD1B27AF79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t>31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558ED5"/>
              </a:solidFill>
              <a:effectLst/>
              <a:uLnTx/>
              <a:uFillTx/>
              <a:latin typeface="Calibri"/>
              <a:ea typeface="ＭＳ Ｐゴシック" charset="0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1D54D74-E01D-494E-248D-4BA5F2DE8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71715" y="2454906"/>
            <a:ext cx="5404587" cy="123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4E775695-EAB3-8149-E851-D8BD7D7F8E6A}"/>
              </a:ext>
            </a:extLst>
          </p:cNvPr>
          <p:cNvGrpSpPr/>
          <p:nvPr/>
        </p:nvGrpSpPr>
        <p:grpSpPr>
          <a:xfrm>
            <a:off x="6826642" y="2559691"/>
            <a:ext cx="3893487" cy="1647334"/>
            <a:chOff x="6826642" y="2559691"/>
            <a:chExt cx="3893487" cy="1647334"/>
          </a:xfrm>
        </p:grpSpPr>
        <p:sp>
          <p:nvSpPr>
            <p:cNvPr id="10" name="Line Callout 2 9">
              <a:extLst>
                <a:ext uri="{FF2B5EF4-FFF2-40B4-BE49-F238E27FC236}">
                  <a16:creationId xmlns:a16="http://schemas.microsoft.com/office/drawing/2014/main" id="{AB387194-805F-9FBB-FA7B-80C7446F05C1}"/>
                </a:ext>
              </a:extLst>
            </p:cNvPr>
            <p:cNvSpPr/>
            <p:nvPr/>
          </p:nvSpPr>
          <p:spPr>
            <a:xfrm>
              <a:off x="9408368" y="3499080"/>
              <a:ext cx="1311761" cy="707945"/>
            </a:xfrm>
            <a:prstGeom prst="border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390"/>
                <a:gd name="adj6" fmla="val -46905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Geometric correction factors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B5C2482-35A1-02CF-5C45-B5E4DDE4A48C}"/>
                </a:ext>
              </a:extLst>
            </p:cNvPr>
            <p:cNvSpPr/>
            <p:nvPr/>
          </p:nvSpPr>
          <p:spPr>
            <a:xfrm>
              <a:off x="6826642" y="2559691"/>
              <a:ext cx="2491630" cy="977339"/>
            </a:xfrm>
            <a:prstGeom prst="ellipse">
              <a:avLst/>
            </a:prstGeom>
            <a:noFill/>
            <a:ln w="1905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2987F20-E093-1C3A-CC7F-9B6A621A5F73}"/>
              </a:ext>
            </a:extLst>
          </p:cNvPr>
          <p:cNvGrpSpPr/>
          <p:nvPr/>
        </p:nvGrpSpPr>
        <p:grpSpPr>
          <a:xfrm>
            <a:off x="3503712" y="1988166"/>
            <a:ext cx="2436510" cy="1209457"/>
            <a:chOff x="3503712" y="1988166"/>
            <a:chExt cx="2436510" cy="1209457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ABCC9E6-C233-F1D1-1763-7776081CED0D}"/>
                </a:ext>
              </a:extLst>
            </p:cNvPr>
            <p:cNvSpPr/>
            <p:nvPr/>
          </p:nvSpPr>
          <p:spPr>
            <a:xfrm>
              <a:off x="5092850" y="2670122"/>
              <a:ext cx="847372" cy="527501"/>
            </a:xfrm>
            <a:prstGeom prst="ellipse">
              <a:avLst/>
            </a:prstGeom>
            <a:noFill/>
            <a:ln w="1905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Line Callout 2 12">
              <a:extLst>
                <a:ext uri="{FF2B5EF4-FFF2-40B4-BE49-F238E27FC236}">
                  <a16:creationId xmlns:a16="http://schemas.microsoft.com/office/drawing/2014/main" id="{F00408AB-BA62-FCFC-2D3A-B66A113C5B37}"/>
                </a:ext>
              </a:extLst>
            </p:cNvPr>
            <p:cNvSpPr/>
            <p:nvPr/>
          </p:nvSpPr>
          <p:spPr>
            <a:xfrm>
              <a:off x="3503712" y="1988166"/>
              <a:ext cx="1311760" cy="707945"/>
            </a:xfrm>
            <a:prstGeom prst="borderCallout2">
              <a:avLst>
                <a:gd name="adj1" fmla="val 21688"/>
                <a:gd name="adj2" fmla="val 110816"/>
                <a:gd name="adj3" fmla="val 24627"/>
                <a:gd name="adj4" fmla="val 129432"/>
                <a:gd name="adj5" fmla="val 91932"/>
                <a:gd name="adj6" fmla="val 153333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Intensity per bunch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225C7E0-CEA9-9858-7C30-1121A8C37DF1}"/>
              </a:ext>
            </a:extLst>
          </p:cNvPr>
          <p:cNvGrpSpPr/>
          <p:nvPr/>
        </p:nvGrpSpPr>
        <p:grpSpPr>
          <a:xfrm>
            <a:off x="3791968" y="3103999"/>
            <a:ext cx="2614988" cy="1155005"/>
            <a:chOff x="3791968" y="3103999"/>
            <a:chExt cx="2614988" cy="1155005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165DA4F-2911-0F69-7FB5-C02B4EAB66EA}"/>
                </a:ext>
              </a:extLst>
            </p:cNvPr>
            <p:cNvSpPr/>
            <p:nvPr/>
          </p:nvSpPr>
          <p:spPr>
            <a:xfrm>
              <a:off x="5559584" y="3103999"/>
              <a:ext cx="847372" cy="527501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Line Callout 2 14">
              <a:extLst>
                <a:ext uri="{FF2B5EF4-FFF2-40B4-BE49-F238E27FC236}">
                  <a16:creationId xmlns:a16="http://schemas.microsoft.com/office/drawing/2014/main" id="{8D2B674F-99D6-7669-334A-4E8DA164A1E3}"/>
                </a:ext>
              </a:extLst>
            </p:cNvPr>
            <p:cNvSpPr/>
            <p:nvPr/>
          </p:nvSpPr>
          <p:spPr>
            <a:xfrm>
              <a:off x="3791968" y="3551059"/>
              <a:ext cx="1311761" cy="707945"/>
            </a:xfrm>
            <a:prstGeom prst="borderCallout2">
              <a:avLst>
                <a:gd name="adj1" fmla="val 21688"/>
                <a:gd name="adj2" fmla="val 110816"/>
                <a:gd name="adj3" fmla="val 23048"/>
                <a:gd name="adj4" fmla="val 125875"/>
                <a:gd name="adj5" fmla="val 7072"/>
                <a:gd name="adj6" fmla="val 149015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Beam transverse dimensions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370B47A-0B2F-6634-7900-6DA163750AE7}"/>
              </a:ext>
            </a:extLst>
          </p:cNvPr>
          <p:cNvGrpSpPr/>
          <p:nvPr/>
        </p:nvGrpSpPr>
        <p:grpSpPr>
          <a:xfrm>
            <a:off x="6142529" y="1569992"/>
            <a:ext cx="3569487" cy="1586037"/>
            <a:chOff x="6142529" y="1569992"/>
            <a:chExt cx="3569487" cy="1586037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B6A2E61-CE8D-F347-0E44-E854C4B29C2C}"/>
                </a:ext>
              </a:extLst>
            </p:cNvPr>
            <p:cNvSpPr/>
            <p:nvPr/>
          </p:nvSpPr>
          <p:spPr>
            <a:xfrm>
              <a:off x="6142529" y="2760274"/>
              <a:ext cx="396160" cy="395755"/>
            </a:xfrm>
            <a:prstGeom prst="ellipse">
              <a:avLst/>
            </a:prstGeom>
            <a:noFill/>
            <a:ln w="1905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Line Callout 2 16">
              <a:extLst>
                <a:ext uri="{FF2B5EF4-FFF2-40B4-BE49-F238E27FC236}">
                  <a16:creationId xmlns:a16="http://schemas.microsoft.com/office/drawing/2014/main" id="{9BA25E74-D516-3370-33F7-8DD630C5F803}"/>
                </a:ext>
              </a:extLst>
            </p:cNvPr>
            <p:cNvSpPr/>
            <p:nvPr/>
          </p:nvSpPr>
          <p:spPr>
            <a:xfrm>
              <a:off x="8400256" y="1569992"/>
              <a:ext cx="1311760" cy="707945"/>
            </a:xfrm>
            <a:prstGeom prst="borderCallout2">
              <a:avLst>
                <a:gd name="adj1" fmla="val 39950"/>
                <a:gd name="adj2" fmla="val -4905"/>
                <a:gd name="adj3" fmla="val 39952"/>
                <a:gd name="adj4" fmla="val -22932"/>
                <a:gd name="adj5" fmla="val 179648"/>
                <a:gd name="adj6" fmla="val -143616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Number of bunches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E3EFF5E-B385-CD87-7EFF-70FAF0063396}"/>
              </a:ext>
            </a:extLst>
          </p:cNvPr>
          <p:cNvGrpSpPr/>
          <p:nvPr/>
        </p:nvGrpSpPr>
        <p:grpSpPr>
          <a:xfrm>
            <a:off x="5897920" y="1288599"/>
            <a:ext cx="1792833" cy="1851742"/>
            <a:chOff x="5897920" y="1288599"/>
            <a:chExt cx="1792833" cy="1851742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789A5E0-4F0D-DD24-27F9-F3593C2E88CC}"/>
                </a:ext>
              </a:extLst>
            </p:cNvPr>
            <p:cNvSpPr/>
            <p:nvPr/>
          </p:nvSpPr>
          <p:spPr>
            <a:xfrm>
              <a:off x="5897920" y="2744586"/>
              <a:ext cx="319680" cy="395755"/>
            </a:xfrm>
            <a:prstGeom prst="ellipse">
              <a:avLst/>
            </a:prstGeom>
            <a:noFill/>
            <a:ln w="1905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Line Callout 2 20">
              <a:extLst>
                <a:ext uri="{FF2B5EF4-FFF2-40B4-BE49-F238E27FC236}">
                  <a16:creationId xmlns:a16="http://schemas.microsoft.com/office/drawing/2014/main" id="{CB75C4DC-43D4-4A57-B840-076BBE62043D}"/>
                </a:ext>
              </a:extLst>
            </p:cNvPr>
            <p:cNvSpPr/>
            <p:nvPr/>
          </p:nvSpPr>
          <p:spPr>
            <a:xfrm>
              <a:off x="6378993" y="1288599"/>
              <a:ext cx="1311760" cy="707945"/>
            </a:xfrm>
            <a:prstGeom prst="borderCallout2">
              <a:avLst>
                <a:gd name="adj1" fmla="val 24626"/>
                <a:gd name="adj2" fmla="val -5496"/>
                <a:gd name="adj3" fmla="val 24627"/>
                <a:gd name="adj4" fmla="val -22341"/>
                <a:gd name="adj5" fmla="val 198257"/>
                <a:gd name="adj6" fmla="val -26058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905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Revolution frequency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AFD7133F-CB72-CDF3-9B21-35325F0A7ACD}"/>
              </a:ext>
            </a:extLst>
          </p:cNvPr>
          <p:cNvSpPr txBox="1"/>
          <p:nvPr/>
        </p:nvSpPr>
        <p:spPr>
          <a:xfrm>
            <a:off x="587716" y="4809432"/>
            <a:ext cx="11376024" cy="1292662"/>
          </a:xfrm>
          <a:prstGeom prst="rect">
            <a:avLst/>
          </a:prstGeom>
          <a:solidFill>
            <a:srgbClr val="C6D9F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The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instantaneous luminosity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is the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amount of events per unit of surface per second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 [cm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-2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s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-1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]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Integrating this over time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results in the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integrated luminosity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ＭＳ Ｐゴシック" charset="0"/>
              <a:cs typeface="+mn-cs"/>
            </a:endParaRPr>
          </a:p>
          <a:p>
            <a:pPr marL="457200" marR="0" lvl="1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None/>
              <a:tabLst/>
              <a:defRPr/>
            </a:pP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Note: Cross section is expressed in units of barns (1 barn = 10</a:t>
            </a:r>
            <a:r>
              <a:rPr kumimoji="0" lang="en-GB" sz="1800" b="0" i="1" u="none" strike="noStrike" kern="1200" cap="none" spc="0" normalizeH="0" baseline="3000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-28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m</a:t>
            </a:r>
            <a:r>
              <a:rPr kumimoji="0" lang="en-GB" sz="1800" b="0" i="1" u="none" strike="noStrike" kern="1200" cap="none" spc="0" normalizeH="0" baseline="3000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2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1702F16-B531-D13E-7392-A23069E56760}"/>
                  </a:ext>
                </a:extLst>
              </p:cNvPr>
              <p:cNvSpPr txBox="1"/>
              <p:nvPr/>
            </p:nvSpPr>
            <p:spPr>
              <a:xfrm>
                <a:off x="1046004" y="1748913"/>
                <a:ext cx="1847270" cy="2538259"/>
              </a:xfrm>
              <a:prstGeom prst="rect">
                <a:avLst/>
              </a:prstGeom>
              <a:solidFill>
                <a:srgbClr val="FFF7CD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charset="0"/>
                    <a:cs typeface="+mn-cs"/>
                  </a:rPr>
                  <a:t>Number of events: </a:t>
                </a:r>
                <a:b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charset="0"/>
                    <a:cs typeface="+mn-cs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𝑁</m:t>
                      </m:r>
                      <m:r>
                        <a:rPr kumimoji="0" lang="en-US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US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𝜎</m:t>
                      </m:r>
                      <m:r>
                        <a:rPr kumimoji="0" lang="en-US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∙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naryPr>
                        <m:sub/>
                        <m:sup/>
                        <m:e>
                          <m:r>
                            <a:rPr kumimoji="0" 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ℒ</m:t>
                          </m:r>
                        </m:e>
                      </m:nary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</a:endParaRP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charset="0"/>
                    <a:cs typeface="+mn-cs"/>
                  </a:rPr>
                  <a:t>𝜎 production cross-section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1702F16-B531-D13E-7392-A23069E567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004" y="1748913"/>
                <a:ext cx="1847270" cy="25382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9125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57DFA-0D34-540D-34BB-2A7BF4357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0F7ED09-E535-BDC5-B983-EA974AC4C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2096852"/>
            <a:ext cx="11376025" cy="2664296"/>
          </a:xfrm>
        </p:spPr>
        <p:txBody>
          <a:bodyPr anchor="ctr"/>
          <a:lstStyle/>
          <a:p>
            <a:pPr algn="ctr"/>
            <a:r>
              <a:rPr lang="en-GB" sz="5400" dirty="0"/>
              <a:t>Beam size matters…</a:t>
            </a:r>
            <a:br>
              <a:rPr lang="en-GB" sz="5400" dirty="0"/>
            </a:br>
            <a:br>
              <a:rPr lang="en-GB" sz="5400" dirty="0"/>
            </a:br>
            <a:r>
              <a:rPr lang="en-GB" sz="5400" dirty="0"/>
              <a:t>…let’s Focus!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264362-DF20-D3C4-419C-6D4DE97D7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6AA21-F21D-8F95-804F-698871B3F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8A2239-2FBA-B90A-F3B5-AAE50E2BA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7D0D80-F0CF-6D32-1CD8-8979AC94439B}"/>
              </a:ext>
            </a:extLst>
          </p:cNvPr>
          <p:cNvSpPr txBox="1"/>
          <p:nvPr/>
        </p:nvSpPr>
        <p:spPr>
          <a:xfrm>
            <a:off x="6656005" y="5949280"/>
            <a:ext cx="5128007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Introduction of </a:t>
            </a:r>
            <a:r>
              <a:rPr lang="en-GB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transverse beam dynamics</a:t>
            </a:r>
          </a:p>
        </p:txBody>
      </p:sp>
    </p:spTree>
    <p:extLst>
      <p:ext uri="{BB962C8B-B14F-4D97-AF65-F5344CB8AC3E}">
        <p14:creationId xmlns:p14="http://schemas.microsoft.com/office/powerpoint/2010/main" val="21722612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2F1086-D027-8AEA-4ED9-5AC220E0B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Charged particles in homogeneous B field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7C68D8-335E-112E-9C99-F561B2CBB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C2F1E1-6187-C757-9D15-88BC70875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6C36AB-C610-3339-B8ED-57D9A7AE1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29CB5F-C881-60CC-EE70-CB2F46B65167}"/>
              </a:ext>
            </a:extLst>
          </p:cNvPr>
          <p:cNvSpPr txBox="1"/>
          <p:nvPr/>
        </p:nvSpPr>
        <p:spPr>
          <a:xfrm>
            <a:off x="119336" y="1268760"/>
            <a:ext cx="3645497" cy="707886"/>
          </a:xfrm>
          <a:prstGeom prst="rect">
            <a:avLst/>
          </a:prstGeom>
          <a:solidFill>
            <a:srgbClr val="C6D9F1"/>
          </a:solidFill>
          <a:ln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GB" sz="2000" dirty="0">
                <a:solidFill>
                  <a:srgbClr val="1F497D"/>
                </a:solidFill>
                <a:latin typeface="Calibri"/>
                <a:ea typeface="+mn-ea"/>
                <a:cs typeface="+mn-cs"/>
              </a:rPr>
              <a:t>Two charged Particles in a homogeneous magnetic field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BE4EFAF-3E73-B06D-A589-1BCC633C14A9}"/>
              </a:ext>
            </a:extLst>
          </p:cNvPr>
          <p:cNvGrpSpPr/>
          <p:nvPr/>
        </p:nvGrpSpPr>
        <p:grpSpPr>
          <a:xfrm>
            <a:off x="581800" y="5007577"/>
            <a:ext cx="2981631" cy="338554"/>
            <a:chOff x="1845854" y="5178578"/>
            <a:chExt cx="2981631" cy="338554"/>
          </a:xfrm>
        </p:grpSpPr>
        <p:sp>
          <p:nvSpPr>
            <p:cNvPr id="11" name="Line 11">
              <a:extLst>
                <a:ext uri="{FF2B5EF4-FFF2-40B4-BE49-F238E27FC236}">
                  <a16:creationId xmlns:a16="http://schemas.microsoft.com/office/drawing/2014/main" id="{2CC2CB60-0126-5D08-01BA-8E0B5BC280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45854" y="5363492"/>
              <a:ext cx="971550" cy="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 Box 13">
              <a:extLst>
                <a:ext uri="{FF2B5EF4-FFF2-40B4-BE49-F238E27FC236}">
                  <a16:creationId xmlns:a16="http://schemas.microsoft.com/office/drawing/2014/main" id="{547EE826-EB1F-B31A-72D0-A69455EA91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5030" y="5178578"/>
              <a:ext cx="194245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en-US" sz="1600" dirty="0">
                  <a:solidFill>
                    <a:prstClr val="black"/>
                  </a:solidFill>
                  <a:latin typeface="Calibri"/>
                  <a:cs typeface="+mn-cs"/>
                </a:rPr>
                <a:t>Particle A (reference)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93021AB-3498-876C-BF1F-D00EDD344783}"/>
              </a:ext>
            </a:extLst>
          </p:cNvPr>
          <p:cNvSpPr txBox="1"/>
          <p:nvPr/>
        </p:nvSpPr>
        <p:spPr>
          <a:xfrm>
            <a:off x="4789549" y="1281256"/>
            <a:ext cx="3136028" cy="707886"/>
          </a:xfrm>
          <a:prstGeom prst="rect">
            <a:avLst/>
          </a:prstGeom>
          <a:solidFill>
            <a:srgbClr val="C6D9F1"/>
          </a:solidFill>
          <a:ln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GB" sz="2000" dirty="0">
                <a:solidFill>
                  <a:srgbClr val="1F497D"/>
                </a:solidFill>
                <a:latin typeface="Calibri"/>
                <a:ea typeface="+mn-ea"/>
                <a:cs typeface="+mn-cs"/>
              </a:rPr>
              <a:t>Horizontal motion along </a:t>
            </a:r>
            <a:br>
              <a:rPr lang="en-GB" sz="2000" dirty="0">
                <a:solidFill>
                  <a:srgbClr val="1F497D"/>
                </a:solidFill>
                <a:latin typeface="Calibri"/>
                <a:ea typeface="+mn-ea"/>
                <a:cs typeface="+mn-cs"/>
              </a:rPr>
            </a:br>
            <a:r>
              <a:rPr lang="en-GB" sz="2000" dirty="0">
                <a:solidFill>
                  <a:srgbClr val="1F497D"/>
                </a:solidFill>
                <a:latin typeface="Calibri"/>
                <a:ea typeface="+mn-ea"/>
                <a:cs typeface="+mn-cs"/>
              </a:rPr>
              <a:t>a </a:t>
            </a:r>
            <a:r>
              <a:rPr lang="en-GB" sz="2000" b="1" dirty="0">
                <a:solidFill>
                  <a:srgbClr val="1F497D"/>
                </a:solidFill>
                <a:latin typeface="Calibri"/>
                <a:ea typeface="+mn-ea"/>
                <a:cs typeface="+mn-cs"/>
              </a:rPr>
              <a:t>reference particle/orbit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23E5EB0-D732-DF99-EE00-B0FEE19DD5CD}"/>
              </a:ext>
            </a:extLst>
          </p:cNvPr>
          <p:cNvSpPr txBox="1"/>
          <p:nvPr/>
        </p:nvSpPr>
        <p:spPr>
          <a:xfrm>
            <a:off x="4417300" y="4759984"/>
            <a:ext cx="3838940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GB" sz="1800" dirty="0">
                <a:solidFill>
                  <a:srgbClr val="1F497D"/>
                </a:solidFill>
                <a:latin typeface="Calibri"/>
                <a:ea typeface="+mn-ea"/>
                <a:cs typeface="+mn-cs"/>
              </a:rPr>
              <a:t>Different particles with </a:t>
            </a:r>
            <a:r>
              <a:rPr lang="en-GB" sz="1800" b="1" dirty="0">
                <a:solidFill>
                  <a:srgbClr val="1F497D"/>
                </a:solidFill>
                <a:latin typeface="Calibri"/>
                <a:ea typeface="+mn-ea"/>
                <a:cs typeface="+mn-cs"/>
              </a:rPr>
              <a:t>different initial conditions</a:t>
            </a:r>
            <a:r>
              <a:rPr lang="en-GB" sz="1800" dirty="0">
                <a:solidFill>
                  <a:srgbClr val="1F497D"/>
                </a:solidFill>
                <a:latin typeface="Calibri"/>
                <a:ea typeface="+mn-ea"/>
                <a:cs typeface="+mn-cs"/>
              </a:rPr>
              <a:t> in a homogeneous magnetic field </a:t>
            </a:r>
            <a:r>
              <a:rPr lang="en-GB" sz="1800" b="1" dirty="0">
                <a:solidFill>
                  <a:srgbClr val="1F497D"/>
                </a:solidFill>
                <a:latin typeface="Calibri"/>
                <a:ea typeface="+mn-ea"/>
                <a:cs typeface="+mn-cs"/>
              </a:rPr>
              <a:t>will cause oscillatory motion </a:t>
            </a:r>
            <a:r>
              <a:rPr lang="en-GB" sz="1800" dirty="0">
                <a:solidFill>
                  <a:srgbClr val="1F497D"/>
                </a:solidFill>
                <a:latin typeface="Calibri"/>
                <a:ea typeface="+mn-ea"/>
                <a:cs typeface="+mn-cs"/>
              </a:rPr>
              <a:t>in the horizontal plane </a:t>
            </a:r>
            <a:br>
              <a:rPr lang="en-GB" sz="1800" dirty="0">
                <a:solidFill>
                  <a:srgbClr val="1F497D"/>
                </a:solidFill>
                <a:latin typeface="Calibri"/>
                <a:ea typeface="+mn-ea"/>
                <a:cs typeface="+mn-cs"/>
              </a:rPr>
            </a:br>
            <a:r>
              <a:rPr lang="en-GB" sz="1800" b="1" dirty="0">
                <a:solidFill>
                  <a:srgbClr val="1F497D"/>
                </a:solidFill>
                <a:latin typeface="Calibri"/>
                <a:ea typeface="+mn-ea"/>
                <a:cs typeface="+mn-cs"/>
                <a:sym typeface="Wingdings"/>
              </a:rPr>
              <a:t>=&gt;</a:t>
            </a:r>
            <a:r>
              <a:rPr lang="en-GB" sz="1800" dirty="0">
                <a:solidFill>
                  <a:srgbClr val="1F497D"/>
                </a:solidFill>
                <a:latin typeface="Calibri"/>
                <a:ea typeface="+mn-ea"/>
                <a:cs typeface="+mn-cs"/>
                <a:sym typeface="Wingdings"/>
              </a:rPr>
              <a:t> </a:t>
            </a:r>
            <a:r>
              <a:rPr lang="en-GB" sz="1800" b="1" dirty="0" err="1">
                <a:solidFill>
                  <a:srgbClr val="1F497D"/>
                </a:solidFill>
                <a:latin typeface="Calibri"/>
                <a:ea typeface="+mn-ea"/>
                <a:cs typeface="+mn-cs"/>
                <a:sym typeface="Wingdings"/>
              </a:rPr>
              <a:t>Betatron</a:t>
            </a:r>
            <a:r>
              <a:rPr lang="en-GB" sz="1800" b="1" dirty="0">
                <a:solidFill>
                  <a:srgbClr val="1F497D"/>
                </a:solidFill>
                <a:latin typeface="Calibri"/>
                <a:ea typeface="+mn-ea"/>
                <a:cs typeface="+mn-cs"/>
                <a:sym typeface="Wingdings"/>
              </a:rPr>
              <a:t> Oscillations</a:t>
            </a:r>
            <a:endParaRPr lang="en-GB" sz="1800" b="1" dirty="0">
              <a:solidFill>
                <a:srgbClr val="1F497D"/>
              </a:solidFill>
              <a:latin typeface="Calibri"/>
              <a:ea typeface="+mn-ea"/>
              <a:cs typeface="+mn-cs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D760CD4-8A3F-4CF9-2702-0351114C4940}"/>
              </a:ext>
            </a:extLst>
          </p:cNvPr>
          <p:cNvGrpSpPr/>
          <p:nvPr/>
        </p:nvGrpSpPr>
        <p:grpSpPr>
          <a:xfrm>
            <a:off x="947048" y="2269732"/>
            <a:ext cx="2176272" cy="2443270"/>
            <a:chOff x="1900552" y="2341242"/>
            <a:chExt cx="2176272" cy="2443270"/>
          </a:xfrm>
        </p:grpSpPr>
        <p:sp>
          <p:nvSpPr>
            <p:cNvPr id="15" name="Oval 7">
              <a:extLst>
                <a:ext uri="{FF2B5EF4-FFF2-40B4-BE49-F238E27FC236}">
                  <a16:creationId xmlns:a16="http://schemas.microsoft.com/office/drawing/2014/main" id="{77AAB857-8753-6651-43B3-A851DA3932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552" y="2341242"/>
              <a:ext cx="2176272" cy="2179189"/>
            </a:xfrm>
            <a:prstGeom prst="ellips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endParaRPr lang="fr-FR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Line 9">
              <a:extLst>
                <a:ext uri="{FF2B5EF4-FFF2-40B4-BE49-F238E27FC236}">
                  <a16:creationId xmlns:a16="http://schemas.microsoft.com/office/drawing/2014/main" id="{0B0B3ABA-E334-BCC5-783C-CC3AAB63F0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83632" y="3429000"/>
              <a:ext cx="223915" cy="1355512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Arc 34">
              <a:extLst>
                <a:ext uri="{FF2B5EF4-FFF2-40B4-BE49-F238E27FC236}">
                  <a16:creationId xmlns:a16="http://schemas.microsoft.com/office/drawing/2014/main" id="{F626FB29-616E-07D5-24BA-EF45900F8A81}"/>
                </a:ext>
              </a:extLst>
            </p:cNvPr>
            <p:cNvSpPr/>
            <p:nvPr/>
          </p:nvSpPr>
          <p:spPr>
            <a:xfrm>
              <a:off x="1984603" y="2408362"/>
              <a:ext cx="2029968" cy="2026106"/>
            </a:xfrm>
            <a:prstGeom prst="arc">
              <a:avLst>
                <a:gd name="adj1" fmla="val 6958488"/>
                <a:gd name="adj2" fmla="val 10946575"/>
              </a:avLst>
            </a:prstGeom>
            <a:ln w="19050">
              <a:solidFill>
                <a:schemeClr val="bg2">
                  <a:lumMod val="25000"/>
                </a:schemeClr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F82A1978-362E-222B-CCAF-A6078CAC6127}"/>
                </a:ext>
              </a:extLst>
            </p:cNvPr>
            <p:cNvSpPr/>
            <p:nvPr/>
          </p:nvSpPr>
          <p:spPr>
            <a:xfrm>
              <a:off x="2758429" y="4449638"/>
              <a:ext cx="137160" cy="13716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92CC08E-90E3-49DF-82BA-88C87F038086}"/>
              </a:ext>
            </a:extLst>
          </p:cNvPr>
          <p:cNvGrpSpPr/>
          <p:nvPr/>
        </p:nvGrpSpPr>
        <p:grpSpPr>
          <a:xfrm>
            <a:off x="533984" y="2284902"/>
            <a:ext cx="2176272" cy="3413220"/>
            <a:chOff x="1487488" y="2356412"/>
            <a:chExt cx="2176272" cy="3413220"/>
          </a:xfrm>
        </p:grpSpPr>
        <p:sp>
          <p:nvSpPr>
            <p:cNvPr id="42" name="Oval 8">
              <a:extLst>
                <a:ext uri="{FF2B5EF4-FFF2-40B4-BE49-F238E27FC236}">
                  <a16:creationId xmlns:a16="http://schemas.microsoft.com/office/drawing/2014/main" id="{D6D14153-4B72-D9FE-CFD1-F8A2C683A4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7488" y="2356412"/>
              <a:ext cx="2176272" cy="2179189"/>
            </a:xfrm>
            <a:prstGeom prst="ellipse">
              <a:avLst/>
            </a:prstGeom>
            <a:noFill/>
            <a:ln w="50800">
              <a:solidFill>
                <a:schemeClr val="accent3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endParaRPr lang="fr-FR" sz="18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34D9316C-EEF3-DF64-CA3A-A2BA058B3FD7}"/>
                </a:ext>
              </a:extLst>
            </p:cNvPr>
            <p:cNvGrpSpPr/>
            <p:nvPr/>
          </p:nvGrpSpPr>
          <p:grpSpPr>
            <a:xfrm>
              <a:off x="1535304" y="5431078"/>
              <a:ext cx="2010403" cy="338554"/>
              <a:chOff x="1845854" y="5530569"/>
              <a:chExt cx="2010403" cy="338554"/>
            </a:xfrm>
          </p:grpSpPr>
          <p:sp>
            <p:nvSpPr>
              <p:cNvPr id="44" name="Line 12">
                <a:extLst>
                  <a:ext uri="{FF2B5EF4-FFF2-40B4-BE49-F238E27FC236}">
                    <a16:creationId xmlns:a16="http://schemas.microsoft.com/office/drawing/2014/main" id="{29DF0D12-F6F8-400F-67B2-E7C61508BD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45854" y="5703427"/>
                <a:ext cx="930275" cy="0"/>
              </a:xfrm>
              <a:prstGeom prst="line">
                <a:avLst/>
              </a:prstGeom>
              <a:noFill/>
              <a:ln w="50800">
                <a:solidFill>
                  <a:schemeClr val="accent3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algn="l" defTabSz="457200"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endParaRPr lang="en-US" sz="180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" name="Text Box 14">
                <a:extLst>
                  <a:ext uri="{FF2B5EF4-FFF2-40B4-BE49-F238E27FC236}">
                    <a16:creationId xmlns:a16="http://schemas.microsoft.com/office/drawing/2014/main" id="{E9429201-6225-74FA-D5E5-28798BD1FF6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90543" y="5530569"/>
                <a:ext cx="965714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defTabSz="457200"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r>
                  <a:rPr lang="en-US" sz="1600" dirty="0">
                    <a:solidFill>
                      <a:prstClr val="black"/>
                    </a:solidFill>
                    <a:latin typeface="Calibri"/>
                    <a:cs typeface="+mn-cs"/>
                  </a:rPr>
                  <a:t>Particle B</a:t>
                </a:r>
              </a:p>
            </p:txBody>
          </p:sp>
        </p:grpSp>
        <p:sp>
          <p:nvSpPr>
            <p:cNvPr id="46" name="Arc 45">
              <a:extLst>
                <a:ext uri="{FF2B5EF4-FFF2-40B4-BE49-F238E27FC236}">
                  <a16:creationId xmlns:a16="http://schemas.microsoft.com/office/drawing/2014/main" id="{0E6D9D3D-34BE-7B76-77BC-7BAFCB82251B}"/>
                </a:ext>
              </a:extLst>
            </p:cNvPr>
            <p:cNvSpPr/>
            <p:nvPr/>
          </p:nvSpPr>
          <p:spPr>
            <a:xfrm>
              <a:off x="1559496" y="2420888"/>
              <a:ext cx="2029968" cy="2026106"/>
            </a:xfrm>
            <a:prstGeom prst="arc">
              <a:avLst>
                <a:gd name="adj1" fmla="val 6197355"/>
                <a:gd name="adj2" fmla="val 10191598"/>
              </a:avLst>
            </a:prstGeom>
            <a:ln w="19050">
              <a:solidFill>
                <a:schemeClr val="tx1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8" name="Right Arrow 47">
            <a:extLst>
              <a:ext uri="{FF2B5EF4-FFF2-40B4-BE49-F238E27FC236}">
                <a16:creationId xmlns:a16="http://schemas.microsoft.com/office/drawing/2014/main" id="{27116236-D47D-E525-7BDF-A2FF26003095}"/>
              </a:ext>
            </a:extLst>
          </p:cNvPr>
          <p:cNvSpPr/>
          <p:nvPr/>
        </p:nvSpPr>
        <p:spPr>
          <a:xfrm>
            <a:off x="3575720" y="3078781"/>
            <a:ext cx="381821" cy="824356"/>
          </a:xfrm>
          <a:prstGeom prst="rightArrow">
            <a:avLst>
              <a:gd name="adj1" fmla="val 54574"/>
              <a:gd name="adj2" fmla="val 5246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GB" dirty="0"/>
          </a:p>
        </p:txBody>
      </p:sp>
      <p:sp>
        <p:nvSpPr>
          <p:cNvPr id="49" name="Right Arrow 48">
            <a:extLst>
              <a:ext uri="{FF2B5EF4-FFF2-40B4-BE49-F238E27FC236}">
                <a16:creationId xmlns:a16="http://schemas.microsoft.com/office/drawing/2014/main" id="{DFA8A995-F8D4-519F-96CC-513A82017D37}"/>
              </a:ext>
            </a:extLst>
          </p:cNvPr>
          <p:cNvSpPr/>
          <p:nvPr/>
        </p:nvSpPr>
        <p:spPr>
          <a:xfrm>
            <a:off x="8544272" y="2956956"/>
            <a:ext cx="381821" cy="824356"/>
          </a:xfrm>
          <a:prstGeom prst="rightArrow">
            <a:avLst>
              <a:gd name="adj1" fmla="val 54574"/>
              <a:gd name="adj2" fmla="val 5246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GB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0760209-06CE-5922-2CF9-FBB8ED7D69D7}"/>
              </a:ext>
            </a:extLst>
          </p:cNvPr>
          <p:cNvSpPr txBox="1"/>
          <p:nvPr/>
        </p:nvSpPr>
        <p:spPr>
          <a:xfrm>
            <a:off x="9100783" y="1280954"/>
            <a:ext cx="2683849" cy="707886"/>
          </a:xfrm>
          <a:prstGeom prst="rect">
            <a:avLst/>
          </a:prstGeom>
          <a:solidFill>
            <a:srgbClr val="C6D9F1"/>
          </a:solidFill>
          <a:ln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GB" sz="2000" dirty="0">
                <a:solidFill>
                  <a:srgbClr val="1F497D"/>
                </a:solidFill>
                <a:latin typeface="Calibri"/>
                <a:ea typeface="+mn-ea"/>
                <a:cs typeface="+mn-cs"/>
              </a:rPr>
              <a:t>Representation in </a:t>
            </a:r>
            <a:br>
              <a:rPr lang="en-GB" sz="2000" dirty="0">
                <a:solidFill>
                  <a:srgbClr val="1F497D"/>
                </a:solidFill>
                <a:latin typeface="Calibri"/>
                <a:ea typeface="+mn-ea"/>
                <a:cs typeface="+mn-cs"/>
              </a:rPr>
            </a:br>
            <a:r>
              <a:rPr lang="en-GB" sz="2000" b="1" dirty="0">
                <a:solidFill>
                  <a:srgbClr val="1F497D"/>
                </a:solidFill>
                <a:latin typeface="Calibri"/>
                <a:ea typeface="+mn-ea"/>
                <a:cs typeface="+mn-cs"/>
              </a:rPr>
              <a:t>phase-space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731DF64-BDC0-07EA-0DF3-4664803A7042}"/>
              </a:ext>
            </a:extLst>
          </p:cNvPr>
          <p:cNvGrpSpPr/>
          <p:nvPr/>
        </p:nvGrpSpPr>
        <p:grpSpPr>
          <a:xfrm>
            <a:off x="4151784" y="2636912"/>
            <a:ext cx="4195208" cy="1695915"/>
            <a:chOff x="4151784" y="2636912"/>
            <a:chExt cx="4195208" cy="1695915"/>
          </a:xfrm>
        </p:grpSpPr>
        <p:sp>
          <p:nvSpPr>
            <p:cNvPr id="29" name="Text Box 331">
              <a:extLst>
                <a:ext uri="{FF2B5EF4-FFF2-40B4-BE49-F238E27FC236}">
                  <a16:creationId xmlns:a16="http://schemas.microsoft.com/office/drawing/2014/main" id="{583EA1C0-119A-0575-5C92-2862B7BC92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2554" y="3912768"/>
              <a:ext cx="51443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defTabSz="457200" fontAlgn="auto">
                <a:spcBef>
                  <a:spcPct val="5000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en-US" sz="2000" dirty="0">
                  <a:solidFill>
                    <a:prstClr val="black"/>
                  </a:solidFill>
                  <a:latin typeface="Times New Roman" charset="0"/>
                  <a:cs typeface="+mn-cs"/>
                  <a:sym typeface="Math1" charset="0"/>
                </a:rPr>
                <a:t>L</a:t>
              </a:r>
              <a:endParaRPr lang="en-US" sz="2000" dirty="0">
                <a:solidFill>
                  <a:prstClr val="black"/>
                </a:solidFill>
                <a:latin typeface="Times New Roman" charset="0"/>
                <a:cs typeface="+mn-cs"/>
              </a:endParaRPr>
            </a:p>
          </p:txBody>
        </p: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98F462E6-E66A-9073-2B59-7425432E483E}"/>
                </a:ext>
              </a:extLst>
            </p:cNvPr>
            <p:cNvGrpSpPr/>
            <p:nvPr/>
          </p:nvGrpSpPr>
          <p:grpSpPr>
            <a:xfrm>
              <a:off x="4151784" y="2636912"/>
              <a:ext cx="3929692" cy="1695915"/>
              <a:chOff x="4223792" y="2636912"/>
              <a:chExt cx="3929692" cy="1695915"/>
            </a:xfrm>
          </p:grpSpPr>
          <p:sp>
            <p:nvSpPr>
              <p:cNvPr id="22" name="Rectangle 105">
                <a:extLst>
                  <a:ext uri="{FF2B5EF4-FFF2-40B4-BE49-F238E27FC236}">
                    <a16:creationId xmlns:a16="http://schemas.microsoft.com/office/drawing/2014/main" id="{3C848C70-877A-765C-241F-4AC1107CC38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7961878" y="4256638"/>
                <a:ext cx="1364" cy="1365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defTabSz="457200"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endParaRPr lang="fr-FR" sz="180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Line 310">
                <a:extLst>
                  <a:ext uri="{FF2B5EF4-FFF2-40B4-BE49-F238E27FC236}">
                    <a16:creationId xmlns:a16="http://schemas.microsoft.com/office/drawing/2014/main" id="{A62693EA-2895-2BDB-0A46-69E09CB5F8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27508" y="2636912"/>
                <a:ext cx="0" cy="136455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algn="l" defTabSz="457200"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endParaRPr lang="en-US" sz="180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Line 311">
                <a:extLst>
                  <a:ext uri="{FF2B5EF4-FFF2-40B4-BE49-F238E27FC236}">
                    <a16:creationId xmlns:a16="http://schemas.microsoft.com/office/drawing/2014/main" id="{C262BB2C-5244-D8EE-F283-22E65094AD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53484" y="2684671"/>
                <a:ext cx="0" cy="128268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algn="l" defTabSz="457200"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endParaRPr lang="en-US" sz="180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Line 312">
                <a:extLst>
                  <a:ext uri="{FF2B5EF4-FFF2-40B4-BE49-F238E27FC236}">
                    <a16:creationId xmlns:a16="http://schemas.microsoft.com/office/drawing/2014/main" id="{AC526DCF-6980-2DC3-6D78-B10636ED12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27508" y="3305543"/>
                <a:ext cx="3325976" cy="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algn="l" defTabSz="457200"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endParaRPr lang="en-US" sz="180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Text Box 332">
                <a:extLst>
                  <a:ext uri="{FF2B5EF4-FFF2-40B4-BE49-F238E27FC236}">
                    <a16:creationId xmlns:a16="http://schemas.microsoft.com/office/drawing/2014/main" id="{417481F0-59C1-DB5F-7033-BAFB1434249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82866" y="3967351"/>
                <a:ext cx="267453" cy="3411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defTabSz="457200"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r>
                  <a:rPr lang="en-US" sz="2000">
                    <a:solidFill>
                      <a:prstClr val="black"/>
                    </a:solidFill>
                    <a:latin typeface="Times New Roman" charset="0"/>
                    <a:cs typeface="+mn-cs"/>
                  </a:rPr>
                  <a:t>0</a:t>
                </a:r>
              </a:p>
            </p:txBody>
          </p:sp>
          <p:sp>
            <p:nvSpPr>
              <p:cNvPr id="31" name="Text Box 335">
                <a:extLst>
                  <a:ext uri="{FF2B5EF4-FFF2-40B4-BE49-F238E27FC236}">
                    <a16:creationId xmlns:a16="http://schemas.microsoft.com/office/drawing/2014/main" id="{92237A99-B6E8-E37A-40AC-D1F40C96961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6200000">
                <a:off x="3853337" y="3073195"/>
                <a:ext cx="1325685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defTabSz="457200"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r>
                  <a:rPr lang="en-US" sz="1600" b="1" dirty="0">
                    <a:solidFill>
                      <a:prstClr val="black"/>
                    </a:solidFill>
                    <a:latin typeface="Calibri"/>
                    <a:cs typeface="+mn-cs"/>
                  </a:rPr>
                  <a:t>Horizontal </a:t>
                </a:r>
              </a:p>
              <a:p>
                <a:pPr defTabSz="457200"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r>
                  <a:rPr lang="en-US" sz="1600" b="1" dirty="0">
                    <a:solidFill>
                      <a:prstClr val="black"/>
                    </a:solidFill>
                    <a:latin typeface="Calibri"/>
                    <a:cs typeface="+mn-cs"/>
                  </a:rPr>
                  <a:t>displacement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8948ABA-C668-F9C9-8541-2F76867CDAB6}"/>
                  </a:ext>
                </a:extLst>
              </p:cNvPr>
              <p:cNvSpPr txBox="1"/>
              <p:nvPr/>
            </p:nvSpPr>
            <p:spPr>
              <a:xfrm>
                <a:off x="4953591" y="3994273"/>
                <a:ext cx="303291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r>
                  <a:rPr lang="en-GB" sz="1600" b="1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Machine circumference</a:t>
                </a:r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D815A8F1-CB4C-373E-3478-4BA66F8F3288}"/>
                  </a:ext>
                </a:extLst>
              </p:cNvPr>
              <p:cNvSpPr/>
              <p:nvPr/>
            </p:nvSpPr>
            <p:spPr>
              <a:xfrm>
                <a:off x="4758927" y="3250551"/>
                <a:ext cx="137160" cy="137160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60" name="Straight Arrow Connector 59">
                <a:extLst>
                  <a:ext uri="{FF2B5EF4-FFF2-40B4-BE49-F238E27FC236}">
                    <a16:creationId xmlns:a16="http://schemas.microsoft.com/office/drawing/2014/main" id="{125CCDA9-92AA-0CF1-86BC-49BC98C8EF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3872" y="3393639"/>
                <a:ext cx="504056" cy="0"/>
              </a:xfrm>
              <a:prstGeom prst="straightConnector1">
                <a:avLst/>
              </a:prstGeom>
              <a:ln w="12700">
                <a:solidFill>
                  <a:schemeClr val="bg2">
                    <a:lumMod val="25000"/>
                  </a:schemeClr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4EF7383C-78C7-7E01-31BD-5D2801A258A7}"/>
                </a:ext>
              </a:extLst>
            </p:cNvPr>
            <p:cNvGrpSpPr/>
            <p:nvPr/>
          </p:nvGrpSpPr>
          <p:grpSpPr>
            <a:xfrm>
              <a:off x="4686919" y="2725608"/>
              <a:ext cx="3394557" cy="1187161"/>
              <a:chOff x="4758927" y="2725608"/>
              <a:chExt cx="3394557" cy="1187161"/>
            </a:xfrm>
          </p:grpSpPr>
          <p:sp>
            <p:nvSpPr>
              <p:cNvPr id="76" name="Freeform 326">
                <a:extLst>
                  <a:ext uri="{FF2B5EF4-FFF2-40B4-BE49-F238E27FC236}">
                    <a16:creationId xmlns:a16="http://schemas.microsoft.com/office/drawing/2014/main" id="{5F75D366-336C-A32D-10AE-0FFA364A9B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7508" y="2725608"/>
                <a:ext cx="3325976" cy="1187161"/>
              </a:xfrm>
              <a:custGeom>
                <a:avLst/>
                <a:gdLst>
                  <a:gd name="T0" fmla="*/ 0 w 2939"/>
                  <a:gd name="T1" fmla="*/ 425 h 870"/>
                  <a:gd name="T2" fmla="*/ 735 w 2939"/>
                  <a:gd name="T3" fmla="*/ 1 h 870"/>
                  <a:gd name="T4" fmla="*/ 1470 w 2939"/>
                  <a:gd name="T5" fmla="*/ 418 h 870"/>
                  <a:gd name="T6" fmla="*/ 2211 w 2939"/>
                  <a:gd name="T7" fmla="*/ 869 h 870"/>
                  <a:gd name="T8" fmla="*/ 2939 w 2939"/>
                  <a:gd name="T9" fmla="*/ 425 h 8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39"/>
                  <a:gd name="T16" fmla="*/ 0 h 870"/>
                  <a:gd name="T17" fmla="*/ 2939 w 2939"/>
                  <a:gd name="T18" fmla="*/ 870 h 8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39" h="870">
                    <a:moveTo>
                      <a:pt x="0" y="425"/>
                    </a:moveTo>
                    <a:cubicBezTo>
                      <a:pt x="245" y="213"/>
                      <a:pt x="490" y="2"/>
                      <a:pt x="735" y="1"/>
                    </a:cubicBezTo>
                    <a:cubicBezTo>
                      <a:pt x="980" y="0"/>
                      <a:pt x="1224" y="273"/>
                      <a:pt x="1470" y="418"/>
                    </a:cubicBezTo>
                    <a:cubicBezTo>
                      <a:pt x="1716" y="563"/>
                      <a:pt x="1966" y="868"/>
                      <a:pt x="2211" y="869"/>
                    </a:cubicBezTo>
                    <a:cubicBezTo>
                      <a:pt x="2456" y="870"/>
                      <a:pt x="2697" y="647"/>
                      <a:pt x="2939" y="425"/>
                    </a:cubicBezTo>
                  </a:path>
                </a:pathLst>
              </a:custGeom>
              <a:noFill/>
              <a:ln w="50800">
                <a:solidFill>
                  <a:schemeClr val="accent3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l" defTabSz="457200"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endParaRPr lang="en-US" sz="180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72B7CBDE-41F5-00EA-5BD1-7C3576112492}"/>
                  </a:ext>
                </a:extLst>
              </p:cNvPr>
              <p:cNvSpPr/>
              <p:nvPr/>
            </p:nvSpPr>
            <p:spPr>
              <a:xfrm>
                <a:off x="4758927" y="3210492"/>
                <a:ext cx="137160" cy="137160"/>
              </a:xfrm>
              <a:prstGeom prst="ellipse">
                <a:avLst/>
              </a:prstGeom>
              <a:solidFill>
                <a:schemeClr val="accent3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78" name="Straight Arrow Connector 77">
                <a:extLst>
                  <a:ext uri="{FF2B5EF4-FFF2-40B4-BE49-F238E27FC236}">
                    <a16:creationId xmlns:a16="http://schemas.microsoft.com/office/drawing/2014/main" id="{C9958414-704D-DAB7-0E50-D6F9213FBBA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887572" y="2767442"/>
                <a:ext cx="337638" cy="387255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2D781BE-DE77-468E-853F-CDC58B93C475}"/>
              </a:ext>
            </a:extLst>
          </p:cNvPr>
          <p:cNvGrpSpPr/>
          <p:nvPr/>
        </p:nvGrpSpPr>
        <p:grpSpPr>
          <a:xfrm>
            <a:off x="9238563" y="2080252"/>
            <a:ext cx="2683495" cy="2572884"/>
            <a:chOff x="9238563" y="2080252"/>
            <a:chExt cx="2683495" cy="2572884"/>
          </a:xfrm>
        </p:grpSpPr>
        <p:sp>
          <p:nvSpPr>
            <p:cNvPr id="51" name="Line 311">
              <a:extLst>
                <a:ext uri="{FF2B5EF4-FFF2-40B4-BE49-F238E27FC236}">
                  <a16:creationId xmlns:a16="http://schemas.microsoft.com/office/drawing/2014/main" id="{849E09C9-94FC-1FC5-99BF-B799572D7F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502613" y="2089399"/>
              <a:ext cx="0" cy="2563737"/>
            </a:xfrm>
            <a:prstGeom prst="line">
              <a:avLst/>
            </a:prstGeom>
            <a:noFill/>
            <a:ln w="25400">
              <a:solidFill>
                <a:schemeClr val="bg2">
                  <a:lumMod val="25000"/>
                </a:schemeClr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Line 311">
              <a:extLst>
                <a:ext uri="{FF2B5EF4-FFF2-40B4-BE49-F238E27FC236}">
                  <a16:creationId xmlns:a16="http://schemas.microsoft.com/office/drawing/2014/main" id="{0FA80E9C-EE38-2D15-7564-87D3A51E7E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38563" y="3485597"/>
              <a:ext cx="2548526" cy="0"/>
            </a:xfrm>
            <a:prstGeom prst="line">
              <a:avLst/>
            </a:prstGeom>
            <a:noFill/>
            <a:ln w="25400">
              <a:solidFill>
                <a:schemeClr val="bg2">
                  <a:lumMod val="25000"/>
                </a:schemeClr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endParaRPr lang="en-US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34DF0D0-9EB9-EA8D-8EFC-2E0D37A74352}"/>
                </a:ext>
              </a:extLst>
            </p:cNvPr>
            <p:cNvSpPr txBox="1"/>
            <p:nvPr/>
          </p:nvSpPr>
          <p:spPr>
            <a:xfrm>
              <a:off x="10175042" y="2080252"/>
              <a:ext cx="259881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buNone/>
              </a:pPr>
              <a:r>
                <a:rPr lang="en-GB" i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x'</a:t>
              </a:r>
            </a:p>
          </p:txBody>
        </p:sp>
        <p:sp>
          <p:nvSpPr>
            <p:cNvPr id="54" name="Oval 8">
              <a:extLst>
                <a:ext uri="{FF2B5EF4-FFF2-40B4-BE49-F238E27FC236}">
                  <a16:creationId xmlns:a16="http://schemas.microsoft.com/office/drawing/2014/main" id="{6A8855DF-8AEC-5636-C8F6-5B740108E2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2485" y="2480382"/>
              <a:ext cx="2060256" cy="2063017"/>
            </a:xfrm>
            <a:prstGeom prst="ellipse">
              <a:avLst/>
            </a:prstGeom>
            <a:noFill/>
            <a:ln w="50800">
              <a:solidFill>
                <a:schemeClr val="accent3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endParaRPr lang="fr-FR" sz="18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Arc 57">
              <a:extLst>
                <a:ext uri="{FF2B5EF4-FFF2-40B4-BE49-F238E27FC236}">
                  <a16:creationId xmlns:a16="http://schemas.microsoft.com/office/drawing/2014/main" id="{8C1DF847-FA28-F38B-5A52-A281FFD0501D}"/>
                </a:ext>
              </a:extLst>
            </p:cNvPr>
            <p:cNvSpPr/>
            <p:nvPr/>
          </p:nvSpPr>
          <p:spPr>
            <a:xfrm flipH="1">
              <a:off x="9587396" y="2578226"/>
              <a:ext cx="1819656" cy="1814742"/>
            </a:xfrm>
            <a:prstGeom prst="arc">
              <a:avLst>
                <a:gd name="adj1" fmla="val 12603521"/>
                <a:gd name="adj2" fmla="val 15768442"/>
              </a:avLst>
            </a:prstGeom>
            <a:ln w="19050">
              <a:solidFill>
                <a:schemeClr val="tx1"/>
              </a:solidFill>
              <a:prstDash val="sysDash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7C3924F-3975-4F0D-DD1D-169E5C030853}"/>
                </a:ext>
              </a:extLst>
            </p:cNvPr>
            <p:cNvSpPr txBox="1"/>
            <p:nvPr/>
          </p:nvSpPr>
          <p:spPr>
            <a:xfrm>
              <a:off x="11711391" y="3098826"/>
              <a:ext cx="210667" cy="5710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>
                <a:buNone/>
              </a:pPr>
              <a:r>
                <a:rPr lang="en-GB" i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A06BC7C1-5954-130C-1924-F8B65DB73941}"/>
                </a:ext>
              </a:extLst>
            </p:cNvPr>
            <p:cNvSpPr/>
            <p:nvPr/>
          </p:nvSpPr>
          <p:spPr>
            <a:xfrm>
              <a:off x="10396581" y="2371504"/>
              <a:ext cx="212065" cy="212065"/>
            </a:xfrm>
            <a:prstGeom prst="ellipse">
              <a:avLst/>
            </a:prstGeom>
            <a:solidFill>
              <a:schemeClr val="accent3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EFD40300-CB1E-FE2D-8CA7-A06E75FE4F74}"/>
                </a:ext>
              </a:extLst>
            </p:cNvPr>
            <p:cNvSpPr/>
            <p:nvPr/>
          </p:nvSpPr>
          <p:spPr>
            <a:xfrm>
              <a:off x="10396581" y="3379565"/>
              <a:ext cx="212065" cy="212065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A657AD4B-5E51-5C8E-8361-3095FB1345ED}"/>
              </a:ext>
            </a:extLst>
          </p:cNvPr>
          <p:cNvSpPr txBox="1"/>
          <p:nvPr/>
        </p:nvSpPr>
        <p:spPr>
          <a:xfrm>
            <a:off x="9098352" y="4759984"/>
            <a:ext cx="2771873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GB" sz="1800" dirty="0">
                <a:solidFill>
                  <a:srgbClr val="1F497D"/>
                </a:solidFill>
                <a:latin typeface="Calibri"/>
                <a:ea typeface="+mn-ea"/>
                <a:cs typeface="+mn-cs"/>
              </a:rPr>
              <a:t>Visualisation of the </a:t>
            </a:r>
            <a:br>
              <a:rPr lang="en-GB" sz="1800" dirty="0">
                <a:solidFill>
                  <a:srgbClr val="1F497D"/>
                </a:solidFill>
                <a:latin typeface="Calibri"/>
                <a:ea typeface="+mn-ea"/>
                <a:cs typeface="+mn-cs"/>
              </a:rPr>
            </a:br>
            <a:r>
              <a:rPr lang="en-GB" sz="1800" b="1" dirty="0">
                <a:solidFill>
                  <a:srgbClr val="1F497D"/>
                </a:solidFill>
                <a:latin typeface="Calibri"/>
                <a:ea typeface="+mn-ea"/>
                <a:cs typeface="+mn-cs"/>
              </a:rPr>
              <a:t>phase-advance </a:t>
            </a:r>
            <a:r>
              <a:rPr lang="en-GB" sz="1800" b="1" dirty="0">
                <a:solidFill>
                  <a:srgbClr val="1F497D"/>
                </a:solidFill>
                <a:latin typeface="Calibri"/>
              </a:rPr>
              <a:t>concept !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GB" sz="1800" b="1" dirty="0">
                <a:solidFill>
                  <a:schemeClr val="accent3"/>
                </a:solidFill>
                <a:latin typeface="Calibri"/>
                <a:ea typeface="+mn-ea"/>
                <a:cs typeface="+mn-cs"/>
              </a:rPr>
              <a:t>Note: for one full turn </a:t>
            </a:r>
            <a:r>
              <a:rPr lang="en-GB" sz="1800" dirty="0">
                <a:solidFill>
                  <a:schemeClr val="accent3"/>
                </a:solidFill>
                <a:latin typeface="Calibri"/>
                <a:ea typeface="+mn-ea"/>
                <a:cs typeface="+mn-cs"/>
              </a:rPr>
              <a:t>in the machine circumference </a:t>
            </a:r>
            <a:r>
              <a:rPr lang="en-GB" sz="1800" b="1" dirty="0">
                <a:solidFill>
                  <a:schemeClr val="accent3"/>
                </a:solidFill>
                <a:latin typeface="Calibri"/>
                <a:ea typeface="+mn-ea"/>
                <a:cs typeface="+mn-cs"/>
              </a:rPr>
              <a:t>=&gt; Tune (Q) </a:t>
            </a:r>
            <a:r>
              <a:rPr lang="en-GB" sz="1800" dirty="0">
                <a:solidFill>
                  <a:schemeClr val="accent3"/>
                </a:solidFill>
                <a:latin typeface="Calibri"/>
                <a:ea typeface="+mn-ea"/>
                <a:cs typeface="+mn-cs"/>
              </a:rPr>
              <a:t>(here=1)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AE81050-1175-FA03-FA75-B28D9A74F144}"/>
              </a:ext>
            </a:extLst>
          </p:cNvPr>
          <p:cNvGrpSpPr/>
          <p:nvPr/>
        </p:nvGrpSpPr>
        <p:grpSpPr>
          <a:xfrm>
            <a:off x="816266" y="2362655"/>
            <a:ext cx="10560623" cy="2217765"/>
            <a:chOff x="890417" y="2362655"/>
            <a:chExt cx="10560623" cy="2217765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A0553EE-7BCE-AD4D-7299-5484FD1CDA07}"/>
                </a:ext>
              </a:extLst>
            </p:cNvPr>
            <p:cNvGrpSpPr/>
            <p:nvPr/>
          </p:nvGrpSpPr>
          <p:grpSpPr>
            <a:xfrm flipH="1">
              <a:off x="10216600" y="2362655"/>
              <a:ext cx="1234440" cy="2217765"/>
              <a:chOff x="9700640" y="2329017"/>
              <a:chExt cx="1237471" cy="2217765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E8A8C567-E04D-3CE9-0EA5-AE3B1D381515}"/>
                  </a:ext>
                </a:extLst>
              </p:cNvPr>
              <p:cNvGrpSpPr/>
              <p:nvPr/>
            </p:nvGrpSpPr>
            <p:grpSpPr>
              <a:xfrm>
                <a:off x="9700640" y="2329017"/>
                <a:ext cx="1237471" cy="2217765"/>
                <a:chOff x="9924664" y="2600831"/>
                <a:chExt cx="800376" cy="1434415"/>
              </a:xfrm>
            </p:grpSpPr>
            <p:sp>
              <p:nvSpPr>
                <p:cNvPr id="55" name="Arc 54">
                  <a:extLst>
                    <a:ext uri="{FF2B5EF4-FFF2-40B4-BE49-F238E27FC236}">
                      <a16:creationId xmlns:a16="http://schemas.microsoft.com/office/drawing/2014/main" id="{1EF3B18B-3006-9665-E786-96DC461D10CF}"/>
                    </a:ext>
                  </a:extLst>
                </p:cNvPr>
                <p:cNvSpPr/>
                <p:nvPr/>
              </p:nvSpPr>
              <p:spPr>
                <a:xfrm>
                  <a:off x="10256162" y="3113659"/>
                  <a:ext cx="468878" cy="467986"/>
                </a:xfrm>
                <a:prstGeom prst="arc">
                  <a:avLst>
                    <a:gd name="adj1" fmla="val 7750171"/>
                    <a:gd name="adj2" fmla="val 16175577"/>
                  </a:avLst>
                </a:prstGeom>
                <a:solidFill>
                  <a:srgbClr val="92D050"/>
                </a:solidFill>
                <a:ln w="19050">
                  <a:solidFill>
                    <a:srgbClr val="41973C"/>
                  </a:solidFill>
                  <a:prstDash val="sysDash"/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cxnSp>
              <p:nvCxnSpPr>
                <p:cNvPr id="57" name="Straight Connector 56">
                  <a:extLst>
                    <a:ext uri="{FF2B5EF4-FFF2-40B4-BE49-F238E27FC236}">
                      <a16:creationId xmlns:a16="http://schemas.microsoft.com/office/drawing/2014/main" id="{441BFA34-5F3B-1FE3-C7E7-C65340A1B4F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486424" y="2600831"/>
                  <a:ext cx="648" cy="756659"/>
                </a:xfrm>
                <a:prstGeom prst="line">
                  <a:avLst/>
                </a:prstGeom>
                <a:ln w="19050">
                  <a:solidFill>
                    <a:srgbClr val="41973C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>
                  <a:extLst>
                    <a:ext uri="{FF2B5EF4-FFF2-40B4-BE49-F238E27FC236}">
                      <a16:creationId xmlns:a16="http://schemas.microsoft.com/office/drawing/2014/main" id="{1BCF2D46-55D5-262A-BD25-F0C5B4E892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924664" y="3357490"/>
                  <a:ext cx="562408" cy="677756"/>
                </a:xfrm>
                <a:prstGeom prst="line">
                  <a:avLst/>
                </a:prstGeom>
                <a:ln w="19050">
                  <a:solidFill>
                    <a:srgbClr val="41973C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5859062-8A2A-BAFD-3C22-50F4D9987BF1}"/>
                  </a:ext>
                </a:extLst>
              </p:cNvPr>
              <p:cNvSpPr txBox="1"/>
              <p:nvPr/>
            </p:nvSpPr>
            <p:spPr>
              <a:xfrm>
                <a:off x="10014848" y="3063691"/>
                <a:ext cx="15388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>
                  <a:buNone/>
                </a:pPr>
                <a:r>
                  <a:rPr lang="en-GB" i="1" dirty="0" err="1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</a:t>
                </a:r>
                <a:endParaRPr lang="en-GB" i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826EDAC-D12F-D461-0859-F4143AAD9020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2688167"/>
              <a:ext cx="0" cy="1190935"/>
            </a:xfrm>
            <a:prstGeom prst="line">
              <a:avLst/>
            </a:prstGeom>
            <a:ln w="19050">
              <a:solidFill>
                <a:srgbClr val="41973C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BE5FC15-AC0C-A86E-AC17-1C21635904D0}"/>
                </a:ext>
              </a:extLst>
            </p:cNvPr>
            <p:cNvCxnSpPr>
              <a:cxnSpLocks/>
            </p:cNvCxnSpPr>
            <p:nvPr/>
          </p:nvCxnSpPr>
          <p:spPr>
            <a:xfrm>
              <a:off x="890417" y="2363740"/>
              <a:ext cx="1236367" cy="1010756"/>
            </a:xfrm>
            <a:prstGeom prst="line">
              <a:avLst/>
            </a:prstGeom>
            <a:ln w="19050">
              <a:solidFill>
                <a:srgbClr val="41973C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A66821A-CB81-2FE1-03DC-0F3F1EF08F23}"/>
              </a:ext>
            </a:extLst>
          </p:cNvPr>
          <p:cNvGrpSpPr/>
          <p:nvPr/>
        </p:nvGrpSpPr>
        <p:grpSpPr>
          <a:xfrm>
            <a:off x="2953685" y="2168549"/>
            <a:ext cx="489061" cy="405909"/>
            <a:chOff x="4079776" y="1809608"/>
            <a:chExt cx="489061" cy="405909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64AB87F3-2F6F-8640-86F1-BD8460A7F846}"/>
                </a:ext>
              </a:extLst>
            </p:cNvPr>
            <p:cNvSpPr/>
            <p:nvPr/>
          </p:nvSpPr>
          <p:spPr>
            <a:xfrm>
              <a:off x="4079776" y="1937812"/>
              <a:ext cx="277705" cy="27770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04009CD2-914F-EBFC-CAE2-3A1743D36714}"/>
                </a:ext>
              </a:extLst>
            </p:cNvPr>
            <p:cNvSpPr/>
            <p:nvPr/>
          </p:nvSpPr>
          <p:spPr>
            <a:xfrm>
              <a:off x="4189003" y="2047039"/>
              <a:ext cx="59252" cy="5925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BABF090C-A0ED-5AC2-6F3B-78DC203C93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65637" y="1809608"/>
              <a:ext cx="203200" cy="190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7637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48" grpId="0" animBg="1"/>
      <p:bldP spid="49" grpId="0" animBg="1"/>
      <p:bldP spid="50" grpId="0" animBg="1"/>
      <p:bldP spid="10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32F52-D143-ADBE-DB4D-324FD5443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7B8BEF-270A-203D-3C6B-8C72B328F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 horizontal motion seems to be “stable”… </a:t>
            </a:r>
            <a:br>
              <a:rPr lang="en-GB" dirty="0"/>
            </a:br>
            <a:r>
              <a:rPr lang="en-GB" dirty="0"/>
              <a:t>…what about the vertical plane 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23927B-B61D-619D-FD42-5EC7CCC0F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Oscillatory Motion of Particles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AD32D30-18BE-4E1F-5090-9D9FA81F0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>
                <a:latin typeface="Calibri"/>
                <a:ea typeface="+mn-ea"/>
                <a:cs typeface="+mn-cs"/>
              </a:rPr>
              <a:t>Frank Tecker, CERN</a:t>
            </a:r>
            <a:endParaRPr lang="en-GB"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166C5E-A339-560E-601E-0B2C18310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GB">
                <a:latin typeface="Calibri"/>
                <a:ea typeface="+mn-ea"/>
                <a:cs typeface="+mn-cs"/>
              </a:rPr>
              <a:t>Introduction to Accelerators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DA262D-1046-B14C-0F26-9CAC3B027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fld id="{D86EDE86-EC12-9345-82F6-36BD1B27AF79}" type="slidenum">
              <a:rPr lang="en-GB">
                <a:latin typeface="Calibri"/>
                <a:ea typeface="+mn-ea"/>
                <a:cs typeface="+mn-cs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t>34</a:t>
            </a:fld>
            <a:endParaRPr lang="en-GB">
              <a:latin typeface="Calibri"/>
              <a:ea typeface="+mn-ea"/>
              <a:cs typeface="+mn-cs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17B6F72-4E46-A8CE-9E3B-AD0C9B5F69CA}"/>
              </a:ext>
            </a:extLst>
          </p:cNvPr>
          <p:cNvGrpSpPr/>
          <p:nvPr/>
        </p:nvGrpSpPr>
        <p:grpSpPr>
          <a:xfrm>
            <a:off x="875961" y="1919005"/>
            <a:ext cx="3551868" cy="2984483"/>
            <a:chOff x="574235" y="2015811"/>
            <a:chExt cx="3551868" cy="2984483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AECA5C7-7397-F6A0-2F08-748E6737BCDC}"/>
                </a:ext>
              </a:extLst>
            </p:cNvPr>
            <p:cNvCxnSpPr/>
            <p:nvPr/>
          </p:nvCxnSpPr>
          <p:spPr>
            <a:xfrm>
              <a:off x="1496514" y="3701592"/>
              <a:ext cx="2338301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CEF7AAE3-7522-4DDC-7F4C-AFD627F29DD8}"/>
                </a:ext>
              </a:extLst>
            </p:cNvPr>
            <p:cNvCxnSpPr/>
            <p:nvPr/>
          </p:nvCxnSpPr>
          <p:spPr>
            <a:xfrm flipV="1">
              <a:off x="1496514" y="3250525"/>
              <a:ext cx="1554911" cy="451068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C42CF87A-534B-BC34-C2C9-F7C744B51A37}"/>
                </a:ext>
              </a:extLst>
            </p:cNvPr>
            <p:cNvCxnSpPr/>
            <p:nvPr/>
          </p:nvCxnSpPr>
          <p:spPr>
            <a:xfrm>
              <a:off x="1496514" y="3402925"/>
              <a:ext cx="1707311" cy="108744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ACC78B7C-6751-E4FE-6AE9-FB5D5DD84832}"/>
                </a:ext>
              </a:extLst>
            </p:cNvPr>
            <p:cNvCxnSpPr/>
            <p:nvPr/>
          </p:nvCxnSpPr>
          <p:spPr>
            <a:xfrm flipV="1">
              <a:off x="1496514" y="3808425"/>
              <a:ext cx="1707311" cy="346146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061E216A-A022-A5C4-9AE3-979FAFDA31EE}"/>
                </a:ext>
              </a:extLst>
            </p:cNvPr>
            <p:cNvCxnSpPr/>
            <p:nvPr/>
          </p:nvCxnSpPr>
          <p:spPr>
            <a:xfrm flipV="1">
              <a:off x="1496514" y="3618501"/>
              <a:ext cx="1819280" cy="83092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9E27581D-2CC1-1665-141E-2D13B24C3F84}"/>
                </a:ext>
              </a:extLst>
            </p:cNvPr>
            <p:cNvCxnSpPr/>
            <p:nvPr/>
          </p:nvCxnSpPr>
          <p:spPr>
            <a:xfrm>
              <a:off x="1496514" y="3853993"/>
              <a:ext cx="1554911" cy="597332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0D92FA5-5BD9-56F9-42FD-F8D5D6ABA7E2}"/>
                </a:ext>
              </a:extLst>
            </p:cNvPr>
            <p:cNvSpPr txBox="1"/>
            <p:nvPr/>
          </p:nvSpPr>
          <p:spPr>
            <a:xfrm>
              <a:off x="574235" y="2015811"/>
              <a:ext cx="3551868" cy="70788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en-GB" sz="2000" b="1" dirty="0">
                  <a:solidFill>
                    <a:srgbClr val="1F497D"/>
                  </a:solidFill>
                  <a:latin typeface="Calibri"/>
                  <a:ea typeface="+mn-ea"/>
                  <a:cs typeface="+mn-cs"/>
                </a:rPr>
                <a:t>Many particles …</a:t>
              </a:r>
              <a:br>
                <a:rPr lang="en-GB" sz="2000" b="1" dirty="0">
                  <a:solidFill>
                    <a:srgbClr val="1F497D"/>
                  </a:solidFill>
                  <a:latin typeface="Calibri"/>
                  <a:ea typeface="+mn-ea"/>
                  <a:cs typeface="+mn-cs"/>
                </a:rPr>
              </a:br>
              <a:r>
                <a:rPr lang="en-GB" sz="2000" b="1" dirty="0">
                  <a:solidFill>
                    <a:srgbClr val="1F497D"/>
                  </a:solidFill>
                  <a:latin typeface="Calibri"/>
                  <a:ea typeface="+mn-ea"/>
                  <a:cs typeface="+mn-cs"/>
                </a:rPr>
                <a:t>… many initial conditions</a:t>
              </a:r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353FAFBA-C597-32D2-7B09-CBBE4E089A8D}"/>
                </a:ext>
              </a:extLst>
            </p:cNvPr>
            <p:cNvCxnSpPr/>
            <p:nvPr/>
          </p:nvCxnSpPr>
          <p:spPr>
            <a:xfrm>
              <a:off x="1496514" y="3555325"/>
              <a:ext cx="1707311" cy="599246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 Box 335">
              <a:extLst>
                <a:ext uri="{FF2B5EF4-FFF2-40B4-BE49-F238E27FC236}">
                  <a16:creationId xmlns:a16="http://schemas.microsoft.com/office/drawing/2014/main" id="{29D57AC8-F5E5-3244-0F6D-A3B3ABC970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268887" y="3436222"/>
              <a:ext cx="1584323" cy="708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en-US" sz="2000" dirty="0">
                  <a:solidFill>
                    <a:prstClr val="black"/>
                  </a:solidFill>
                  <a:latin typeface="Calibri"/>
                  <a:cs typeface="+mn-cs"/>
                </a:rPr>
                <a:t>Vertical </a:t>
              </a:r>
            </a:p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en-US" sz="2000" dirty="0">
                  <a:solidFill>
                    <a:prstClr val="black"/>
                  </a:solidFill>
                  <a:latin typeface="Calibri"/>
                  <a:cs typeface="+mn-cs"/>
                </a:rPr>
                <a:t>displacement</a:t>
              </a:r>
            </a:p>
          </p:txBody>
        </p:sp>
        <p:sp>
          <p:nvSpPr>
            <p:cNvPr id="51" name="Text Box 335">
              <a:extLst>
                <a:ext uri="{FF2B5EF4-FFF2-40B4-BE49-F238E27FC236}">
                  <a16:creationId xmlns:a16="http://schemas.microsoft.com/office/drawing/2014/main" id="{76C89688-62E7-6D49-EBB9-85EC6EBF26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0856" y="4600184"/>
              <a:ext cx="279862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en-US" sz="2000" dirty="0">
                  <a:solidFill>
                    <a:prstClr val="black"/>
                  </a:solidFill>
                  <a:latin typeface="Calibri"/>
                  <a:cs typeface="+mn-cs"/>
                </a:rPr>
                <a:t>Many different angles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69C5E71-71E9-B5D3-E852-AA3840A20A68}"/>
                </a:ext>
              </a:extLst>
            </p:cNvPr>
            <p:cNvSpPr txBox="1"/>
            <p:nvPr/>
          </p:nvSpPr>
          <p:spPr>
            <a:xfrm>
              <a:off x="3351404" y="3675943"/>
              <a:ext cx="6723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en-GB" sz="1800" dirty="0">
                  <a:solidFill>
                    <a:prstClr val="black"/>
                  </a:solidFill>
                  <a:latin typeface="Calibri"/>
                  <a:ea typeface="+mn-ea"/>
                  <a:cs typeface="+mn-cs"/>
                  <a:sym typeface="Wingdings"/>
                </a:rPr>
                <a:t> </a:t>
              </a:r>
              <a:r>
                <a:rPr lang="en-GB" sz="18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s</a:t>
              </a: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3F2E37F-C17D-DEDE-BB93-0431AF37066F}"/>
                </a:ext>
              </a:extLst>
            </p:cNvPr>
            <p:cNvSpPr/>
            <p:nvPr/>
          </p:nvSpPr>
          <p:spPr>
            <a:xfrm>
              <a:off x="1437772" y="3507844"/>
              <a:ext cx="117484" cy="949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endParaRPr lang="en-GB" sz="18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E1211579-B1E6-193E-B87E-0ED2554CC9B3}"/>
                </a:ext>
              </a:extLst>
            </p:cNvPr>
            <p:cNvSpPr/>
            <p:nvPr/>
          </p:nvSpPr>
          <p:spPr>
            <a:xfrm>
              <a:off x="1437772" y="3355444"/>
              <a:ext cx="117484" cy="949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endParaRPr lang="en-GB" sz="18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27C29CA8-717D-A23A-D5F8-13CC170A1A12}"/>
                </a:ext>
              </a:extLst>
            </p:cNvPr>
            <p:cNvSpPr/>
            <p:nvPr/>
          </p:nvSpPr>
          <p:spPr>
            <a:xfrm>
              <a:off x="1442284" y="3654111"/>
              <a:ext cx="117484" cy="949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endParaRPr lang="en-GB" sz="18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3578131B-AA96-E983-E85C-D174EB4E1732}"/>
                </a:ext>
              </a:extLst>
            </p:cNvPr>
            <p:cNvSpPr/>
            <p:nvPr/>
          </p:nvSpPr>
          <p:spPr>
            <a:xfrm>
              <a:off x="1442284" y="3806384"/>
              <a:ext cx="117484" cy="949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endParaRPr lang="en-GB" sz="18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9DB3B147-2716-C778-99E4-97C39066EE55}"/>
                </a:ext>
              </a:extLst>
            </p:cNvPr>
            <p:cNvSpPr/>
            <p:nvPr/>
          </p:nvSpPr>
          <p:spPr>
            <a:xfrm>
              <a:off x="1437772" y="4107090"/>
              <a:ext cx="117484" cy="94961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endParaRPr lang="en-GB" sz="18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B55D4E3D-95B0-7765-973F-BD53B37D3C17}"/>
              </a:ext>
            </a:extLst>
          </p:cNvPr>
          <p:cNvSpPr txBox="1"/>
          <p:nvPr/>
        </p:nvSpPr>
        <p:spPr>
          <a:xfrm>
            <a:off x="931946" y="5401969"/>
            <a:ext cx="355186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ClrTx/>
              <a:buSzTx/>
              <a:buFont typeface="Symbol" charset="2"/>
              <a:buChar char="Þ"/>
            </a:pPr>
            <a:r>
              <a:rPr lang="en-GB" sz="2000" b="1" dirty="0">
                <a:solidFill>
                  <a:srgbClr val="1F497D"/>
                </a:solidFill>
                <a:latin typeface="Calibri"/>
                <a:ea typeface="+mn-ea"/>
                <a:cs typeface="+mn-cs"/>
              </a:rPr>
              <a:t>Beam gets dispersed</a:t>
            </a:r>
          </a:p>
        </p:txBody>
      </p:sp>
      <p:pic>
        <p:nvPicPr>
          <p:cNvPr id="6" name="Picture 5" descr="Quadrupole">
            <a:extLst>
              <a:ext uri="{FF2B5EF4-FFF2-40B4-BE49-F238E27FC236}">
                <a16:creationId xmlns:a16="http://schemas.microsoft.com/office/drawing/2014/main" id="{0FE8108E-C0EA-05EA-1C08-8211763811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66"/>
          <a:stretch>
            <a:fillRect/>
          </a:stretch>
        </p:blipFill>
        <p:spPr bwMode="auto">
          <a:xfrm>
            <a:off x="7971379" y="1844824"/>
            <a:ext cx="3354559" cy="322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D068CA7-1C95-FA0B-7A52-D86C5BDBBFAA}"/>
              </a:ext>
            </a:extLst>
          </p:cNvPr>
          <p:cNvSpPr txBox="1"/>
          <p:nvPr/>
        </p:nvSpPr>
        <p:spPr>
          <a:xfrm>
            <a:off x="7872724" y="5300072"/>
            <a:ext cx="3551868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GB" sz="2000" b="1" dirty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But: focusing in one plane, defocusing in the other plane !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B845DB-2F74-AD7E-4E97-B06BA52ECB29}"/>
              </a:ext>
            </a:extLst>
          </p:cNvPr>
          <p:cNvGrpSpPr/>
          <p:nvPr/>
        </p:nvGrpSpPr>
        <p:grpSpPr>
          <a:xfrm>
            <a:off x="4483814" y="2772647"/>
            <a:ext cx="3388910" cy="1938992"/>
            <a:chOff x="4483814" y="2858160"/>
            <a:chExt cx="3388910" cy="1938992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3C3571A9-3257-1C2F-3F7F-DEDF3C62FE71}"/>
                </a:ext>
              </a:extLst>
            </p:cNvPr>
            <p:cNvCxnSpPr/>
            <p:nvPr/>
          </p:nvCxnSpPr>
          <p:spPr>
            <a:xfrm>
              <a:off x="4483814" y="3900653"/>
              <a:ext cx="3388910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9713EE-F0B2-84FE-EAEE-EA7EC3958B2E}"/>
                </a:ext>
              </a:extLst>
            </p:cNvPr>
            <p:cNvSpPr txBox="1"/>
            <p:nvPr/>
          </p:nvSpPr>
          <p:spPr>
            <a:xfrm>
              <a:off x="4739065" y="2858160"/>
              <a:ext cx="2798626" cy="193899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  <a:sym typeface="Wingdings" pitchFamily="2" charset="2"/>
                </a:rPr>
                <a:t>Transverse focusing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r>
                <a:rPr lang="en-US" b="1" dirty="0">
                  <a:solidFill>
                    <a:prstClr val="black"/>
                  </a:solidFill>
                  <a:latin typeface="Calibri"/>
                  <a:cs typeface="+mn-cs"/>
                  <a:sym typeface="Wingdings" pitchFamily="2" charset="2"/>
                </a:rPr>
                <a:t>needed ! </a:t>
              </a:r>
              <a:br>
                <a:rPr lang="en-US" dirty="0">
                  <a:solidFill>
                    <a:prstClr val="black"/>
                  </a:solidFill>
                  <a:latin typeface="Calibri"/>
                  <a:cs typeface="+mn-cs"/>
                  <a:sym typeface="Wingdings" pitchFamily="2" charset="2"/>
                </a:rPr>
              </a:b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  <a:sym typeface="Wingdings" pitchFamily="2" charset="2"/>
                </a:rPr>
                <a:t> </a:t>
              </a:r>
              <a:b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  <a:sym typeface="Wingdings" pitchFamily="2" charset="2"/>
                </a:rPr>
              </a:b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  <a:sym typeface="Wingdings" pitchFamily="2" charset="2"/>
                </a:rPr>
                <a:t> =&gt; make use of quadrupoles !</a:t>
              </a:r>
              <a:endPara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7540409-5F12-00BE-E2B7-1C84889C49DE}"/>
              </a:ext>
            </a:extLst>
          </p:cNvPr>
          <p:cNvGrpSpPr/>
          <p:nvPr/>
        </p:nvGrpSpPr>
        <p:grpSpPr>
          <a:xfrm>
            <a:off x="7824192" y="34845"/>
            <a:ext cx="3877518" cy="1809979"/>
            <a:chOff x="7824192" y="34845"/>
            <a:chExt cx="3877518" cy="1809979"/>
          </a:xfrm>
        </p:grpSpPr>
        <p:pic>
          <p:nvPicPr>
            <p:cNvPr id="17" name="Picture 16" descr="Quadrupole">
              <a:extLst>
                <a:ext uri="{FF2B5EF4-FFF2-40B4-BE49-F238E27FC236}">
                  <a16:creationId xmlns:a16="http://schemas.microsoft.com/office/drawing/2014/main" id="{146C235B-05CA-3EDE-AC27-1BC83D97564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342" t="15605" r="-806" b="28313"/>
            <a:stretch>
              <a:fillRect/>
            </a:stretch>
          </p:blipFill>
          <p:spPr bwMode="auto">
            <a:xfrm>
              <a:off x="7824192" y="34845"/>
              <a:ext cx="1737629" cy="1809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1DF519A-1C88-40D6-976E-886A59D1A27E}"/>
                </a:ext>
              </a:extLst>
            </p:cNvPr>
            <p:cNvSpPr txBox="1"/>
            <p:nvPr/>
          </p:nvSpPr>
          <p:spPr>
            <a:xfrm>
              <a:off x="9644124" y="371487"/>
              <a:ext cx="2057586" cy="132343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en-GB" sz="2000" b="1" dirty="0">
                  <a:solidFill>
                    <a:srgbClr val="1F497D"/>
                  </a:solidFill>
                  <a:latin typeface="Calibri"/>
                  <a:ea typeface="+mn-ea"/>
                  <a:cs typeface="+mn-cs"/>
                </a:rPr>
                <a:t>Transverse field linear with displacement from centre!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889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52B70-6079-1FCA-FA85-BFC51D41F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1C0341-9780-18F1-DB0E-6E8FADDD7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7705" y="1124743"/>
            <a:ext cx="5986307" cy="507603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One can find an arrangement of quadrupole magnets that provides net focusing in both planes (“strong focusing”)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br>
              <a:rPr lang="en-GB" dirty="0"/>
            </a:b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Quadrupoles are interleaved with dipole magnets keep the particles on the circular orbit.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29697" name="Rectangle 1">
            <a:extLst>
              <a:ext uri="{FF2B5EF4-FFF2-40B4-BE49-F238E27FC236}">
                <a16:creationId xmlns:a16="http://schemas.microsoft.com/office/drawing/2014/main" id="{D44C76D7-9D18-7538-0B96-912C5E8802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/>
              <a:t>Alternating gradient lattice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6FB99AB-F99C-C052-34A3-47F6C9BD7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>
                <a:latin typeface="Calibri"/>
                <a:ea typeface="+mn-ea"/>
                <a:cs typeface="+mn-cs"/>
              </a:rPr>
              <a:t>Frank Tecker, CERN</a:t>
            </a:r>
            <a:endParaRPr lang="en-GB"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F416B92-922B-541A-BB25-5FB2A91FB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GB">
                <a:latin typeface="Calibri"/>
                <a:ea typeface="+mn-ea"/>
                <a:cs typeface="+mn-cs"/>
              </a:rPr>
              <a:t>Introduction to Accelerators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7E821C-C918-13AF-9D89-FD98B2A81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fld id="{D86EDE86-EC12-9345-82F6-36BD1B27AF79}" type="slidenum">
              <a:rPr lang="en-GB">
                <a:latin typeface="Calibri"/>
                <a:ea typeface="+mn-ea"/>
                <a:cs typeface="+mn-cs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t>35</a:t>
            </a:fld>
            <a:endParaRPr lang="en-GB">
              <a:latin typeface="Calibri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95BDCC6-3478-7022-BB73-277D93F169B5}"/>
              </a:ext>
            </a:extLst>
          </p:cNvPr>
          <p:cNvGrpSpPr/>
          <p:nvPr/>
        </p:nvGrpSpPr>
        <p:grpSpPr>
          <a:xfrm>
            <a:off x="983432" y="1283232"/>
            <a:ext cx="4301680" cy="4594040"/>
            <a:chOff x="92646" y="865064"/>
            <a:chExt cx="5592217" cy="5901407"/>
          </a:xfrm>
        </p:grpSpPr>
        <p:grpSp>
          <p:nvGrpSpPr>
            <p:cNvPr id="2" name="Group 2">
              <a:extLst>
                <a:ext uri="{FF2B5EF4-FFF2-40B4-BE49-F238E27FC236}">
                  <a16:creationId xmlns:a16="http://schemas.microsoft.com/office/drawing/2014/main" id="{76D2D3B9-B16F-9D61-B74C-DE1907537F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2646" y="865064"/>
              <a:ext cx="5592217" cy="5901407"/>
              <a:chOff x="52" y="0"/>
              <a:chExt cx="5010" cy="5287"/>
            </a:xfrm>
          </p:grpSpPr>
          <p:pic>
            <p:nvPicPr>
              <p:cNvPr id="29699" name="Picture 3">
                <a:extLst>
                  <a:ext uri="{FF2B5EF4-FFF2-40B4-BE49-F238E27FC236}">
                    <a16:creationId xmlns:a16="http://schemas.microsoft.com/office/drawing/2014/main" id="{A0906F98-4738-7DAE-DE75-9CB8245AECB5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16" y="0"/>
                <a:ext cx="4646" cy="426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</p:pic>
          <p:grpSp>
            <p:nvGrpSpPr>
              <p:cNvPr id="3" name="Group 4">
                <a:extLst>
                  <a:ext uri="{FF2B5EF4-FFF2-40B4-BE49-F238E27FC236}">
                    <a16:creationId xmlns:a16="http://schemas.microsoft.com/office/drawing/2014/main" id="{1FEB633F-9E8C-4D93-D2E1-FE3F100F11F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" y="4161"/>
                <a:ext cx="981" cy="1126"/>
                <a:chOff x="52" y="0"/>
                <a:chExt cx="981" cy="1126"/>
              </a:xfrm>
            </p:grpSpPr>
            <p:grpSp>
              <p:nvGrpSpPr>
                <p:cNvPr id="4" name="Group 5">
                  <a:extLst>
                    <a:ext uri="{FF2B5EF4-FFF2-40B4-BE49-F238E27FC236}">
                      <a16:creationId xmlns:a16="http://schemas.microsoft.com/office/drawing/2014/main" id="{3886CA62-1FF4-FD39-B481-48C9AA8CD46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-4993015">
                  <a:off x="-50" y="144"/>
                  <a:ext cx="940" cy="733"/>
                  <a:chOff x="0" y="0"/>
                  <a:chExt cx="941" cy="733"/>
                </a:xfrm>
              </p:grpSpPr>
              <p:sp>
                <p:nvSpPr>
                  <p:cNvPr id="29702" name="Line 6">
                    <a:extLst>
                      <a:ext uri="{FF2B5EF4-FFF2-40B4-BE49-F238E27FC236}">
                        <a16:creationId xmlns:a16="http://schemas.microsoft.com/office/drawing/2014/main" id="{E77FB939-EFEF-DF69-8D45-A5C56E25369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0" y="248"/>
                    <a:ext cx="394" cy="473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stealth" w="med" len="med"/>
                    <a:tailEnd/>
                  </a:ln>
                </p:spPr>
                <p:txBody>
                  <a:bodyPr/>
                  <a:lstStyle/>
                  <a:p>
                    <a:pPr algn="l" defTabSz="457200"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endParaRPr lang="en-GB" sz="1266">
                      <a:solidFill>
                        <a:prstClr val="black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9703" name="Line 7">
                    <a:extLst>
                      <a:ext uri="{FF2B5EF4-FFF2-40B4-BE49-F238E27FC236}">
                        <a16:creationId xmlns:a16="http://schemas.microsoft.com/office/drawing/2014/main" id="{9CE17FBC-71EE-2CE1-7F79-483E88F4449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82" y="0"/>
                    <a:ext cx="0" cy="733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stealth" w="med" len="med"/>
                    <a:tailEnd/>
                  </a:ln>
                </p:spPr>
                <p:txBody>
                  <a:bodyPr/>
                  <a:lstStyle/>
                  <a:p>
                    <a:pPr algn="l" defTabSz="457200"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endParaRPr lang="en-GB" sz="1266">
                      <a:solidFill>
                        <a:prstClr val="black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9704" name="Line 8">
                    <a:extLst>
                      <a:ext uri="{FF2B5EF4-FFF2-40B4-BE49-F238E27FC236}">
                        <a16:creationId xmlns:a16="http://schemas.microsoft.com/office/drawing/2014/main" id="{A0557D99-82FC-CAAD-C034-02C70BD6C58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4" y="668"/>
                    <a:ext cx="577" cy="4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stealth" w="med" len="med"/>
                    <a:tailEnd/>
                  </a:ln>
                </p:spPr>
                <p:txBody>
                  <a:bodyPr/>
                  <a:lstStyle/>
                  <a:p>
                    <a:pPr algn="l" defTabSz="457200"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endParaRPr lang="en-GB" sz="1266">
                      <a:solidFill>
                        <a:prstClr val="black"/>
                      </a:solidFill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9705" name="Rectangle 9">
                  <a:extLst>
                    <a:ext uri="{FF2B5EF4-FFF2-40B4-BE49-F238E27FC236}">
                      <a16:creationId xmlns:a16="http://schemas.microsoft.com/office/drawing/2014/main" id="{0B406D19-B6A6-2855-8C6D-024BA86AD94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3" y="0"/>
                  <a:ext cx="220" cy="366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lIns="0" tIns="0" rIns="0" bIns="0" anchor="ctr"/>
                <a:lstStyle/>
                <a:p>
                  <a:pPr algn="l" defTabSz="457200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r>
                    <a:rPr lang="en-US" sz="1266" i="1">
                      <a:solidFill>
                        <a:prstClr val="black"/>
                      </a:solidFill>
                      <a:latin typeface="Helvetica" pitchFamily="64" charset="0"/>
                      <a:ea typeface="+mn-ea"/>
                      <a:cs typeface="Helvetica" pitchFamily="64" charset="0"/>
                      <a:sym typeface="Helvetica" pitchFamily="64" charset="0"/>
                    </a:rPr>
                    <a:t>s</a:t>
                  </a:r>
                </a:p>
              </p:txBody>
            </p:sp>
            <p:sp>
              <p:nvSpPr>
                <p:cNvPr id="29706" name="Rectangle 10">
                  <a:extLst>
                    <a:ext uri="{FF2B5EF4-FFF2-40B4-BE49-F238E27FC236}">
                      <a16:creationId xmlns:a16="http://schemas.microsoft.com/office/drawing/2014/main" id="{BD5A6C8F-6862-234C-2F7E-B16E329503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6" y="759"/>
                  <a:ext cx="220" cy="367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lIns="0" tIns="0" rIns="0" bIns="0" anchor="ctr"/>
                <a:lstStyle/>
                <a:p>
                  <a:pPr algn="l" defTabSz="457200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r>
                    <a:rPr lang="en-US" sz="1266" i="1" dirty="0">
                      <a:solidFill>
                        <a:prstClr val="black"/>
                      </a:solidFill>
                      <a:latin typeface="Helvetica" pitchFamily="64" charset="0"/>
                      <a:ea typeface="+mn-ea"/>
                      <a:cs typeface="Helvetica" pitchFamily="64" charset="0"/>
                      <a:sym typeface="Helvetica" pitchFamily="64" charset="0"/>
                    </a:rPr>
                    <a:t>y</a:t>
                  </a:r>
                </a:p>
              </p:txBody>
            </p:sp>
            <p:sp>
              <p:nvSpPr>
                <p:cNvPr id="29707" name="Rectangle 11">
                  <a:extLst>
                    <a:ext uri="{FF2B5EF4-FFF2-40B4-BE49-F238E27FC236}">
                      <a16:creationId xmlns:a16="http://schemas.microsoft.com/office/drawing/2014/main" id="{F49B21C6-93DB-8415-B246-E370B1AABB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" y="227"/>
                  <a:ext cx="220" cy="367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lIns="0" tIns="0" rIns="0" bIns="0" anchor="ctr"/>
                <a:lstStyle/>
                <a:p>
                  <a:pPr algn="l" defTabSz="457200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r>
                    <a:rPr lang="en-US" sz="1266" i="1" dirty="0">
                      <a:solidFill>
                        <a:prstClr val="black"/>
                      </a:solidFill>
                      <a:latin typeface="Helvetica" pitchFamily="64" charset="0"/>
                      <a:ea typeface="+mn-ea"/>
                      <a:cs typeface="Helvetica" pitchFamily="64" charset="0"/>
                      <a:sym typeface="Helvetica" pitchFamily="64" charset="0"/>
                    </a:rPr>
                    <a:t>x</a:t>
                  </a:r>
                </a:p>
              </p:txBody>
            </p:sp>
          </p:grpSp>
        </p:grpSp>
        <p:sp>
          <p:nvSpPr>
            <p:cNvPr id="29709" name="Rectangle 13">
              <a:extLst>
                <a:ext uri="{FF2B5EF4-FFF2-40B4-BE49-F238E27FC236}">
                  <a16:creationId xmlns:a16="http://schemas.microsoft.com/office/drawing/2014/main" id="{3902163B-B60F-9C66-3947-3A6386F1B0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125" y="6194691"/>
              <a:ext cx="1830928" cy="26398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28574" bIns="0" anchor="ctr">
              <a:spAutoFit/>
            </a:bodyPr>
            <a:lstStyle/>
            <a:p>
              <a:pPr marL="27905" algn="l" defTabSz="457200" fontAlgn="auto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en-US" sz="1266" i="1">
                  <a:solidFill>
                    <a:prstClr val="black"/>
                  </a:solidFill>
                  <a:latin typeface="Helvetica" pitchFamily="64" charset="0"/>
                  <a:ea typeface="+mn-ea"/>
                  <a:cs typeface="Helvetica" pitchFamily="64" charset="0"/>
                  <a:sym typeface="Helvetica" pitchFamily="64" charset="0"/>
                </a:rPr>
                <a:t>Coordinate system</a:t>
              </a:r>
            </a:p>
          </p:txBody>
        </p:sp>
      </p:grpSp>
      <p:sp>
        <p:nvSpPr>
          <p:cNvPr id="29710" name="Rectangle 14">
            <a:extLst>
              <a:ext uri="{FF2B5EF4-FFF2-40B4-BE49-F238E27FC236}">
                <a16:creationId xmlns:a16="http://schemas.microsoft.com/office/drawing/2014/main" id="{0601922D-A30A-012E-3DA2-D3911B5D7AAF}"/>
              </a:ext>
            </a:extLst>
          </p:cNvPr>
          <p:cNvSpPr>
            <a:spLocks/>
          </p:cNvSpPr>
          <p:nvPr/>
        </p:nvSpPr>
        <p:spPr bwMode="auto">
          <a:xfrm>
            <a:off x="1150133" y="1180752"/>
            <a:ext cx="1863651" cy="40459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28574" bIns="0" anchor="ctr">
            <a:spAutoFit/>
          </a:bodyPr>
          <a:lstStyle/>
          <a:p>
            <a:pPr marL="27905" algn="l" defTabSz="45720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1195" i="1" dirty="0">
                <a:solidFill>
                  <a:prstClr val="black"/>
                </a:solidFill>
                <a:latin typeface="Helvetica" pitchFamily="64" charset="0"/>
                <a:ea typeface="+mn-ea"/>
                <a:cs typeface="Helvetica" pitchFamily="64" charset="0"/>
                <a:sym typeface="Helvetica" pitchFamily="64" charset="0"/>
              </a:rPr>
              <a:t>An illustrative scheme</a:t>
            </a:r>
          </a:p>
          <a:p>
            <a:pPr marL="27905" algn="l" defTabSz="45720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1195" i="1" dirty="0">
                <a:solidFill>
                  <a:prstClr val="black"/>
                </a:solidFill>
                <a:latin typeface="Helvetica" pitchFamily="64" charset="0"/>
                <a:ea typeface="+mn-ea"/>
                <a:cs typeface="Helvetica" pitchFamily="64" charset="0"/>
                <a:sym typeface="Helvetica" pitchFamily="64" charset="0"/>
              </a:rPr>
              <a:t>(</a:t>
            </a:r>
            <a:r>
              <a:rPr lang="en-US" sz="1195" i="1" dirty="0" err="1">
                <a:solidFill>
                  <a:prstClr val="black"/>
                </a:solidFill>
                <a:latin typeface="Helvetica" pitchFamily="64" charset="0"/>
                <a:ea typeface="+mn-ea"/>
                <a:cs typeface="Helvetica" pitchFamily="64" charset="0"/>
                <a:sym typeface="Helvetica" pitchFamily="64" charset="0"/>
              </a:rPr>
              <a:t>LHC</a:t>
            </a:r>
            <a:r>
              <a:rPr lang="en-US" sz="1195" i="1" dirty="0">
                <a:solidFill>
                  <a:prstClr val="black"/>
                </a:solidFill>
                <a:latin typeface="Helvetica" pitchFamily="64" charset="0"/>
                <a:ea typeface="+mn-ea"/>
                <a:cs typeface="Helvetica" pitchFamily="64" charset="0"/>
                <a:sym typeface="Helvetica" pitchFamily="64" charset="0"/>
              </a:rPr>
              <a:t>: </a:t>
            </a:r>
            <a:r>
              <a:rPr lang="en-US" sz="1195" i="1" dirty="0" err="1">
                <a:solidFill>
                  <a:prstClr val="black"/>
                </a:solidFill>
                <a:latin typeface="Helvetica" pitchFamily="64" charset="0"/>
                <a:ea typeface="+mn-ea"/>
                <a:cs typeface="Helvetica" pitchFamily="64" charset="0"/>
                <a:sym typeface="Helvetica" pitchFamily="64" charset="0"/>
              </a:rPr>
              <a:t>2x3</a:t>
            </a:r>
            <a:r>
              <a:rPr lang="en-US" sz="1195" i="1" dirty="0">
                <a:solidFill>
                  <a:prstClr val="black"/>
                </a:solidFill>
                <a:latin typeface="Helvetica" pitchFamily="64" charset="0"/>
                <a:ea typeface="+mn-ea"/>
                <a:cs typeface="Helvetica" pitchFamily="64" charset="0"/>
                <a:sym typeface="Helvetica" pitchFamily="64" charset="0"/>
              </a:rPr>
              <a:t> dipoles per cell)</a:t>
            </a:r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204A3BA2-8B22-0C1E-0D79-ED4C3DA0E79D}"/>
              </a:ext>
            </a:extLst>
          </p:cNvPr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06542" y="2526390"/>
            <a:ext cx="5677470" cy="1805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397091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BFBBBA-F242-9495-23A2-D86F7CCCB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More in details: Optics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391CD3-8449-3934-BE00-03D9B8168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9E798B-84C9-CC0C-1542-B12B6F12E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2077B-DCC0-06E4-77EE-D38F1C3AC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DBD3EE-1763-2BA1-78E1-3BF0A74B3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90" y="980728"/>
            <a:ext cx="10944594" cy="507603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Change of particle displacements in horizontal / vertical plane: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br>
              <a:rPr lang="en-GB" dirty="0"/>
            </a:b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algn="ctr"/>
            <a:r>
              <a:rPr lang="en-GB" sz="2400" dirty="0">
                <a:solidFill>
                  <a:schemeClr val="accent1"/>
                </a:solidFill>
              </a:rPr>
              <a:t>They are linear transformations! =&gt; they can be described by matrices!</a:t>
            </a:r>
          </a:p>
        </p:txBody>
      </p:sp>
      <p:pic>
        <p:nvPicPr>
          <p:cNvPr id="8" name="Picture 7" descr="A diagram of a mathematical equation&#10;&#10;AI-generated content may be incorrect.">
            <a:extLst>
              <a:ext uri="{FF2B5EF4-FFF2-40B4-BE49-F238E27FC236}">
                <a16:creationId xmlns:a16="http://schemas.microsoft.com/office/drawing/2014/main" id="{A848C8DB-1DAD-D2A9-6BF9-CBF6006AB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9758" y="1358503"/>
            <a:ext cx="8088850" cy="432048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3FF6C186-4A9E-8068-2C9D-4D267A57EA3F}"/>
              </a:ext>
            </a:extLst>
          </p:cNvPr>
          <p:cNvGrpSpPr/>
          <p:nvPr/>
        </p:nvGrpSpPr>
        <p:grpSpPr>
          <a:xfrm>
            <a:off x="407368" y="1700808"/>
            <a:ext cx="7128792" cy="3610219"/>
            <a:chOff x="407368" y="1700808"/>
            <a:chExt cx="7128792" cy="361021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651EDB8-E5B8-9B03-4401-9D8822C7217F}"/>
                </a:ext>
              </a:extLst>
            </p:cNvPr>
            <p:cNvSpPr txBox="1"/>
            <p:nvPr/>
          </p:nvSpPr>
          <p:spPr>
            <a:xfrm>
              <a:off x="407368" y="1700808"/>
              <a:ext cx="3058540" cy="361021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l">
                <a:buClr>
                  <a:schemeClr val="tx2"/>
                </a:buClr>
                <a:buNone/>
              </a:pPr>
              <a:r>
                <a:rPr lang="en-GB" sz="17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What is f ?!</a:t>
              </a:r>
            </a:p>
            <a:p>
              <a:pPr marL="285750" indent="-285750" algn="l">
                <a:buClr>
                  <a:schemeClr val="tx2"/>
                </a:buClr>
                <a:buFont typeface="Wingdings" pitchFamily="2" charset="2"/>
                <a:buChar char="§"/>
              </a:pPr>
              <a:r>
                <a:rPr lang="en-GB" sz="17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Recall kicks in B-field:</a:t>
              </a:r>
            </a:p>
            <a:p>
              <a:pPr marL="285750" indent="-285750" algn="l">
                <a:buClr>
                  <a:schemeClr val="tx2"/>
                </a:buClr>
                <a:buFont typeface="Wingdings" pitchFamily="2" charset="2"/>
                <a:buChar char="§"/>
              </a:pPr>
              <a:endParaRPr lang="en-GB" sz="1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 algn="l">
                <a:buClr>
                  <a:schemeClr val="tx2"/>
                </a:buClr>
                <a:buFont typeface="Wingdings" pitchFamily="2" charset="2"/>
                <a:buChar char="§"/>
              </a:pPr>
              <a:endParaRPr lang="en-GB" sz="1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 algn="l">
                <a:buClr>
                  <a:schemeClr val="tx2"/>
                </a:buClr>
                <a:buFont typeface="Wingdings" pitchFamily="2" charset="2"/>
                <a:buChar char="§"/>
              </a:pPr>
              <a:endParaRPr lang="en-GB" sz="1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 algn="l">
                <a:buClr>
                  <a:schemeClr val="tx2"/>
                </a:buClr>
                <a:buFont typeface="Wingdings" pitchFamily="2" charset="2"/>
                <a:buChar char="§"/>
              </a:pPr>
              <a:r>
                <a:rPr lang="en-GB" sz="17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 quadrupoles B</a:t>
              </a:r>
              <a:r>
                <a:rPr lang="en-GB" sz="1700" b="1" baseline="-250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</a:t>
              </a:r>
              <a:r>
                <a:rPr lang="en-GB" sz="17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= G x</a:t>
              </a:r>
            </a:p>
            <a:p>
              <a:pPr marL="285750" indent="-285750" algn="l">
                <a:buClr>
                  <a:schemeClr val="tx2"/>
                </a:buClr>
                <a:buFont typeface="Wingdings" pitchFamily="2" charset="2"/>
                <a:buChar char="§"/>
              </a:pPr>
              <a:endParaRPr lang="en-GB" sz="1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 algn="l">
                <a:buClr>
                  <a:schemeClr val="tx2"/>
                </a:buClr>
                <a:buFont typeface="Wingdings" pitchFamily="2" charset="2"/>
                <a:buChar char="§"/>
              </a:pPr>
              <a:endParaRPr lang="en-GB" sz="1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 algn="l">
                <a:buClr>
                  <a:schemeClr val="tx2"/>
                </a:buClr>
                <a:buFont typeface="Wingdings" pitchFamily="2" charset="2"/>
                <a:buChar char="§"/>
              </a:pPr>
              <a:endParaRPr lang="en-GB" sz="17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 algn="l">
                <a:buClr>
                  <a:schemeClr val="tx2"/>
                </a:buClr>
                <a:buFont typeface="Wingdings" pitchFamily="2" charset="2"/>
                <a:buChar char="§"/>
              </a:pPr>
              <a:r>
                <a:rPr lang="en-GB" sz="17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Where </a:t>
              </a:r>
              <a:r>
                <a:rPr lang="en-GB" sz="1700" b="1" i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n-GB" sz="17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and </a:t>
              </a:r>
              <a:r>
                <a:rPr lang="en-GB" sz="1700" b="1" i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  <a:r>
                <a:rPr lang="en-GB" sz="17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are the quadrupole gradient and length, respectively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1E68998-939C-C071-6ABE-E584D0564F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83865" y="2455993"/>
              <a:ext cx="901700" cy="614202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78E98A4-9A0D-D944-CD6B-C60AD61D7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83865" y="3674988"/>
              <a:ext cx="901700" cy="546100"/>
            </a:xfrm>
            <a:prstGeom prst="rect">
              <a:avLst/>
            </a:prstGeom>
          </p:spPr>
        </p:pic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2EA3FFE-C9B4-C671-6B51-ECCFA6EAF407}"/>
                </a:ext>
              </a:extLst>
            </p:cNvPr>
            <p:cNvSpPr/>
            <p:nvPr/>
          </p:nvSpPr>
          <p:spPr>
            <a:xfrm>
              <a:off x="7032104" y="2573304"/>
              <a:ext cx="504056" cy="504056"/>
            </a:xfrm>
            <a:prstGeom prst="ellipse">
              <a:avLst/>
            </a:prstGeom>
            <a:noFill/>
            <a:ln w="28575">
              <a:solidFill>
                <a:schemeClr val="accent3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6D17845F-61BC-49A5-EC27-B9BB57AD6C70}"/>
                </a:ext>
              </a:extLst>
            </p:cNvPr>
            <p:cNvCxnSpPr>
              <a:cxnSpLocks/>
              <a:stCxn id="19" idx="2"/>
            </p:cNvCxnSpPr>
            <p:nvPr/>
          </p:nvCxnSpPr>
          <p:spPr>
            <a:xfrm flipH="1">
              <a:off x="2783632" y="2825332"/>
              <a:ext cx="4248472" cy="1107724"/>
            </a:xfrm>
            <a:prstGeom prst="straightConnector1">
              <a:avLst/>
            </a:prstGeom>
            <a:ln w="19050">
              <a:solidFill>
                <a:schemeClr val="accent3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375719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1ECAED1-C100-359A-67A5-7E4FDAC41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Planes (x, x´) and (y, y´) are called transverse trace spaces: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0000"/>
                </a:solidFill>
              </a:rPr>
              <a:t>Note: A single quadrupole must have </a:t>
            </a:r>
            <a:r>
              <a:rPr lang="en-GB" dirty="0" err="1">
                <a:solidFill>
                  <a:srgbClr val="FF0000"/>
                </a:solidFill>
              </a:rPr>
              <a:t>f</a:t>
            </a:r>
            <a:r>
              <a:rPr lang="en-GB" baseline="-25000" dirty="0" err="1">
                <a:solidFill>
                  <a:srgbClr val="FF0000"/>
                </a:solidFill>
              </a:rPr>
              <a:t>x</a:t>
            </a:r>
            <a:r>
              <a:rPr lang="en-GB" dirty="0">
                <a:solidFill>
                  <a:srgbClr val="FF0000"/>
                </a:solidFill>
              </a:rPr>
              <a:t> = −</a:t>
            </a:r>
            <a:r>
              <a:rPr lang="en-GB" dirty="0" err="1">
                <a:solidFill>
                  <a:srgbClr val="FF0000"/>
                </a:solidFill>
              </a:rPr>
              <a:t>f</a:t>
            </a:r>
            <a:r>
              <a:rPr lang="en-GB" baseline="-25000" dirty="0" err="1">
                <a:solidFill>
                  <a:srgbClr val="FF0000"/>
                </a:solidFill>
              </a:rPr>
              <a:t>y</a:t>
            </a:r>
            <a:r>
              <a:rPr lang="en-GB" dirty="0">
                <a:solidFill>
                  <a:srgbClr val="FF0000"/>
                </a:solidFill>
              </a:rPr>
              <a:t> , Convention: f &gt; 0 → focusing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C537B72-610C-E22C-E97D-B01793613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Synchrotron main building blocks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34692-AF59-CAB0-0500-FBE285214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D86795-9136-B207-4DCF-3EF10FD0F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9AD95-7ACB-04DC-7559-E4D1C64B1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8" name="Picture 7" descr="A table of mathematical equations&#10;&#10;AI-generated content may be incorrect.">
            <a:extLst>
              <a:ext uri="{FF2B5EF4-FFF2-40B4-BE49-F238E27FC236}">
                <a16:creationId xmlns:a16="http://schemas.microsoft.com/office/drawing/2014/main" id="{1070BE18-1707-51B4-963E-0ED735725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1628800"/>
            <a:ext cx="8352928" cy="385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3113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30545CC-8825-3C9C-E3A1-9D2FFF928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6B34639D-2B8D-4B51-A0EC-57093397D242}"/>
              </a:ext>
            </a:extLst>
          </p:cNvPr>
          <p:cNvGrpSpPr/>
          <p:nvPr/>
        </p:nvGrpSpPr>
        <p:grpSpPr>
          <a:xfrm>
            <a:off x="1559496" y="677158"/>
            <a:ext cx="9325644" cy="5488146"/>
            <a:chOff x="1559496" y="677158"/>
            <a:chExt cx="9325644" cy="5488146"/>
          </a:xfrm>
        </p:grpSpPr>
        <p:pic>
          <p:nvPicPr>
            <p:cNvPr id="10" name="Picture 9" descr="A diagram of a graph&#10;&#10;AI-generated content may be incorrect.">
              <a:extLst>
                <a:ext uri="{FF2B5EF4-FFF2-40B4-BE49-F238E27FC236}">
                  <a16:creationId xmlns:a16="http://schemas.microsoft.com/office/drawing/2014/main" id="{7F813580-5833-C6AA-EF2D-749CBFCB7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59496" y="677158"/>
              <a:ext cx="9325644" cy="5488146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30ED69F-17C0-F95A-7881-D9634AE25819}"/>
                </a:ext>
              </a:extLst>
            </p:cNvPr>
            <p:cNvSpPr/>
            <p:nvPr/>
          </p:nvSpPr>
          <p:spPr>
            <a:xfrm>
              <a:off x="6600056" y="3429000"/>
              <a:ext cx="4285084" cy="792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6BB4B84C-3687-FDEC-30F0-A58BF9D69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Putting them together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2438EB-E740-F3EF-83B3-237BF2E1A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9A396-0C47-0308-6CA5-C1E262E2C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4B281-67A2-D887-E6CC-3D7997AA9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7212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CF5F69B-CDB0-E5E1-BB6F-647651D44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B9EB838-A8A6-FF66-F51B-5425902E1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Consider an alternating sequence of focussing (F) and defocussing (D) quadrupoles separated by a drift (O)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 transfer matrix of the basic </a:t>
            </a:r>
            <a:r>
              <a:rPr lang="en-GB" dirty="0" err="1"/>
              <a:t>FODO</a:t>
            </a:r>
            <a:r>
              <a:rPr lang="en-GB" dirty="0"/>
              <a:t> cell reads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194BFBC-40EA-6878-A9CF-EBEA5E35D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Equivalent matrix of a </a:t>
            </a:r>
            <a:r>
              <a:rPr lang="en-GB" dirty="0" err="1"/>
              <a:t>FODO</a:t>
            </a:r>
            <a:r>
              <a:rPr lang="en-GB" dirty="0"/>
              <a:t> cell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96EBA-78EA-0476-5CCE-FDE480553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EECE1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22.06.25-02.07.25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642FD95-E0F1-6EED-ACCF-8C0717D55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Introduction to Accelerator Physics for the EIC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9F7A17-ADFF-D7E2-6E97-11CDB613C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None/>
              <a:tabLst/>
              <a:defRPr/>
            </a:pPr>
            <a:fld id="{07CB4EDF-7DE6-4369-B527-B79B2EF0026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B6084E-6ECE-2249-624E-7F3B70C5C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1" t="16241" r="10708" b="45865"/>
          <a:stretch>
            <a:fillRect/>
          </a:stretch>
        </p:blipFill>
        <p:spPr>
          <a:xfrm>
            <a:off x="2819636" y="1935905"/>
            <a:ext cx="6552728" cy="20162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4EC3CCC-C1F1-3307-B356-9DBEB72A21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7528" y="4922095"/>
            <a:ext cx="8017033" cy="79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23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106E4-D4A3-411A-96F9-541611F7D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604" y="110658"/>
            <a:ext cx="10103356" cy="629173"/>
          </a:xfrm>
        </p:spPr>
        <p:txBody>
          <a:bodyPr>
            <a:normAutofit/>
          </a:bodyPr>
          <a:lstStyle/>
          <a:p>
            <a:pPr algn="ctr"/>
            <a:r>
              <a:rPr lang="en-GB" b="1" noProof="0" dirty="0">
                <a:latin typeface="Arial" panose="020B0604020202020204" pitchFamily="34" charset="0"/>
                <a:cs typeface="Arial" panose="020B0604020202020204" pitchFamily="34" charset="0"/>
              </a:rPr>
              <a:t>EIC Accelerator Performance Needs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3A1D48-7790-D942-8191-2B3BF4C5EC90}"/>
              </a:ext>
            </a:extLst>
          </p:cNvPr>
          <p:cNvSpPr txBox="1"/>
          <p:nvPr/>
        </p:nvSpPr>
        <p:spPr>
          <a:xfrm>
            <a:off x="663967" y="1166842"/>
            <a:ext cx="11104322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wide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  <a:sym typeface="Wingdings"/>
              </a:rPr>
              <a:t>center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  <a:sym typeface="Wingdings"/>
              </a:rPr>
              <a:t>-of-mass energy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√s: 20 – 140 GeV 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map the out nucleon and nuclei structure from high to low x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polarized electron and hadron (p, He-3) beams: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access to spin structure of nucleons and nuclei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22F31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Spin vehicle to access the spatial and momentum structure of the nucleon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322F31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3d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22F31"/>
              </a:solidFill>
              <a:effectLst/>
              <a:uLnTx/>
              <a:uFillTx/>
              <a:latin typeface="Arial" panose="020B0604020202020204"/>
              <a:ea typeface="+mn-ea"/>
              <a:cs typeface="Comic Sans M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Full specification of initial and final states to probe q-g structure of NN and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NNN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 interaction in light nuclei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22F31"/>
              </a:solidFill>
              <a:effectLst/>
              <a:uLnTx/>
              <a:uFillTx/>
              <a:latin typeface="Arial" panose="020B0604020202020204"/>
              <a:ea typeface="+mn-ea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nuclear beams: d to Pb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22F31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accessing the highest gluon densities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  <a:sym typeface="Wingdings" pitchFamily="2" charset="2"/>
              </a:rPr>
              <a:t> saturation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  <a:sym typeface="Wingdings" pitchFamily="2" charset="2"/>
              </a:rPr>
              <a:t>quark and gluon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interact with a nuclear medium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Arial" panose="020B0604020202020204"/>
              <a:ea typeface="+mn-ea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high luminosity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10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33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-10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34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cm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-2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s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-1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mapping the spatial and momentum structure of nucleons and nuclei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3d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Comic Sans M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access to rare probes, i.e.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Ws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large acceptance (0.2 – 1.3 GeV) through forward focusing IR magnets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spatial imaging of nucleons and nuclei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Comic Sans M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0B6985-60A8-DC49-82E5-FD3466A47C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55240" y="719234"/>
            <a:ext cx="2125066" cy="1265060"/>
          </a:xfrm>
          <a:prstGeom prst="rect">
            <a:avLst/>
          </a:prstGeom>
        </p:spPr>
      </p:pic>
      <p:pic>
        <p:nvPicPr>
          <p:cNvPr id="8" name="droppedImage.png">
            <a:extLst>
              <a:ext uri="{FF2B5EF4-FFF2-40B4-BE49-F238E27FC236}">
                <a16:creationId xmlns:a16="http://schemas.microsoft.com/office/drawing/2014/main" id="{83C00716-E7EA-8B49-B01E-82FAAF6EEB3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34177" y="1571062"/>
            <a:ext cx="2967423" cy="1141316"/>
          </a:xfrm>
          <a:prstGeom prst="rect">
            <a:avLst/>
          </a:prstGeom>
          <a:ln w="12700">
            <a:rou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F455D8-1C79-7E44-A42D-07B3CEBC7E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7310" y="3663223"/>
            <a:ext cx="1325228" cy="800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67BCF27-3EF7-0D40-BABB-779F23AA15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9918" y="3663223"/>
            <a:ext cx="1372981" cy="8064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83E6F94-D2FC-2047-B409-BFAB0883AAB7}"/>
              </a:ext>
            </a:extLst>
          </p:cNvPr>
          <p:cNvSpPr txBox="1"/>
          <p:nvPr/>
        </p:nvSpPr>
        <p:spPr>
          <a:xfrm>
            <a:off x="7238565" y="3338848"/>
            <a:ext cx="16383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gluon emission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A7E88D-2BCB-0D4C-9DBD-8E19ED99F88B}"/>
              </a:ext>
            </a:extLst>
          </p:cNvPr>
          <p:cNvSpPr txBox="1"/>
          <p:nvPr/>
        </p:nvSpPr>
        <p:spPr>
          <a:xfrm>
            <a:off x="8722426" y="3701323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8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F9D7D3-7F44-0442-9E9B-05F8C183DAE3}"/>
              </a:ext>
            </a:extLst>
          </p:cNvPr>
          <p:cNvSpPr txBox="1"/>
          <p:nvPr/>
        </p:nvSpPr>
        <p:spPr>
          <a:xfrm>
            <a:off x="8736108" y="3944448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8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=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DE855A-6BE9-4A49-97CE-1F5B9B8A6ADF}"/>
              </a:ext>
            </a:extLst>
          </p:cNvPr>
          <p:cNvSpPr txBox="1"/>
          <p:nvPr/>
        </p:nvSpPr>
        <p:spPr>
          <a:xfrm>
            <a:off x="9219756" y="3346807"/>
            <a:ext cx="21434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omic Sans MS"/>
              </a:rPr>
              <a:t>gluon recombination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A8C499C-1D0B-114A-B20C-A5236E27E4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5777" y="4500081"/>
            <a:ext cx="1817315" cy="1115838"/>
          </a:xfrm>
          <a:prstGeom prst="rect">
            <a:avLst/>
          </a:prstGeom>
        </p:spPr>
      </p:pic>
      <p:pic>
        <p:nvPicPr>
          <p:cNvPr id="24" name="Picture 2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5220E9F-DA25-9245-B863-EB414740C3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7677" y="5400268"/>
            <a:ext cx="2823752" cy="154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489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004A722-8702-1336-0E1D-B986396F8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979DFD36-78E8-C11F-856C-6C8E28131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 order to calculate numbers, one usually defines a </a:t>
            </a:r>
            <a:r>
              <a:rPr lang="en-GB" dirty="0" err="1"/>
              <a:t>FODO</a:t>
            </a:r>
            <a:r>
              <a:rPr lang="en-GB" dirty="0"/>
              <a:t> cell from the middle of the first F-quadrupole up to the middle of the last F-quadrupole.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Hence the resulting transfer matrix looks: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61B0307-A0C9-C305-4F19-74285BC4F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Considering both planes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2831D5-9473-C0E2-0816-7FE0F4935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EECE1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22.06.25-02.07.25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B66E6C7-FAC0-3E55-76D5-2F61D9361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EECE1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Introduction to Accelerator Physics for the EIC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945E62-BDF7-0988-68F6-175CD1A96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None/>
              <a:tabLst/>
              <a:defRPr/>
            </a:pPr>
            <a:fld id="{07CB4EDF-7DE6-4369-B527-B79B2EF0026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748835D-0747-E87F-AFF4-E49FCAB58705}"/>
                  </a:ext>
                </a:extLst>
              </p:cNvPr>
              <p:cNvSpPr txBox="1"/>
              <p:nvPr/>
            </p:nvSpPr>
            <p:spPr>
              <a:xfrm>
                <a:off x="6200092" y="1959991"/>
                <a:ext cx="5554738" cy="3888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charset="0"/>
                    <a:cs typeface="+mn-cs"/>
                  </a:rPr>
                  <a:t>M=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𝑀</m:t>
                        </m:r>
                      </m:e>
                      <m:sub>
                        <m: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𝑄</m:t>
                        </m:r>
                      </m:sub>
                    </m:sSub>
                  </m:oMath>
                </a14:m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charset="0"/>
                    <a:cs typeface="+mn-cs"/>
                  </a:rPr>
                  <a:t>(2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</m:e>
                      <m:sub>
                        <m: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0</m:t>
                        </m:r>
                      </m:sub>
                    </m:sSub>
                    <m:r>
                      <a:rPr kumimoji="0" lang="en-GB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  <m:r>
                      <a:rPr kumimoji="0" lang="en-GB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∙</m:t>
                    </m:r>
                    <m:sSub>
                      <m:sSubPr>
                        <m:ctrlP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𝑀</m:t>
                        </m:r>
                      </m:e>
                      <m:sub>
                        <m: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𝐿</m:t>
                        </m:r>
                      </m:e>
                    </m:d>
                    <m:r>
                      <a:rPr kumimoji="0" lang="en-GB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∙ </m:t>
                    </m:r>
                    <m:sSub>
                      <m:sSubPr>
                        <m:ctrlP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𝑀</m:t>
                        </m:r>
                      </m:e>
                      <m:sub>
                        <m: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𝑄</m:t>
                        </m:r>
                      </m:sub>
                    </m:sSub>
                  </m:oMath>
                </a14:m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charset="0"/>
                    <a:cs typeface="+mn-cs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</m:t>
                        </m:r>
                        <m: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</m:e>
                      <m:sub>
                        <m: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charset="0"/>
                    <a:cs typeface="+mn-cs"/>
                  </a:rPr>
                  <a:t>) </a:t>
                </a:r>
                <a14:m>
                  <m:oMath xmlns:m="http://schemas.openxmlformats.org/officeDocument/2006/math">
                    <m:r>
                      <a:rPr kumimoji="0" lang="en-GB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∙</m:t>
                    </m:r>
                    <m:sSub>
                      <m:sSubPr>
                        <m:ctrlP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𝑀</m:t>
                        </m:r>
                      </m:e>
                      <m:sub>
                        <m: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𝐿</m:t>
                        </m:r>
                      </m:e>
                    </m:d>
                  </m:oMath>
                </a14:m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∙ </m:t>
                    </m:r>
                    <m:sSub>
                      <m:sSubPr>
                        <m:ctrlP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𝑀</m:t>
                        </m:r>
                      </m:e>
                      <m:sub>
                        <m:r>
                          <a:rPr kumimoji="0" lang="en-GB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𝑄</m:t>
                        </m:r>
                      </m:sub>
                    </m:sSub>
                  </m:oMath>
                </a14:m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charset="0"/>
                    <a:cs typeface="+mn-cs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  <m: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𝑓</m:t>
                        </m:r>
                      </m:e>
                      <m:sub>
                        <m:r>
                          <a:rPr kumimoji="0" lang="en-GB" sz="1800" b="0" i="1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charset="0"/>
                    <a:cs typeface="+mn-cs"/>
                  </a:rPr>
                  <a:t>)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748835D-0747-E87F-AFF4-E49FCAB587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0092" y="1959991"/>
                <a:ext cx="5554738" cy="388889"/>
              </a:xfrm>
              <a:prstGeom prst="rect">
                <a:avLst/>
              </a:prstGeom>
              <a:blipFill>
                <a:blip r:embed="rId3"/>
                <a:stretch>
                  <a:fillRect t="-6452" b="-225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0F5608BC-6358-79BE-9331-544A79E3FA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181" y="2753867"/>
            <a:ext cx="10313822" cy="1755254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454F3C3A-AE30-A2C2-A2FB-BD03ACD64DEC}"/>
              </a:ext>
            </a:extLst>
          </p:cNvPr>
          <p:cNvGrpSpPr/>
          <p:nvPr/>
        </p:nvGrpSpPr>
        <p:grpSpPr>
          <a:xfrm>
            <a:off x="976652" y="2753867"/>
            <a:ext cx="9007780" cy="3034656"/>
            <a:chOff x="976652" y="2753867"/>
            <a:chExt cx="9007780" cy="3034656"/>
          </a:xfrm>
        </p:grpSpPr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0F33F18D-6F70-45F7-96C0-E93A7A42C1A0}"/>
                </a:ext>
              </a:extLst>
            </p:cNvPr>
            <p:cNvSpPr txBox="1"/>
            <p:nvPr/>
          </p:nvSpPr>
          <p:spPr>
            <a:xfrm>
              <a:off x="976652" y="5142192"/>
              <a:ext cx="4408962" cy="646331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Choosing well </a:t>
              </a: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and </a:t>
              </a:r>
              <a:r>
                <a:rPr kumimoji="0" lang="en-US" sz="1800" b="1" i="1" u="none" strike="noStrike" kern="1200" cap="none" spc="0" normalizeH="0" baseline="0" noProof="0" dirty="0" err="1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kumimoji="0" lang="en-US" sz="1800" b="1" i="1" u="none" strike="noStrike" kern="1200" cap="none" spc="0" normalizeH="0" baseline="-25000" noProof="0" dirty="0" err="1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r>
                <a:rPr lang="en-US" sz="1800" b="1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…</a:t>
              </a:r>
              <a:br>
                <a:rPr lang="en-US" sz="1800" b="1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800" b="1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=&gt;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overall focusing in both planes!</a:t>
              </a:r>
              <a:endPara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" name="Connecteur droit avec flèche 10">
              <a:extLst>
                <a:ext uri="{FF2B5EF4-FFF2-40B4-BE49-F238E27FC236}">
                  <a16:creationId xmlns:a16="http://schemas.microsoft.com/office/drawing/2014/main" id="{D1879F86-03EF-449E-1026-7A31B9D1F6E5}"/>
                </a:ext>
              </a:extLst>
            </p:cNvPr>
            <p:cNvCxnSpPr>
              <a:cxnSpLocks/>
              <a:stCxn id="9" idx="0"/>
            </p:cNvCxnSpPr>
            <p:nvPr/>
          </p:nvCxnSpPr>
          <p:spPr>
            <a:xfrm flipV="1">
              <a:off x="3181133" y="3629356"/>
              <a:ext cx="190052" cy="1512836"/>
            </a:xfrm>
            <a:prstGeom prst="straightConnector1">
              <a:avLst/>
            </a:prstGeom>
            <a:ln w="41275">
              <a:solidFill>
                <a:schemeClr val="accent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avec flèche 12">
              <a:extLst>
                <a:ext uri="{FF2B5EF4-FFF2-40B4-BE49-F238E27FC236}">
                  <a16:creationId xmlns:a16="http://schemas.microsoft.com/office/drawing/2014/main" id="{0BFCE5C1-B0E0-6F59-FE13-301994874B54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 flipV="1">
              <a:off x="5385614" y="4367940"/>
              <a:ext cx="1086607" cy="1097418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61C3BA37-2626-07A0-DE4C-39E5B915F05B}"/>
                </a:ext>
              </a:extLst>
            </p:cNvPr>
            <p:cNvSpPr/>
            <p:nvPr/>
          </p:nvSpPr>
          <p:spPr>
            <a:xfrm>
              <a:off x="2639616" y="2753867"/>
              <a:ext cx="3456384" cy="891157"/>
            </a:xfrm>
            <a:prstGeom prst="roundRect">
              <a:avLst/>
            </a:prstGeom>
            <a:noFill/>
            <a:ln w="38100">
              <a:solidFill>
                <a:schemeClr val="accent3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D5748ADE-9828-EF29-E38B-153DE0BEFF97}"/>
                </a:ext>
              </a:extLst>
            </p:cNvPr>
            <p:cNvSpPr/>
            <p:nvPr/>
          </p:nvSpPr>
          <p:spPr>
            <a:xfrm>
              <a:off x="6200092" y="3573016"/>
              <a:ext cx="3784340" cy="975714"/>
            </a:xfrm>
            <a:prstGeom prst="roundRect">
              <a:avLst/>
            </a:prstGeom>
            <a:noFill/>
            <a:ln w="38100">
              <a:solidFill>
                <a:schemeClr val="accent3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3716C91-629C-55B3-2BA9-01EAB9FC30EE}"/>
              </a:ext>
            </a:extLst>
          </p:cNvPr>
          <p:cNvGrpSpPr/>
          <p:nvPr/>
        </p:nvGrpSpPr>
        <p:grpSpPr>
          <a:xfrm>
            <a:off x="2639616" y="2636912"/>
            <a:ext cx="8730412" cy="3290111"/>
            <a:chOff x="2639616" y="2636912"/>
            <a:chExt cx="8730412" cy="3290111"/>
          </a:xfrm>
        </p:grpSpPr>
        <p:sp>
          <p:nvSpPr>
            <p:cNvPr id="19" name="ZoneTexte 8">
              <a:extLst>
                <a:ext uri="{FF2B5EF4-FFF2-40B4-BE49-F238E27FC236}">
                  <a16:creationId xmlns:a16="http://schemas.microsoft.com/office/drawing/2014/main" id="{55B9E6D2-F464-04B8-2D0A-39570BC06B91}"/>
                </a:ext>
              </a:extLst>
            </p:cNvPr>
            <p:cNvSpPr txBox="1"/>
            <p:nvPr/>
          </p:nvSpPr>
          <p:spPr>
            <a:xfrm>
              <a:off x="6401288" y="5003693"/>
              <a:ext cx="4968740" cy="923330"/>
            </a:xfrm>
            <a:prstGeom prst="rect">
              <a:avLst/>
            </a:prstGeom>
            <a:solidFill>
              <a:srgbClr val="B6F8B9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r>
                <a:rPr lang="en-US" sz="1800" b="1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 the ideal case, motion is un-coupled between the two planes!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=&gt; We can study independently x/y planes</a:t>
              </a:r>
              <a:endPara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" name="Connecteur droit avec flèche 10">
              <a:extLst>
                <a:ext uri="{FF2B5EF4-FFF2-40B4-BE49-F238E27FC236}">
                  <a16:creationId xmlns:a16="http://schemas.microsoft.com/office/drawing/2014/main" id="{F2774066-3C79-2EA2-89E9-C29A3B457BDD}"/>
                </a:ext>
              </a:extLst>
            </p:cNvPr>
            <p:cNvCxnSpPr>
              <a:cxnSpLocks/>
              <a:stCxn id="19" idx="0"/>
            </p:cNvCxnSpPr>
            <p:nvPr/>
          </p:nvCxnSpPr>
          <p:spPr>
            <a:xfrm flipH="1" flipV="1">
              <a:off x="7968208" y="3528069"/>
              <a:ext cx="917450" cy="1475624"/>
            </a:xfrm>
            <a:prstGeom prst="straightConnector1">
              <a:avLst/>
            </a:prstGeom>
            <a:ln w="4127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avec flèche 12">
              <a:extLst>
                <a:ext uri="{FF2B5EF4-FFF2-40B4-BE49-F238E27FC236}">
                  <a16:creationId xmlns:a16="http://schemas.microsoft.com/office/drawing/2014/main" id="{375AC6C2-25D9-B403-545C-B427338790E2}"/>
                </a:ext>
              </a:extLst>
            </p:cNvPr>
            <p:cNvCxnSpPr>
              <a:cxnSpLocks/>
              <a:stCxn id="19" idx="1"/>
            </p:cNvCxnSpPr>
            <p:nvPr/>
          </p:nvCxnSpPr>
          <p:spPr>
            <a:xfrm flipH="1" flipV="1">
              <a:off x="5611165" y="4704400"/>
              <a:ext cx="790123" cy="760958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3D8E1A95-5402-56E9-DD52-882659AD980B}"/>
                </a:ext>
              </a:extLst>
            </p:cNvPr>
            <p:cNvSpPr/>
            <p:nvPr/>
          </p:nvSpPr>
          <p:spPr>
            <a:xfrm>
              <a:off x="6216096" y="2636912"/>
              <a:ext cx="3736252" cy="891157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856909EB-DB4C-F380-EA24-02D8266D59D0}"/>
                </a:ext>
              </a:extLst>
            </p:cNvPr>
            <p:cNvSpPr/>
            <p:nvPr/>
          </p:nvSpPr>
          <p:spPr>
            <a:xfrm>
              <a:off x="2639616" y="3685333"/>
              <a:ext cx="3456384" cy="963090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6876334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899B8-81EF-B215-2FFE-6A69BABD4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1E2A207-1D98-44C2-2E80-F99299A5C5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An accelerator is usually build using a repetition of basic ‘cells’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noProof="0" dirty="0"/>
              <a:t>A simple </a:t>
            </a:r>
            <a:r>
              <a:rPr lang="en-GB" u="sng" noProof="0" dirty="0" err="1"/>
              <a:t>FODO</a:t>
            </a:r>
            <a:r>
              <a:rPr lang="en-GB" u="sng" noProof="0" dirty="0"/>
              <a:t> cell</a:t>
            </a:r>
            <a:r>
              <a:rPr lang="en-GB" noProof="0" dirty="0"/>
              <a:t> usually contains: 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b="1" noProof="0" dirty="0"/>
              <a:t>Dipole</a:t>
            </a:r>
            <a:r>
              <a:rPr lang="en-GB" noProof="0" dirty="0"/>
              <a:t> magnets to bend the beams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b="1" noProof="0" dirty="0"/>
              <a:t>Quadrupole</a:t>
            </a:r>
            <a:r>
              <a:rPr lang="en-GB" noProof="0" dirty="0"/>
              <a:t> magnets to focus the beams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noProof="0" dirty="0"/>
              <a:t>Beam position monitors (</a:t>
            </a:r>
            <a:r>
              <a:rPr lang="en-GB" b="1" noProof="0" dirty="0"/>
              <a:t>BPM</a:t>
            </a:r>
            <a:r>
              <a:rPr lang="en-GB" noProof="0" dirty="0"/>
              <a:t>) to measure the beam position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noProof="0" dirty="0"/>
              <a:t>Small dipole </a:t>
            </a:r>
            <a:r>
              <a:rPr lang="en-GB" b="1" noProof="0" dirty="0"/>
              <a:t>corrector</a:t>
            </a:r>
            <a:r>
              <a:rPr lang="en-GB" noProof="0" dirty="0"/>
              <a:t> magnets for beam steering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noProof="0" dirty="0"/>
              <a:t>(</a:t>
            </a:r>
            <a:r>
              <a:rPr lang="en-GB" b="1" noProof="0" dirty="0" err="1"/>
              <a:t>Sextupole</a:t>
            </a:r>
            <a:r>
              <a:rPr lang="en-GB" noProof="0" dirty="0"/>
              <a:t> magnets to control off-energy focusing)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noProof="0" dirty="0"/>
          </a:p>
          <a:p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6361883-2310-DD91-CB7C-26628F21A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Basics accelerator lattice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8CDB69-116D-8738-819A-A576C54B0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22.06.25-02.07.25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226981-D1DD-69F0-3247-363207E77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Introduction to Accelerator Physics for the EIC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67B540-03ED-F647-B451-39E9AA35F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fld id="{36B5EA5A-BC32-A742-B11B-8E7414D5B53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t>41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pic>
        <p:nvPicPr>
          <p:cNvPr id="14" name="Picture 13" descr="A picture containing outdoor&#10;&#10;Description automatically generated">
            <a:extLst>
              <a:ext uri="{FF2B5EF4-FFF2-40B4-BE49-F238E27FC236}">
                <a16:creationId xmlns:a16="http://schemas.microsoft.com/office/drawing/2014/main" id="{88B17CF7-35C6-F52A-9C67-71FAFEBCA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7201" y="2573237"/>
            <a:ext cx="1862274" cy="1831005"/>
          </a:xfrm>
          <a:prstGeom prst="rect">
            <a:avLst/>
          </a:prstGeom>
        </p:spPr>
      </p:pic>
      <p:pic>
        <p:nvPicPr>
          <p:cNvPr id="18" name="Picture 17" descr="A picture containing yellow, indoor, working, device&#10;&#10;Description automatically generated">
            <a:extLst>
              <a:ext uri="{FF2B5EF4-FFF2-40B4-BE49-F238E27FC236}">
                <a16:creationId xmlns:a16="http://schemas.microsoft.com/office/drawing/2014/main" id="{E6F00767-57B6-BC20-E483-306C6E880E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300"/>
          <a:stretch/>
        </p:blipFill>
        <p:spPr>
          <a:xfrm>
            <a:off x="9907201" y="1412776"/>
            <a:ext cx="1862274" cy="111971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1ADC966-A106-D0A2-ED59-E1809ED9E8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7688" y="4368774"/>
            <a:ext cx="1741131" cy="1897264"/>
          </a:xfrm>
          <a:prstGeom prst="rect">
            <a:avLst/>
          </a:prstGeom>
        </p:spPr>
      </p:pic>
      <p:pic>
        <p:nvPicPr>
          <p:cNvPr id="23" name="Picture 22" descr="Chart&#10;&#10;Description automatically generated">
            <a:extLst>
              <a:ext uri="{FF2B5EF4-FFF2-40B4-BE49-F238E27FC236}">
                <a16:creationId xmlns:a16="http://schemas.microsoft.com/office/drawing/2014/main" id="{CCDE4D18-61D9-20B9-2E73-2E1E54A69AE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753"/>
          <a:stretch/>
        </p:blipFill>
        <p:spPr>
          <a:xfrm>
            <a:off x="7896200" y="1520754"/>
            <a:ext cx="1868630" cy="900134"/>
          </a:xfrm>
          <a:prstGeom prst="rect">
            <a:avLst/>
          </a:prstGeom>
        </p:spPr>
      </p:pic>
      <p:pic>
        <p:nvPicPr>
          <p:cNvPr id="25" name="Picture 24" descr="Diagram&#10;&#10;Description automatically generated">
            <a:extLst>
              <a:ext uri="{FF2B5EF4-FFF2-40B4-BE49-F238E27FC236}">
                <a16:creationId xmlns:a16="http://schemas.microsoft.com/office/drawing/2014/main" id="{2773A11D-A82E-2A57-8579-14B92055E8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6200" y="2563747"/>
            <a:ext cx="1742619" cy="171721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A6CD829-481A-D9E0-721E-C70E68EF35E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829" t="1084" r="19518" b="16704"/>
          <a:stretch/>
        </p:blipFill>
        <p:spPr>
          <a:xfrm>
            <a:off x="9907201" y="4445354"/>
            <a:ext cx="1862274" cy="1894850"/>
          </a:xfrm>
          <a:prstGeom prst="rect">
            <a:avLst/>
          </a:prstGeom>
        </p:spPr>
      </p:pic>
      <p:grpSp>
        <p:nvGrpSpPr>
          <p:cNvPr id="77" name="Group 76">
            <a:extLst>
              <a:ext uri="{FF2B5EF4-FFF2-40B4-BE49-F238E27FC236}">
                <a16:creationId xmlns:a16="http://schemas.microsoft.com/office/drawing/2014/main" id="{5375C3FC-1567-D16D-F5BE-C0E12532F5AD}"/>
              </a:ext>
            </a:extLst>
          </p:cNvPr>
          <p:cNvGrpSpPr/>
          <p:nvPr/>
        </p:nvGrpSpPr>
        <p:grpSpPr>
          <a:xfrm>
            <a:off x="623392" y="4116577"/>
            <a:ext cx="6501662" cy="2077402"/>
            <a:chOff x="715610" y="4085137"/>
            <a:chExt cx="6501662" cy="2077402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56DB944-5258-79A6-1C33-B4757705C7D8}"/>
                </a:ext>
              </a:extLst>
            </p:cNvPr>
            <p:cNvSpPr/>
            <p:nvPr/>
          </p:nvSpPr>
          <p:spPr bwMode="auto">
            <a:xfrm>
              <a:off x="4496114" y="4727666"/>
              <a:ext cx="1439049" cy="69074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Comic Sans MS" pitchFamily="66" charset="0"/>
                <a:ea typeface="ＭＳ Ｐゴシック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E57102A5-6A20-1AB3-E61B-D66DDC517483}"/>
                </a:ext>
              </a:extLst>
            </p:cNvPr>
            <p:cNvSpPr/>
            <p:nvPr/>
          </p:nvSpPr>
          <p:spPr bwMode="auto">
            <a:xfrm>
              <a:off x="2784312" y="4727666"/>
              <a:ext cx="1439049" cy="69074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Comic Sans MS" pitchFamily="66" charset="0"/>
                <a:ea typeface="ＭＳ Ｐゴシック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1542868-0774-E135-54E6-22B1215B2E60}"/>
                </a:ext>
              </a:extLst>
            </p:cNvPr>
            <p:cNvSpPr txBox="1"/>
            <p:nvPr/>
          </p:nvSpPr>
          <p:spPr>
            <a:xfrm>
              <a:off x="715610" y="4102566"/>
              <a:ext cx="974946" cy="415498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400"/>
                </a:spcAft>
                <a:buClr>
                  <a:srgbClr val="0000FF"/>
                </a:buClr>
                <a:buSzPct val="80000"/>
                <a:buFont typeface="Wingdings" charset="0"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3A0"/>
                  </a:solidFill>
                  <a:effectLst/>
                  <a:uLnTx/>
                  <a:uFillTx/>
                  <a:latin typeface="Arial"/>
                  <a:ea typeface="ＭＳ Ｐゴシック" charset="0"/>
                </a:rPr>
                <a:t>Quadrupole </a:t>
              </a:r>
              <a:b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3A0"/>
                  </a:solidFill>
                  <a:effectLst/>
                  <a:uLnTx/>
                  <a:uFillTx/>
                  <a:latin typeface="Arial"/>
                  <a:ea typeface="ＭＳ Ｐゴシック" charset="0"/>
                </a:rPr>
              </a:b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3A0"/>
                  </a:solidFill>
                  <a:effectLst/>
                  <a:uLnTx/>
                  <a:uFillTx/>
                  <a:latin typeface="Arial"/>
                  <a:ea typeface="ＭＳ Ｐゴシック" charset="0"/>
                </a:rPr>
                <a:t>(focussing)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B49181D-9887-173A-E0A6-73319352F8CF}"/>
                </a:ext>
              </a:extLst>
            </p:cNvPr>
            <p:cNvSpPr txBox="1"/>
            <p:nvPr/>
          </p:nvSpPr>
          <p:spPr>
            <a:xfrm>
              <a:off x="5705038" y="4085137"/>
              <a:ext cx="1496223" cy="41549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400"/>
                </a:spcAft>
                <a:buClr>
                  <a:srgbClr val="0000FF"/>
                </a:buClr>
                <a:buSzPct val="80000"/>
                <a:buFont typeface="Wingdings" charset="0"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3A0"/>
                  </a:solidFill>
                  <a:effectLst/>
                  <a:uLnTx/>
                  <a:uFillTx/>
                  <a:latin typeface="Arial"/>
                  <a:ea typeface="ＭＳ Ｐゴシック" charset="0"/>
                </a:rPr>
                <a:t>Quadrupole </a:t>
              </a:r>
              <a:b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3A0"/>
                  </a:solidFill>
                  <a:effectLst/>
                  <a:uLnTx/>
                  <a:uFillTx/>
                  <a:latin typeface="Arial"/>
                  <a:ea typeface="ＭＳ Ｐゴシック" charset="0"/>
                </a:rPr>
              </a:br>
              <a:r>
                <a:rPr kumimoji="0" lang="en-GB" sz="1050" b="1" i="0" u="none" strike="noStrike" kern="0" cap="none" spc="0" normalizeH="0" baseline="0" noProof="0" dirty="0">
                  <a:ln>
                    <a:noFill/>
                  </a:ln>
                  <a:solidFill>
                    <a:srgbClr val="0033A0"/>
                  </a:solidFill>
                  <a:effectLst/>
                  <a:uLnTx/>
                  <a:uFillTx/>
                  <a:latin typeface="Arial"/>
                  <a:ea typeface="ＭＳ Ｐゴシック" charset="0"/>
                </a:rPr>
                <a:t>(de-focussing)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BFA0EB4-6A39-5D3F-F50C-4024AED9E6BB}"/>
                </a:ext>
              </a:extLst>
            </p:cNvPr>
            <p:cNvSpPr txBox="1"/>
            <p:nvPr/>
          </p:nvSpPr>
          <p:spPr>
            <a:xfrm>
              <a:off x="3196430" y="4497016"/>
              <a:ext cx="575799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400"/>
                </a:spcAft>
                <a:buClr>
                  <a:srgbClr val="0000FF"/>
                </a:buClr>
                <a:buSzPct val="80000"/>
                <a:buFont typeface="Wingdings" charset="0"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E15E32"/>
                  </a:solidFill>
                  <a:effectLst/>
                  <a:uLnTx/>
                  <a:uFillTx/>
                  <a:latin typeface="Arial"/>
                  <a:ea typeface="ＭＳ Ｐゴシック" charset="0"/>
                </a:rPr>
                <a:t>Dipole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0244612-755E-4AD4-545A-85574F5FF604}"/>
                </a:ext>
              </a:extLst>
            </p:cNvPr>
            <p:cNvSpPr txBox="1"/>
            <p:nvPr/>
          </p:nvSpPr>
          <p:spPr>
            <a:xfrm>
              <a:off x="4951745" y="4502000"/>
              <a:ext cx="575799" cy="246221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400"/>
                </a:spcAft>
                <a:buClr>
                  <a:srgbClr val="0000FF"/>
                </a:buClr>
                <a:buSzPct val="80000"/>
                <a:buFont typeface="Wingdings" charset="0"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E15E32"/>
                  </a:solidFill>
                  <a:effectLst/>
                  <a:uLnTx/>
                  <a:uFillTx/>
                  <a:latin typeface="Arial"/>
                  <a:ea typeface="ＭＳ Ｐゴシック" charset="0"/>
                </a:rPr>
                <a:t>Dipole</a:t>
              </a: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2580C61E-FF45-BCA5-7224-3BC54992A20D}"/>
                </a:ext>
              </a:extLst>
            </p:cNvPr>
            <p:cNvGrpSpPr/>
            <p:nvPr/>
          </p:nvGrpSpPr>
          <p:grpSpPr>
            <a:xfrm>
              <a:off x="2342018" y="4737110"/>
              <a:ext cx="259029" cy="685132"/>
              <a:chOff x="6837895" y="4666668"/>
              <a:chExt cx="345645" cy="914232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34076861-FDB4-8568-34F1-C7E44B9CA0C4}"/>
                  </a:ext>
                </a:extLst>
              </p:cNvPr>
              <p:cNvCxnSpPr/>
              <p:nvPr/>
            </p:nvCxnSpPr>
            <p:spPr bwMode="auto">
              <a:xfrm>
                <a:off x="6837895" y="4989211"/>
                <a:ext cx="345645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CA818FF1-8EC8-E1DD-BB15-80D42024F0D6}"/>
                  </a:ext>
                </a:extLst>
              </p:cNvPr>
              <p:cNvCxnSpPr/>
              <p:nvPr/>
            </p:nvCxnSpPr>
            <p:spPr bwMode="auto">
              <a:xfrm>
                <a:off x="6837895" y="5272440"/>
                <a:ext cx="345645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8753E1DD-A7F6-B38B-CA25-7B1A17789A5A}"/>
                  </a:ext>
                </a:extLst>
              </p:cNvPr>
              <p:cNvCxnSpPr/>
              <p:nvPr/>
            </p:nvCxnSpPr>
            <p:spPr bwMode="auto">
              <a:xfrm>
                <a:off x="7009497" y="5272440"/>
                <a:ext cx="1220" cy="30846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ABAB94D6-A172-33B0-4A98-8FCD240AABBC}"/>
                  </a:ext>
                </a:extLst>
              </p:cNvPr>
              <p:cNvCxnSpPr/>
              <p:nvPr/>
            </p:nvCxnSpPr>
            <p:spPr bwMode="auto">
              <a:xfrm>
                <a:off x="7008277" y="4666668"/>
                <a:ext cx="1220" cy="30846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4371D1A-B201-B06C-16C7-E8F71A7540C9}"/>
                </a:ext>
              </a:extLst>
            </p:cNvPr>
            <p:cNvSpPr txBox="1"/>
            <p:nvPr/>
          </p:nvSpPr>
          <p:spPr>
            <a:xfrm>
              <a:off x="2063552" y="5455768"/>
              <a:ext cx="820136" cy="55399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400"/>
                </a:spcAft>
                <a:buClr>
                  <a:srgbClr val="0000FF"/>
                </a:buClr>
                <a:buSzPct val="80000"/>
                <a:buFont typeface="Wingdings" charset="0"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/>
                  <a:ea typeface="ＭＳ Ｐゴシック" charset="0"/>
                </a:rPr>
                <a:t>Beam position monitor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B4512D4-52FD-1DF3-2E12-5D23FD4C3EDA}"/>
                </a:ext>
              </a:extLst>
            </p:cNvPr>
            <p:cNvSpPr/>
            <p:nvPr/>
          </p:nvSpPr>
          <p:spPr bwMode="auto">
            <a:xfrm>
              <a:off x="1561133" y="4935068"/>
              <a:ext cx="183699" cy="27198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Comic Sans MS" pitchFamily="66" charset="0"/>
                <a:ea typeface="ＭＳ Ｐゴシック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CE5EF4E-7428-BF1C-4B75-ECCEFB4A7ED8}"/>
                </a:ext>
              </a:extLst>
            </p:cNvPr>
            <p:cNvSpPr txBox="1"/>
            <p:nvPr/>
          </p:nvSpPr>
          <p:spPr>
            <a:xfrm>
              <a:off x="1211980" y="4520303"/>
              <a:ext cx="908391" cy="400110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400"/>
                </a:spcAft>
                <a:buClr>
                  <a:srgbClr val="0000FF"/>
                </a:buClr>
                <a:buSzPct val="80000"/>
                <a:buFont typeface="Wingdings" charset="0"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6E2466"/>
                  </a:solidFill>
                  <a:effectLst/>
                  <a:uLnTx/>
                  <a:uFillTx/>
                  <a:latin typeface="Arial"/>
                  <a:ea typeface="ＭＳ Ｐゴシック" charset="0"/>
                </a:rPr>
                <a:t>Dipole corrector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3DB1014-5CC8-DE54-C239-0C33C74C5CC9}"/>
                </a:ext>
              </a:extLst>
            </p:cNvPr>
            <p:cNvSpPr txBox="1"/>
            <p:nvPr/>
          </p:nvSpPr>
          <p:spPr>
            <a:xfrm>
              <a:off x="6631855" y="4814083"/>
              <a:ext cx="585417" cy="276999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400"/>
                </a:spcAft>
                <a:buClr>
                  <a:srgbClr val="0000FF"/>
                </a:buClr>
                <a:buSzPct val="80000"/>
                <a:buFont typeface="Wingdings" charset="0"/>
                <a:buNone/>
                <a:tabLst/>
                <a:defRPr/>
              </a:pPr>
              <a:r>
                <a:rPr kumimoji="0" lang="en-GB" sz="1200" b="1" i="1" u="none" strike="noStrike" kern="0" cap="none" spc="0" normalizeH="0" baseline="0" noProof="0" dirty="0">
                  <a:ln>
                    <a:noFill/>
                  </a:ln>
                  <a:solidFill>
                    <a:srgbClr val="0033A0"/>
                  </a:solidFill>
                  <a:effectLst/>
                  <a:uLnTx/>
                  <a:uFillTx/>
                  <a:latin typeface="Arial"/>
                  <a:ea typeface="ＭＳ Ｐゴシック" charset="0"/>
                </a:rPr>
                <a:t>beam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E6E8491-2E37-14EB-E41E-F5E39AF84E71}"/>
                </a:ext>
              </a:extLst>
            </p:cNvPr>
            <p:cNvSpPr txBox="1"/>
            <p:nvPr/>
          </p:nvSpPr>
          <p:spPr>
            <a:xfrm>
              <a:off x="2729637" y="5900929"/>
              <a:ext cx="2374369" cy="261610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400"/>
                </a:spcAft>
                <a:buClr>
                  <a:srgbClr val="0000FF"/>
                </a:buClr>
                <a:buSzPct val="80000"/>
                <a:buFont typeface="Wingdings" charset="0"/>
                <a:buNone/>
                <a:tabLst/>
                <a:defRPr/>
              </a:pPr>
              <a:r>
                <a:rPr kumimoji="0" lang="en-GB" sz="1100" b="0" i="1" u="none" strike="noStrike" kern="0" cap="none" spc="0" normalizeH="0" baseline="0" noProof="0" dirty="0">
                  <a:ln>
                    <a:noFill/>
                  </a:ln>
                  <a:solidFill>
                    <a:srgbClr val="0033A0"/>
                  </a:solidFill>
                  <a:effectLst/>
                  <a:uLnTx/>
                  <a:uFillTx/>
                  <a:latin typeface="Arial"/>
                  <a:ea typeface="ＭＳ Ｐゴシック" charset="0"/>
                </a:rPr>
                <a:t>Schematic of a ½ cell (not to scale)</a:t>
              </a:r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D750B0D9-7A53-F4EF-0AF7-670D70063B31}"/>
                </a:ext>
              </a:extLst>
            </p:cNvPr>
            <p:cNvSpPr/>
            <p:nvPr/>
          </p:nvSpPr>
          <p:spPr>
            <a:xfrm>
              <a:off x="988119" y="4464502"/>
              <a:ext cx="375106" cy="1163563"/>
            </a:xfrm>
            <a:custGeom>
              <a:avLst/>
              <a:gdLst>
                <a:gd name="connsiteX0" fmla="*/ 179492 w 363491"/>
                <a:gd name="connsiteY0" fmla="*/ 0 h 831418"/>
                <a:gd name="connsiteX1" fmla="*/ 212596 w 363491"/>
                <a:gd name="connsiteY1" fmla="*/ 29133 h 831418"/>
                <a:gd name="connsiteX2" fmla="*/ 363491 w 363491"/>
                <a:gd name="connsiteY2" fmla="*/ 417692 h 831418"/>
                <a:gd name="connsiteX3" fmla="*/ 212596 w 363491"/>
                <a:gd name="connsiteY3" fmla="*/ 806252 h 831418"/>
                <a:gd name="connsiteX4" fmla="*/ 183999 w 363491"/>
                <a:gd name="connsiteY4" fmla="*/ 831418 h 831418"/>
                <a:gd name="connsiteX5" fmla="*/ 150895 w 363491"/>
                <a:gd name="connsiteY5" fmla="*/ 802286 h 831418"/>
                <a:gd name="connsiteX6" fmla="*/ 0 w 363491"/>
                <a:gd name="connsiteY6" fmla="*/ 413726 h 831418"/>
                <a:gd name="connsiteX7" fmla="*/ 150895 w 363491"/>
                <a:gd name="connsiteY7" fmla="*/ 25167 h 83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3491" h="831418">
                  <a:moveTo>
                    <a:pt x="179492" y="0"/>
                  </a:moveTo>
                  <a:lnTo>
                    <a:pt x="212596" y="29133"/>
                  </a:lnTo>
                  <a:cubicBezTo>
                    <a:pt x="305827" y="128574"/>
                    <a:pt x="363491" y="265950"/>
                    <a:pt x="363491" y="417692"/>
                  </a:cubicBezTo>
                  <a:cubicBezTo>
                    <a:pt x="363491" y="569434"/>
                    <a:pt x="305827" y="706811"/>
                    <a:pt x="212596" y="806252"/>
                  </a:cubicBezTo>
                  <a:lnTo>
                    <a:pt x="183999" y="831418"/>
                  </a:lnTo>
                  <a:lnTo>
                    <a:pt x="150895" y="802286"/>
                  </a:lnTo>
                  <a:cubicBezTo>
                    <a:pt x="57665" y="702845"/>
                    <a:pt x="0" y="565468"/>
                    <a:pt x="0" y="413726"/>
                  </a:cubicBezTo>
                  <a:cubicBezTo>
                    <a:pt x="0" y="261984"/>
                    <a:pt x="57665" y="124608"/>
                    <a:pt x="150895" y="2516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865F0AA1-119F-D411-5D0C-91B535B80928}"/>
                </a:ext>
              </a:extLst>
            </p:cNvPr>
            <p:cNvSpPr/>
            <p:nvPr/>
          </p:nvSpPr>
          <p:spPr>
            <a:xfrm>
              <a:off x="6196257" y="4544279"/>
              <a:ext cx="549824" cy="1075324"/>
            </a:xfrm>
            <a:custGeom>
              <a:avLst/>
              <a:gdLst>
                <a:gd name="connsiteX0" fmla="*/ 0 w 549824"/>
                <a:gd name="connsiteY0" fmla="*/ 0 h 1075324"/>
                <a:gd name="connsiteX1" fmla="*/ 549824 w 549824"/>
                <a:gd name="connsiteY1" fmla="*/ 0 h 1075324"/>
                <a:gd name="connsiteX2" fmla="*/ 519483 w 549824"/>
                <a:gd name="connsiteY2" fmla="*/ 36773 h 1075324"/>
                <a:gd name="connsiteX3" fmla="*/ 365777 w 549824"/>
                <a:gd name="connsiteY3" fmla="*/ 539971 h 1075324"/>
                <a:gd name="connsiteX4" fmla="*/ 519483 w 549824"/>
                <a:gd name="connsiteY4" fmla="*/ 1043169 h 1075324"/>
                <a:gd name="connsiteX5" fmla="*/ 546013 w 549824"/>
                <a:gd name="connsiteY5" fmla="*/ 1075324 h 1075324"/>
                <a:gd name="connsiteX6" fmla="*/ 0 w 549824"/>
                <a:gd name="connsiteY6" fmla="*/ 1075324 h 1075324"/>
                <a:gd name="connsiteX7" fmla="*/ 28435 w 549824"/>
                <a:gd name="connsiteY7" fmla="*/ 1040860 h 1075324"/>
                <a:gd name="connsiteX8" fmla="*/ 182141 w 549824"/>
                <a:gd name="connsiteY8" fmla="*/ 537662 h 1075324"/>
                <a:gd name="connsiteX9" fmla="*/ 28435 w 549824"/>
                <a:gd name="connsiteY9" fmla="*/ 34464 h 1075324"/>
                <a:gd name="connsiteX10" fmla="*/ 0 w 549824"/>
                <a:gd name="connsiteY10" fmla="*/ 0 h 1075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9824" h="1075324">
                  <a:moveTo>
                    <a:pt x="0" y="0"/>
                  </a:moveTo>
                  <a:lnTo>
                    <a:pt x="549824" y="0"/>
                  </a:lnTo>
                  <a:lnTo>
                    <a:pt x="519483" y="36773"/>
                  </a:lnTo>
                  <a:cubicBezTo>
                    <a:pt x="422441" y="180414"/>
                    <a:pt x="365777" y="353575"/>
                    <a:pt x="365777" y="539971"/>
                  </a:cubicBezTo>
                  <a:cubicBezTo>
                    <a:pt x="365777" y="726367"/>
                    <a:pt x="422441" y="899529"/>
                    <a:pt x="519483" y="1043169"/>
                  </a:cubicBezTo>
                  <a:lnTo>
                    <a:pt x="546013" y="1075324"/>
                  </a:lnTo>
                  <a:lnTo>
                    <a:pt x="0" y="1075324"/>
                  </a:lnTo>
                  <a:lnTo>
                    <a:pt x="28435" y="1040860"/>
                  </a:lnTo>
                  <a:cubicBezTo>
                    <a:pt x="125477" y="897220"/>
                    <a:pt x="182141" y="724058"/>
                    <a:pt x="182141" y="537662"/>
                  </a:cubicBezTo>
                  <a:cubicBezTo>
                    <a:pt x="182141" y="351266"/>
                    <a:pt x="125477" y="178105"/>
                    <a:pt x="28435" y="3446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3680F893-2390-4B7F-F84C-B82542DA4912}"/>
                </a:ext>
              </a:extLst>
            </p:cNvPr>
            <p:cNvSpPr/>
            <p:nvPr/>
          </p:nvSpPr>
          <p:spPr>
            <a:xfrm>
              <a:off x="2006079" y="4614524"/>
              <a:ext cx="139373" cy="392852"/>
            </a:xfrm>
            <a:custGeom>
              <a:avLst/>
              <a:gdLst>
                <a:gd name="connsiteX0" fmla="*/ 0 w 549824"/>
                <a:gd name="connsiteY0" fmla="*/ 0 h 1075324"/>
                <a:gd name="connsiteX1" fmla="*/ 549824 w 549824"/>
                <a:gd name="connsiteY1" fmla="*/ 0 h 1075324"/>
                <a:gd name="connsiteX2" fmla="*/ 519483 w 549824"/>
                <a:gd name="connsiteY2" fmla="*/ 36773 h 1075324"/>
                <a:gd name="connsiteX3" fmla="*/ 365777 w 549824"/>
                <a:gd name="connsiteY3" fmla="*/ 539971 h 1075324"/>
                <a:gd name="connsiteX4" fmla="*/ 519483 w 549824"/>
                <a:gd name="connsiteY4" fmla="*/ 1043169 h 1075324"/>
                <a:gd name="connsiteX5" fmla="*/ 546013 w 549824"/>
                <a:gd name="connsiteY5" fmla="*/ 1075324 h 1075324"/>
                <a:gd name="connsiteX6" fmla="*/ 0 w 549824"/>
                <a:gd name="connsiteY6" fmla="*/ 1075324 h 1075324"/>
                <a:gd name="connsiteX7" fmla="*/ 28435 w 549824"/>
                <a:gd name="connsiteY7" fmla="*/ 1040860 h 1075324"/>
                <a:gd name="connsiteX8" fmla="*/ 182141 w 549824"/>
                <a:gd name="connsiteY8" fmla="*/ 537662 h 1075324"/>
                <a:gd name="connsiteX9" fmla="*/ 28435 w 549824"/>
                <a:gd name="connsiteY9" fmla="*/ 34464 h 1075324"/>
                <a:gd name="connsiteX10" fmla="*/ 0 w 549824"/>
                <a:gd name="connsiteY10" fmla="*/ 0 h 1075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9824" h="1075324">
                  <a:moveTo>
                    <a:pt x="0" y="0"/>
                  </a:moveTo>
                  <a:lnTo>
                    <a:pt x="549824" y="0"/>
                  </a:lnTo>
                  <a:lnTo>
                    <a:pt x="519483" y="36773"/>
                  </a:lnTo>
                  <a:cubicBezTo>
                    <a:pt x="422441" y="180414"/>
                    <a:pt x="365777" y="353575"/>
                    <a:pt x="365777" y="539971"/>
                  </a:cubicBezTo>
                  <a:cubicBezTo>
                    <a:pt x="365777" y="726367"/>
                    <a:pt x="422441" y="899529"/>
                    <a:pt x="519483" y="1043169"/>
                  </a:cubicBezTo>
                  <a:lnTo>
                    <a:pt x="546013" y="1075324"/>
                  </a:lnTo>
                  <a:lnTo>
                    <a:pt x="0" y="1075324"/>
                  </a:lnTo>
                  <a:lnTo>
                    <a:pt x="28435" y="1040860"/>
                  </a:lnTo>
                  <a:cubicBezTo>
                    <a:pt x="125477" y="897220"/>
                    <a:pt x="182141" y="724058"/>
                    <a:pt x="182141" y="537662"/>
                  </a:cubicBezTo>
                  <a:cubicBezTo>
                    <a:pt x="182141" y="351266"/>
                    <a:pt x="125477" y="178105"/>
                    <a:pt x="28435" y="3446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97EE402C-809B-7498-296D-3FB65CD1492B}"/>
                </a:ext>
              </a:extLst>
            </p:cNvPr>
            <p:cNvSpPr/>
            <p:nvPr/>
          </p:nvSpPr>
          <p:spPr>
            <a:xfrm>
              <a:off x="2012770" y="5196390"/>
              <a:ext cx="125343" cy="392850"/>
            </a:xfrm>
            <a:custGeom>
              <a:avLst/>
              <a:gdLst>
                <a:gd name="connsiteX0" fmla="*/ 179492 w 363491"/>
                <a:gd name="connsiteY0" fmla="*/ 0 h 831418"/>
                <a:gd name="connsiteX1" fmla="*/ 212596 w 363491"/>
                <a:gd name="connsiteY1" fmla="*/ 29133 h 831418"/>
                <a:gd name="connsiteX2" fmla="*/ 363491 w 363491"/>
                <a:gd name="connsiteY2" fmla="*/ 417692 h 831418"/>
                <a:gd name="connsiteX3" fmla="*/ 212596 w 363491"/>
                <a:gd name="connsiteY3" fmla="*/ 806252 h 831418"/>
                <a:gd name="connsiteX4" fmla="*/ 183999 w 363491"/>
                <a:gd name="connsiteY4" fmla="*/ 831418 h 831418"/>
                <a:gd name="connsiteX5" fmla="*/ 150895 w 363491"/>
                <a:gd name="connsiteY5" fmla="*/ 802286 h 831418"/>
                <a:gd name="connsiteX6" fmla="*/ 0 w 363491"/>
                <a:gd name="connsiteY6" fmla="*/ 413726 h 831418"/>
                <a:gd name="connsiteX7" fmla="*/ 150895 w 363491"/>
                <a:gd name="connsiteY7" fmla="*/ 25167 h 83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3491" h="831418">
                  <a:moveTo>
                    <a:pt x="179492" y="0"/>
                  </a:moveTo>
                  <a:lnTo>
                    <a:pt x="212596" y="29133"/>
                  </a:lnTo>
                  <a:cubicBezTo>
                    <a:pt x="305827" y="128574"/>
                    <a:pt x="363491" y="265950"/>
                    <a:pt x="363491" y="417692"/>
                  </a:cubicBezTo>
                  <a:cubicBezTo>
                    <a:pt x="363491" y="569434"/>
                    <a:pt x="305827" y="706811"/>
                    <a:pt x="212596" y="806252"/>
                  </a:cubicBezTo>
                  <a:lnTo>
                    <a:pt x="183999" y="831418"/>
                  </a:lnTo>
                  <a:lnTo>
                    <a:pt x="150895" y="802286"/>
                  </a:lnTo>
                  <a:cubicBezTo>
                    <a:pt x="57665" y="702845"/>
                    <a:pt x="0" y="565468"/>
                    <a:pt x="0" y="413726"/>
                  </a:cubicBezTo>
                  <a:cubicBezTo>
                    <a:pt x="0" y="261984"/>
                    <a:pt x="57665" y="124608"/>
                    <a:pt x="150895" y="25167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2B0EDA6C-ACD1-A38C-6FF2-B6D7A4282A1A}"/>
                </a:ext>
              </a:extLst>
            </p:cNvPr>
            <p:cNvSpPr txBox="1"/>
            <p:nvPr/>
          </p:nvSpPr>
          <p:spPr>
            <a:xfrm>
              <a:off x="1675485" y="4282964"/>
              <a:ext cx="827471" cy="253916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400"/>
                </a:spcAft>
                <a:buClr>
                  <a:srgbClr val="0000FF"/>
                </a:buClr>
                <a:buSzPct val="80000"/>
                <a:buFont typeface="Wingdings" charset="0"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C446A"/>
                  </a:solidFill>
                  <a:effectLst/>
                  <a:uLnTx/>
                  <a:uFillTx/>
                  <a:latin typeface="Arial"/>
                  <a:ea typeface="ＭＳ Ｐゴシック" charset="0"/>
                </a:rPr>
                <a:t>Sextupole</a:t>
              </a:r>
              <a:endParaRPr kumimoji="0" lang="en-GB" sz="1050" b="1" i="0" u="none" strike="noStrike" kern="0" cap="none" spc="0" normalizeH="0" baseline="0" noProof="0" dirty="0">
                <a:ln>
                  <a:noFill/>
                </a:ln>
                <a:solidFill>
                  <a:srgbClr val="1C446A"/>
                </a:solidFill>
                <a:effectLst/>
                <a:uLnTx/>
                <a:uFillTx/>
                <a:latin typeface="Arial"/>
                <a:ea typeface="ＭＳ Ｐゴシック" charset="0"/>
              </a:endParaRPr>
            </a:p>
          </p:txBody>
        </p: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50BBCD7F-578B-C8EA-B1D8-BAD20FA105B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67408" y="5066957"/>
              <a:ext cx="6230216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4417898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BE042-1B19-52A7-6260-68D682022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8782B-A1E4-1A24-2947-A9EEA2A9B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Numerical Tracking in a toy </a:t>
            </a:r>
            <a:r>
              <a:rPr lang="en-GB" noProof="0" dirty="0" err="1"/>
              <a:t>FODO</a:t>
            </a:r>
            <a:r>
              <a:rPr lang="en-GB" noProof="0" dirty="0"/>
              <a:t> lattice</a:t>
            </a:r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2EFB6D20-D5A9-386C-27EC-E22D2E41A208}"/>
              </a:ext>
            </a:extLst>
          </p:cNvPr>
          <p:cNvSpPr txBox="1">
            <a:spLocks/>
          </p:cNvSpPr>
          <p:nvPr/>
        </p:nvSpPr>
        <p:spPr>
          <a:xfrm>
            <a:off x="407989" y="939556"/>
            <a:ext cx="11376024" cy="47322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400"/>
              </a:spcAft>
              <a:buFont typeface="Arial"/>
              <a:buNone/>
              <a:tabLst/>
              <a:defRPr sz="21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23850" indent="-32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Font typeface="Arial" charset="0"/>
              <a:buChar char="•"/>
              <a:tabLst/>
              <a:defRPr sz="1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48000" indent="-32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7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72000" indent="-32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solidFill>
                  <a:srgbClr val="2F2F2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Tracking a single particle, for many turns in a synchrotron made of a series of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solidFill>
                  <a:srgbClr val="2F2F2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FODO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solidFill>
                  <a:srgbClr val="2F2F2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cells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F9B1853-B08F-EA46-5212-4A1456CAC71B}"/>
              </a:ext>
            </a:extLst>
          </p:cNvPr>
          <p:cNvGrpSpPr/>
          <p:nvPr/>
        </p:nvGrpSpPr>
        <p:grpSpPr>
          <a:xfrm>
            <a:off x="-169200" y="1296026"/>
            <a:ext cx="11376025" cy="4550410"/>
            <a:chOff x="-169200" y="1470878"/>
            <a:chExt cx="11376025" cy="455041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DE41DDF-1AFC-1269-B482-D31B1C733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-169200" y="1470878"/>
              <a:ext cx="11376025" cy="4550410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950DEA7-1C85-BBAB-74D9-CE8B865ABFB8}"/>
                </a:ext>
              </a:extLst>
            </p:cNvPr>
            <p:cNvSpPr txBox="1"/>
            <p:nvPr/>
          </p:nvSpPr>
          <p:spPr>
            <a:xfrm>
              <a:off x="1285994" y="3227959"/>
              <a:ext cx="1188147" cy="276999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</a:rPr>
                <a:t>Starting point</a:t>
              </a:r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607E40DB-BF13-382F-3808-5A2BB796A76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41827" y="3502992"/>
              <a:ext cx="197742" cy="28325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262DD2F-74F6-5085-B622-7B8D1A497DB6}"/>
                </a:ext>
              </a:extLst>
            </p:cNvPr>
            <p:cNvSpPr/>
            <p:nvPr/>
          </p:nvSpPr>
          <p:spPr>
            <a:xfrm flipV="1">
              <a:off x="1460261" y="3813226"/>
              <a:ext cx="81964" cy="7229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0E808D8-479E-F29D-E179-BE0DBB7E6325}"/>
                </a:ext>
              </a:extLst>
            </p:cNvPr>
            <p:cNvSpPr txBox="1"/>
            <p:nvPr/>
          </p:nvSpPr>
          <p:spPr>
            <a:xfrm>
              <a:off x="1774311" y="4736177"/>
              <a:ext cx="4517583" cy="276999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</a:rPr>
                <a:t>Element by element “tracking” till completion of one turn…</a:t>
              </a: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9AF41DFF-A548-C00E-EBB9-9CF506BB6207}"/>
                </a:ext>
              </a:extLst>
            </p:cNvPr>
            <p:cNvCxnSpPr>
              <a:cxnSpLocks/>
            </p:cNvCxnSpPr>
            <p:nvPr/>
          </p:nvCxnSpPr>
          <p:spPr>
            <a:xfrm>
              <a:off x="1631504" y="4707535"/>
              <a:ext cx="4896544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23AD3BDD-0947-E5FB-2767-7DDB6E23FC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390800" y="1196748"/>
            <a:ext cx="4829284" cy="4829284"/>
          </a:xfrm>
          <a:prstGeom prst="rect">
            <a:avLst/>
          </a:prstGeom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id="{9CA8BB8A-C7FA-FCF1-7385-2E54ADD0E388}"/>
              </a:ext>
            </a:extLst>
          </p:cNvPr>
          <p:cNvGrpSpPr/>
          <p:nvPr/>
        </p:nvGrpSpPr>
        <p:grpSpPr>
          <a:xfrm>
            <a:off x="-169200" y="1297548"/>
            <a:ext cx="11376025" cy="4550410"/>
            <a:chOff x="-169200" y="1472400"/>
            <a:chExt cx="11376025" cy="4550410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6BBFCA2A-26F7-8A08-5C46-850C0B1A67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-169200" y="1472400"/>
              <a:ext cx="11376025" cy="4550410"/>
            </a:xfrm>
            <a:prstGeom prst="rect">
              <a:avLst/>
            </a:prstGeom>
          </p:spPr>
        </p:pic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A5BFBD4-098F-DB53-389A-E3100949CC4D}"/>
                </a:ext>
              </a:extLst>
            </p:cNvPr>
            <p:cNvSpPr/>
            <p:nvPr/>
          </p:nvSpPr>
          <p:spPr>
            <a:xfrm>
              <a:off x="6672064" y="4653136"/>
              <a:ext cx="72008" cy="8304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77763DB3-C11F-F71F-05A6-F5A082113211}"/>
                </a:ext>
              </a:extLst>
            </p:cNvPr>
            <p:cNvSpPr/>
            <p:nvPr/>
          </p:nvSpPr>
          <p:spPr>
            <a:xfrm>
              <a:off x="1541826" y="4672238"/>
              <a:ext cx="5125673" cy="600557"/>
            </a:xfrm>
            <a:custGeom>
              <a:avLst/>
              <a:gdLst>
                <a:gd name="connsiteX0" fmla="*/ 5162550 w 5162550"/>
                <a:gd name="connsiteY0" fmla="*/ 85725 h 619660"/>
                <a:gd name="connsiteX1" fmla="*/ 2457450 w 5162550"/>
                <a:gd name="connsiteY1" fmla="*/ 619125 h 619660"/>
                <a:gd name="connsiteX2" fmla="*/ 0 w 5162550"/>
                <a:gd name="connsiteY2" fmla="*/ 0 h 619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62550" h="619660">
                  <a:moveTo>
                    <a:pt x="5162550" y="85725"/>
                  </a:moveTo>
                  <a:cubicBezTo>
                    <a:pt x="4240212" y="359568"/>
                    <a:pt x="3317875" y="633412"/>
                    <a:pt x="2457450" y="619125"/>
                  </a:cubicBezTo>
                  <a:cubicBezTo>
                    <a:pt x="1597025" y="604838"/>
                    <a:pt x="261937" y="61912"/>
                    <a:pt x="0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AC09945-6B4D-D986-390B-3F3C46EFE512}"/>
                </a:ext>
              </a:extLst>
            </p:cNvPr>
            <p:cNvSpPr txBox="1"/>
            <p:nvPr/>
          </p:nvSpPr>
          <p:spPr>
            <a:xfrm>
              <a:off x="3110416" y="4880193"/>
              <a:ext cx="184537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ＭＳ Ｐゴシック" charset="0"/>
                  <a:cs typeface="Arial"/>
                </a:rPr>
                <a:t>… and start a new turn</a:t>
              </a: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6BD83A0-1176-A006-417F-848274B7F89F}"/>
                </a:ext>
              </a:extLst>
            </p:cNvPr>
            <p:cNvSpPr/>
            <p:nvPr/>
          </p:nvSpPr>
          <p:spPr>
            <a:xfrm>
              <a:off x="1469819" y="4611615"/>
              <a:ext cx="72008" cy="8304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A8513DBD-A900-B2DF-A2D7-734B29B7194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390800" y="1196748"/>
            <a:ext cx="4829284" cy="482928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F4F3CD1-9CD6-DED6-7442-27F75A5156C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-169200" y="1297548"/>
            <a:ext cx="11376025" cy="455041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7570A1F-A105-72DF-6310-ABBCED068DD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390800" y="1196748"/>
            <a:ext cx="4829284" cy="482928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BB412B4-C2F2-E69A-9C38-E5F0EAC7D7A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-169200" y="1297548"/>
            <a:ext cx="11376025" cy="455041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C6F1FC5-139F-2DB7-60E5-72C9852685B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7390800" y="1196748"/>
            <a:ext cx="4829284" cy="48292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DECDBDF-472B-C4BF-5D6E-78AF018A491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-169200" y="1297548"/>
            <a:ext cx="11376025" cy="455041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47A2105-C6CC-1469-B511-940E0ABF528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7390800" y="1196748"/>
            <a:ext cx="4829284" cy="482928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42D3A5B-0A88-D7E6-0B4F-E4FDF7528084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-169200" y="1297548"/>
            <a:ext cx="11376025" cy="455041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1B99025-D47D-7B8B-D97E-3FBA935DADB6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7390800" y="1196748"/>
            <a:ext cx="4829284" cy="48292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8CD6E39-4078-7ECA-EE62-DC651670D53E}"/>
              </a:ext>
            </a:extLst>
          </p:cNvPr>
          <p:cNvSpPr txBox="1"/>
          <p:nvPr/>
        </p:nvSpPr>
        <p:spPr>
          <a:xfrm>
            <a:off x="969819" y="1392193"/>
            <a:ext cx="346570" cy="276999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A)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3D9C52-B4E2-0AAF-DA16-E6FA89D5DD43}"/>
              </a:ext>
            </a:extLst>
          </p:cNvPr>
          <p:cNvSpPr txBox="1"/>
          <p:nvPr/>
        </p:nvSpPr>
        <p:spPr>
          <a:xfrm>
            <a:off x="1677812" y="1362874"/>
            <a:ext cx="346570" cy="276999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B)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E81751-6D64-8AD4-BE93-F99A646B0F7E}"/>
              </a:ext>
            </a:extLst>
          </p:cNvPr>
          <p:cNvSpPr txBox="1"/>
          <p:nvPr/>
        </p:nvSpPr>
        <p:spPr>
          <a:xfrm>
            <a:off x="1091744" y="2166045"/>
            <a:ext cx="346570" cy="276999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C)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A4BDD03-23B6-8205-344C-6E4FF7FAE0B2}"/>
              </a:ext>
            </a:extLst>
          </p:cNvPr>
          <p:cNvCxnSpPr>
            <a:cxnSpLocks/>
          </p:cNvCxnSpPr>
          <p:nvPr/>
        </p:nvCxnSpPr>
        <p:spPr>
          <a:xfrm>
            <a:off x="1265029" y="1646665"/>
            <a:ext cx="211909" cy="26801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08230AC-45E6-BFA6-BD33-4B2EB2940A25}"/>
              </a:ext>
            </a:extLst>
          </p:cNvPr>
          <p:cNvCxnSpPr>
            <a:cxnSpLocks/>
          </p:cNvCxnSpPr>
          <p:nvPr/>
        </p:nvCxnSpPr>
        <p:spPr>
          <a:xfrm flipH="1">
            <a:off x="1541827" y="1594297"/>
            <a:ext cx="197742" cy="29152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0D0C36E-06E6-C7BA-F740-624773DDE609}"/>
              </a:ext>
            </a:extLst>
          </p:cNvPr>
          <p:cNvCxnSpPr>
            <a:cxnSpLocks/>
          </p:cNvCxnSpPr>
          <p:nvPr/>
        </p:nvCxnSpPr>
        <p:spPr>
          <a:xfrm flipV="1">
            <a:off x="1370983" y="2239917"/>
            <a:ext cx="260521" cy="6953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B9D5A1E-D6CD-B9D6-00C6-88BD1ACA4A33}"/>
              </a:ext>
            </a:extLst>
          </p:cNvPr>
          <p:cNvSpPr txBox="1"/>
          <p:nvPr/>
        </p:nvSpPr>
        <p:spPr>
          <a:xfrm>
            <a:off x="1998310" y="2166045"/>
            <a:ext cx="346570" cy="276999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D)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44CE7B0-88B0-3CDF-1385-BE64C6AFC50E}"/>
              </a:ext>
            </a:extLst>
          </p:cNvPr>
          <p:cNvCxnSpPr>
            <a:cxnSpLocks/>
          </p:cNvCxnSpPr>
          <p:nvPr/>
        </p:nvCxnSpPr>
        <p:spPr>
          <a:xfrm flipH="1" flipV="1">
            <a:off x="1710993" y="2237305"/>
            <a:ext cx="338150" cy="6723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5C3501BD-B75A-C619-EFFB-E048934707CA}"/>
              </a:ext>
            </a:extLst>
          </p:cNvPr>
          <p:cNvSpPr txBox="1"/>
          <p:nvPr/>
        </p:nvSpPr>
        <p:spPr>
          <a:xfrm>
            <a:off x="8073840" y="1813988"/>
            <a:ext cx="16482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A) Before </a:t>
            </a:r>
            <a:r>
              <a:rPr kumimoji="0" lang="en-GB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foc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. quad.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FF2420F-AA58-DDA9-A91E-4ECAA0BC3DCF}"/>
              </a:ext>
            </a:extLst>
          </p:cNvPr>
          <p:cNvSpPr txBox="1"/>
          <p:nvPr/>
        </p:nvSpPr>
        <p:spPr>
          <a:xfrm>
            <a:off x="10126355" y="1813988"/>
            <a:ext cx="15142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B) After </a:t>
            </a:r>
            <a:r>
              <a:rPr kumimoji="0" lang="en-GB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foc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. quad.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76B2B4F-7573-22B3-6125-371D9416860C}"/>
              </a:ext>
            </a:extLst>
          </p:cNvPr>
          <p:cNvSpPr txBox="1"/>
          <p:nvPr/>
        </p:nvSpPr>
        <p:spPr>
          <a:xfrm>
            <a:off x="8040216" y="3739975"/>
            <a:ext cx="18277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C) Before </a:t>
            </a:r>
            <a:r>
              <a:rPr kumimoji="0" lang="en-GB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defoc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. quad.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20320101-5E3B-D4B7-323D-3424BB28F5CE}"/>
              </a:ext>
            </a:extLst>
          </p:cNvPr>
          <p:cNvSpPr txBox="1"/>
          <p:nvPr/>
        </p:nvSpPr>
        <p:spPr>
          <a:xfrm>
            <a:off x="10090834" y="3739975"/>
            <a:ext cx="16937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D) After </a:t>
            </a:r>
            <a:r>
              <a:rPr kumimoji="0" lang="en-GB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defoc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. quad.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8A761F-7EE1-62EA-AFB9-DEE8174F3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22.06.25-02.07.25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5DF518-2323-20F6-2997-948FFD1AE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Introduction to Accelerator Physics for the EIC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9CEF05-1457-5DF8-67D2-4B73B2F38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fld id="{36B5EA5A-BC32-A742-B11B-8E7414D5B53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t>42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A3CBA06E-CC77-F5DF-4775-47F3E241B7DA}"/>
              </a:ext>
            </a:extLst>
          </p:cNvPr>
          <p:cNvSpPr txBox="1">
            <a:spLocks/>
          </p:cNvSpPr>
          <p:nvPr/>
        </p:nvSpPr>
        <p:spPr>
          <a:xfrm>
            <a:off x="0" y="5873333"/>
            <a:ext cx="12192000" cy="4359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400"/>
              </a:spcAft>
              <a:buFont typeface="Arial"/>
              <a:buNone/>
              <a:tabLst/>
              <a:defRPr sz="21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23850" indent="-32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Font typeface="Arial" charset="0"/>
              <a:buChar char="•"/>
              <a:tabLst/>
              <a:defRPr sz="1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48000" indent="-32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7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72000" indent="-32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400"/>
              </a:spcAft>
              <a:buClrTx/>
              <a:buSzTx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NOTE!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solidFill>
                  <a:srgbClr val="2F2F2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Horizontal and Vertical motions are uncoupled </a:t>
            </a: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2F2F2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(i.e. </a:t>
            </a:r>
            <a:r>
              <a:rPr kumimoji="0" lang="en-GB" sz="1600" i="1" u="none" strike="noStrike" kern="1200" cap="none" spc="0" normalizeH="0" baseline="0" noProof="0" dirty="0">
                <a:ln>
                  <a:noFill/>
                </a:ln>
                <a:solidFill>
                  <a:srgbClr val="2F2F2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</a:t>
            </a: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2F2F2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particle trajectory doesn’t depend on its </a:t>
            </a:r>
            <a:r>
              <a:rPr kumimoji="0" lang="en-GB" sz="1600" i="1" u="none" strike="noStrike" kern="1200" cap="none" spc="0" normalizeH="0" baseline="0" noProof="0" dirty="0">
                <a:ln>
                  <a:noFill/>
                </a:ln>
                <a:solidFill>
                  <a:srgbClr val="2F2F2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</a:t>
            </a: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2F2F2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coordinate)</a:t>
            </a:r>
            <a:endParaRPr kumimoji="0" lang="en-GB" sz="1400" i="0" u="none" strike="noStrike" kern="1200" cap="none" spc="0" normalizeH="0" baseline="0" noProof="0" dirty="0">
              <a:ln>
                <a:noFill/>
              </a:ln>
              <a:solidFill>
                <a:srgbClr val="2F2F2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8678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79AB6CC-2831-3024-9078-97CA8F69E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8008" y="1233289"/>
            <a:ext cx="5580013" cy="5076031"/>
          </a:xfrm>
        </p:spPr>
        <p:txBody>
          <a:bodyPr/>
          <a:lstStyle/>
          <a:p>
            <a:r>
              <a:rPr lang="en-GB" sz="2000" dirty="0"/>
              <a:t>Courant-Snyder formalism (Twiss functions):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Introduced in the late </a:t>
            </a:r>
            <a:r>
              <a:rPr lang="en-GB" sz="1800" dirty="0" err="1"/>
              <a:t>50’s</a:t>
            </a:r>
            <a:r>
              <a:rPr lang="en-GB" sz="1800" dirty="0"/>
              <a:t> to parametrize the phase space evolution </a:t>
            </a:r>
            <a:r>
              <a:rPr lang="en-GB" sz="1800" b="0" dirty="0"/>
              <a:t>along the accelerator starting from </a:t>
            </a:r>
            <a:r>
              <a:rPr lang="en-GB" sz="1800" dirty="0"/>
              <a:t>linear equation: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b="0" dirty="0"/>
              <a:t>with the </a:t>
            </a:r>
            <a:r>
              <a:rPr lang="en-GB" sz="1800" dirty="0"/>
              <a:t>transfer matrix </a:t>
            </a:r>
            <a:r>
              <a:rPr lang="en-GB" sz="1800" b="0" dirty="0"/>
              <a:t>defined as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/>
          </a:p>
          <a:p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</a:rPr>
              <a:t>using 4 </a:t>
            </a:r>
            <a:r>
              <a:rPr lang="en-GB" sz="1800" i="1" dirty="0">
                <a:solidFill>
                  <a:schemeClr val="tx1"/>
                </a:solidFill>
              </a:rPr>
              <a:t>Twiss</a:t>
            </a:r>
            <a:r>
              <a:rPr lang="en-GB" sz="1800" dirty="0">
                <a:solidFill>
                  <a:schemeClr val="tx1"/>
                </a:solidFill>
              </a:rPr>
              <a:t> functions: 𝛼(𝑠); 𝛽(𝑠); 𝛾(𝑠) </a:t>
            </a:r>
            <a:r>
              <a:rPr lang="en-GB" sz="1800" b="0" dirty="0">
                <a:solidFill>
                  <a:schemeClr val="tx1"/>
                </a:solidFill>
              </a:rPr>
              <a:t>𝑎𝑛𝑑</a:t>
            </a:r>
            <a:r>
              <a:rPr lang="en-GB" sz="1800" dirty="0">
                <a:solidFill>
                  <a:schemeClr val="tx1"/>
                </a:solidFill>
              </a:rPr>
              <a:t> 𝜇(𝑠)</a:t>
            </a:r>
            <a:br>
              <a:rPr lang="en-GB" sz="1800" dirty="0">
                <a:solidFill>
                  <a:schemeClr val="tx1"/>
                </a:solidFill>
              </a:rPr>
            </a:br>
            <a:r>
              <a:rPr lang="en-GB" sz="1800" b="0" dirty="0">
                <a:solidFill>
                  <a:schemeClr val="tx1"/>
                </a:solidFill>
              </a:rPr>
              <a:t>and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b="0" dirty="0">
                <a:solidFill>
                  <a:schemeClr val="tx1"/>
                </a:solidFill>
              </a:rPr>
              <a:t>some</a:t>
            </a:r>
            <a:r>
              <a:rPr lang="en-GB" sz="1800" dirty="0">
                <a:solidFill>
                  <a:schemeClr val="tx1"/>
                </a:solidFill>
              </a:rPr>
              <a:t> relations among them: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/>
          </a:p>
          <a:p>
            <a:endParaRPr lang="en-GB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B7E04E-49B7-ECCB-B584-AD2D6118A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Beam Envelope: Courant-Snyder formalism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7AE56-B689-BF38-004D-313FC8E89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0D957C-76B4-4E80-D859-BFC9DBF53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ACFE74-BFFE-8C3D-0BDE-CFF2ACF2E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7" name="Picture 6" descr="A diagram of a wave graph&#10;&#10;AI-generated content may be incorrect.">
            <a:extLst>
              <a:ext uri="{FF2B5EF4-FFF2-40B4-BE49-F238E27FC236}">
                <a16:creationId xmlns:a16="http://schemas.microsoft.com/office/drawing/2014/main" id="{E7B8FBFB-DCEA-6300-0777-FC2D13628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8" y="1268760"/>
            <a:ext cx="6032065" cy="4647152"/>
          </a:xfrm>
          <a:prstGeom prst="rect">
            <a:avLst/>
          </a:prstGeom>
        </p:spPr>
      </p:pic>
      <p:pic>
        <p:nvPicPr>
          <p:cNvPr id="14" name="Picture 13" descr="A math equation with symbols&#10;&#10;AI-generated content may be incorrect.">
            <a:extLst>
              <a:ext uri="{FF2B5EF4-FFF2-40B4-BE49-F238E27FC236}">
                <a16:creationId xmlns:a16="http://schemas.microsoft.com/office/drawing/2014/main" id="{AF105DFD-F204-DB52-EAE4-0619BABD5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118" y="5553770"/>
            <a:ext cx="1248539" cy="616610"/>
          </a:xfrm>
          <a:prstGeom prst="rect">
            <a:avLst/>
          </a:prstGeom>
        </p:spPr>
      </p:pic>
      <p:pic>
        <p:nvPicPr>
          <p:cNvPr id="16" name="Picture 15" descr="A white rectangular sign with black text&#10;&#10;AI-generated content may be incorrect.">
            <a:extLst>
              <a:ext uri="{FF2B5EF4-FFF2-40B4-BE49-F238E27FC236}">
                <a16:creationId xmlns:a16="http://schemas.microsoft.com/office/drawing/2014/main" id="{61EE73B3-33A1-6A47-EAC9-AC14201A72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760" y="5624711"/>
            <a:ext cx="1589840" cy="471470"/>
          </a:xfrm>
          <a:prstGeom prst="rect">
            <a:avLst/>
          </a:prstGeom>
        </p:spPr>
      </p:pic>
      <p:pic>
        <p:nvPicPr>
          <p:cNvPr id="18" name="Picture 17" descr="A white rectangular sign with black text&#10;&#10;AI-generated content may be incorrect.">
            <a:extLst>
              <a:ext uri="{FF2B5EF4-FFF2-40B4-BE49-F238E27FC236}">
                <a16:creationId xmlns:a16="http://schemas.microsoft.com/office/drawing/2014/main" id="{940F3784-8C20-D2A7-BB54-C4B8B512F6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901" y="5566252"/>
            <a:ext cx="1348491" cy="5916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27D9C4-8710-7F78-C32A-DB6323C3DB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0016" y="3727292"/>
            <a:ext cx="5479538" cy="9183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AB549E-8680-7452-2456-25060E3B29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2779" y="2631470"/>
            <a:ext cx="2230470" cy="52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7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F9E5E-B6ED-6403-5183-5045BD56A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B76A8-8AE9-DFF3-9942-CEA35D8CB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Beam envelope at a given s location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C89B48-3A86-5CA1-41DF-77B2059E6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BC070D-C47E-7C08-F4F5-D3C1F8C16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EEB56F-2559-D175-7D13-00A2ADAC3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44</a:t>
            </a:fld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7A59A9C-19CC-9622-214E-978F07917D3A}"/>
              </a:ext>
            </a:extLst>
          </p:cNvPr>
          <p:cNvGrpSpPr/>
          <p:nvPr/>
        </p:nvGrpSpPr>
        <p:grpSpPr>
          <a:xfrm>
            <a:off x="407988" y="764704"/>
            <a:ext cx="6700659" cy="4942835"/>
            <a:chOff x="2207568" y="980723"/>
            <a:chExt cx="5917469" cy="4365104"/>
          </a:xfrm>
        </p:grpSpPr>
        <p:pic>
          <p:nvPicPr>
            <p:cNvPr id="9" name="Picture 8" descr="A yellow oval with a red line and black lines&#10;&#10;AI-generated content may be incorrect.">
              <a:extLst>
                <a:ext uri="{FF2B5EF4-FFF2-40B4-BE49-F238E27FC236}">
                  <a16:creationId xmlns:a16="http://schemas.microsoft.com/office/drawing/2014/main" id="{10FECE4A-7C2B-E504-C21F-E4145BEF16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51584" y="980723"/>
              <a:ext cx="5773453" cy="4365104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5290541-1CAD-7EC9-97B8-7D5B29A15CA1}"/>
                </a:ext>
              </a:extLst>
            </p:cNvPr>
            <p:cNvSpPr/>
            <p:nvPr/>
          </p:nvSpPr>
          <p:spPr>
            <a:xfrm>
              <a:off x="2207568" y="980723"/>
              <a:ext cx="1512168" cy="4320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A9E6AD7-97DC-E579-7DAC-7650FAB380EC}"/>
              </a:ext>
            </a:extLst>
          </p:cNvPr>
          <p:cNvGrpSpPr/>
          <p:nvPr/>
        </p:nvGrpSpPr>
        <p:grpSpPr>
          <a:xfrm>
            <a:off x="6240016" y="3501008"/>
            <a:ext cx="5688631" cy="1828193"/>
            <a:chOff x="6240016" y="3822851"/>
            <a:chExt cx="5688631" cy="182819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3C631D2-A767-2207-8918-899CF6EF3087}"/>
                </a:ext>
              </a:extLst>
            </p:cNvPr>
            <p:cNvSpPr txBox="1"/>
            <p:nvPr/>
          </p:nvSpPr>
          <p:spPr>
            <a:xfrm flipH="1">
              <a:off x="7271724" y="3822851"/>
              <a:ext cx="4656923" cy="1828193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marL="285750" indent="-285750" algn="l">
                <a:buClrTx/>
                <a:buFont typeface="Wingdings" pitchFamily="2" charset="2"/>
                <a:buChar char="§"/>
              </a:pPr>
              <a:r>
                <a:rPr lang="en-GB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It is an invariant of the motion! </a:t>
              </a:r>
            </a:p>
            <a:p>
              <a:pPr marL="285750" indent="-285750" algn="l">
                <a:buClrTx/>
                <a:buFont typeface="Wingdings" pitchFamily="2" charset="2"/>
                <a:buChar char="§"/>
              </a:pPr>
              <a:r>
                <a:rPr lang="en-GB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Depending on the context</a:t>
              </a:r>
              <a:r>
                <a:rPr lang="en-GB" sz="1800" dirty="0">
                  <a:latin typeface="Arial" panose="020B0604020202020204" pitchFamily="34" charset="0"/>
                  <a:cs typeface="Arial" panose="020B0604020202020204" pitchFamily="34" charset="0"/>
                </a:rPr>
                <a:t>, it can be:</a:t>
              </a:r>
            </a:p>
            <a:p>
              <a:pPr marL="742950" lvl="1" indent="-285750" algn="l">
                <a:buClrTx/>
                <a:buFont typeface="Wingdings" pitchFamily="2" charset="2"/>
                <a:buChar char="§"/>
              </a:pPr>
              <a:r>
                <a:rPr lang="en-GB" sz="1800" dirty="0">
                  <a:latin typeface="Arial" panose="020B0604020202020204" pitchFamily="34" charset="0"/>
                  <a:cs typeface="Arial" panose="020B0604020202020204" pitchFamily="34" charset="0"/>
                </a:rPr>
                <a:t>The </a:t>
              </a:r>
              <a:r>
                <a:rPr lang="en-GB" sz="1800" b="1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action</a:t>
              </a:r>
              <a:r>
                <a:rPr lang="en-GB" sz="1800" dirty="0">
                  <a:latin typeface="Arial" panose="020B0604020202020204" pitchFamily="34" charset="0"/>
                  <a:cs typeface="Arial" panose="020B0604020202020204" pitchFamily="34" charset="0"/>
                </a:rPr>
                <a:t> of a </a:t>
              </a:r>
              <a:r>
                <a:rPr lang="en-GB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single particle </a:t>
              </a:r>
              <a:r>
                <a:rPr lang="en-GB" sz="1800" dirty="0">
                  <a:latin typeface="Arial" panose="020B0604020202020204" pitchFamily="34" charset="0"/>
                  <a:cs typeface="Arial" panose="020B0604020202020204" pitchFamily="34" charset="0"/>
                </a:rPr>
                <a:t>under consideration</a:t>
              </a:r>
            </a:p>
            <a:p>
              <a:pPr marL="742950" lvl="1" indent="-285750" algn="l">
                <a:buClrTx/>
                <a:buFont typeface="Wingdings" pitchFamily="2" charset="2"/>
                <a:buChar char="§"/>
              </a:pPr>
              <a:r>
                <a:rPr lang="en-GB" sz="1800" dirty="0">
                  <a:latin typeface="Arial" panose="020B0604020202020204" pitchFamily="34" charset="0"/>
                  <a:cs typeface="Arial" panose="020B0604020202020204" pitchFamily="34" charset="0"/>
                </a:rPr>
                <a:t>The </a:t>
              </a:r>
              <a:r>
                <a:rPr lang="en-GB" sz="1800" b="1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emittance</a:t>
              </a:r>
              <a:r>
                <a:rPr lang="en-GB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 of an ensample of particle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BE9CBE9A-286E-49BA-3A60-242323817007}"/>
                </a:ext>
              </a:extLst>
            </p:cNvPr>
            <p:cNvCxnSpPr>
              <a:cxnSpLocks/>
              <a:stCxn id="10" idx="3"/>
            </p:cNvCxnSpPr>
            <p:nvPr/>
          </p:nvCxnSpPr>
          <p:spPr>
            <a:xfrm flipH="1">
              <a:off x="6240016" y="4736948"/>
              <a:ext cx="1031708" cy="59807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70BE920-F29E-042D-E998-154745AEF8CB}"/>
              </a:ext>
            </a:extLst>
          </p:cNvPr>
          <p:cNvGrpSpPr/>
          <p:nvPr/>
        </p:nvGrpSpPr>
        <p:grpSpPr>
          <a:xfrm>
            <a:off x="5735960" y="948732"/>
            <a:ext cx="6336703" cy="2671482"/>
            <a:chOff x="5735960" y="1270575"/>
            <a:chExt cx="6336703" cy="26714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5D491AF-371E-1DE5-DC0D-CF97E2E8B294}"/>
                </a:ext>
              </a:extLst>
            </p:cNvPr>
            <p:cNvSpPr txBox="1"/>
            <p:nvPr/>
          </p:nvSpPr>
          <p:spPr>
            <a:xfrm flipH="1">
              <a:off x="7271723" y="1270575"/>
              <a:ext cx="4800940" cy="2331920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marL="285750" indent="-285750" algn="l">
                <a:buClrTx/>
                <a:buFont typeface="Wingdings" pitchFamily="2" charset="2"/>
                <a:buChar char="§"/>
              </a:pPr>
              <a:r>
                <a:rPr lang="en-GB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The beam size and/or the maximum particle offset (at a given location s!) scales like :</a:t>
              </a:r>
            </a:p>
            <a:p>
              <a:pPr marL="742950" lvl="1" indent="-285750" algn="l">
                <a:spcBef>
                  <a:spcPts val="1032"/>
                </a:spcBef>
                <a:spcAft>
                  <a:spcPts val="600"/>
                </a:spcAft>
                <a:buClrTx/>
                <a:buFont typeface="Wingdings" pitchFamily="2" charset="2"/>
                <a:buChar char="§"/>
              </a:pPr>
              <a:r>
                <a:rPr lang="en-GB" sz="1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=&gt; machine optics !</a:t>
              </a:r>
            </a:p>
            <a:p>
              <a:pPr marL="742950" lvl="1" indent="-285750" algn="l">
                <a:spcAft>
                  <a:spcPts val="600"/>
                </a:spcAft>
                <a:buClrTx/>
                <a:buFont typeface="Wingdings" pitchFamily="2" charset="2"/>
                <a:buChar char="§"/>
              </a:pPr>
              <a:r>
                <a:rPr lang="en-GB" sz="1800" b="1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=&gt; beam/particle property !</a:t>
              </a:r>
            </a:p>
            <a:p>
              <a:pPr marL="742950" lvl="1" indent="-285750" algn="l">
                <a:spcAft>
                  <a:spcPts val="600"/>
                </a:spcAft>
                <a:buClrTx/>
                <a:buFont typeface="Wingdings" pitchFamily="2" charset="2"/>
                <a:buChar char="§"/>
              </a:pPr>
              <a:r>
                <a:rPr lang="en-GB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They can be both very different between the two planes (like in EIC)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A5882784-6AF0-9A2B-6AFA-CC5E64E62310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 flipH="1">
              <a:off x="5735960" y="2436535"/>
              <a:ext cx="1535763" cy="15055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B7D852B-962A-9E03-B89F-3A26603DAE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96200" y="2204864"/>
              <a:ext cx="727202" cy="324643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D0714E6-00DD-006C-1731-381ACE5AB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07401" y="2636912"/>
              <a:ext cx="304800" cy="266700"/>
            </a:xfrm>
            <a:prstGeom prst="rect">
              <a:avLst/>
            </a:prstGeom>
          </p:spPr>
        </p:pic>
      </p:grp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4C5197CC-7318-0ED9-DA89-84905C4E5A90}"/>
              </a:ext>
            </a:extLst>
          </p:cNvPr>
          <p:cNvSpPr txBox="1">
            <a:spLocks/>
          </p:cNvSpPr>
          <p:nvPr/>
        </p:nvSpPr>
        <p:spPr>
          <a:xfrm>
            <a:off x="0" y="5820084"/>
            <a:ext cx="12192000" cy="4892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400"/>
              </a:spcAft>
              <a:buFont typeface="Arial"/>
              <a:buNone/>
              <a:tabLst/>
              <a:defRPr sz="2100" b="1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23850" indent="-32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Font typeface="Arial" charset="0"/>
              <a:buChar char="•"/>
              <a:tabLst/>
              <a:defRPr sz="1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48000" indent="-32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7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72000" indent="-32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400"/>
              </a:spcAft>
              <a:buClrTx/>
              <a:buSzTx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Note again: </a:t>
            </a:r>
            <a:r>
              <a:rPr lang="en-GB" sz="1800" i="1" dirty="0"/>
              <a:t>horizontal</a:t>
            </a:r>
            <a:r>
              <a:rPr lang="en-GB" sz="1800" dirty="0"/>
              <a:t> and </a:t>
            </a:r>
            <a:r>
              <a:rPr lang="en-GB" sz="1800" i="1" dirty="0"/>
              <a:t>vertical</a:t>
            </a:r>
            <a:r>
              <a:rPr lang="en-GB" sz="1800" dirty="0"/>
              <a:t> plane have their own </a:t>
            </a:r>
            <a:r>
              <a:rPr lang="en-GB" sz="1800" i="1" dirty="0"/>
              <a:t>functions</a:t>
            </a:r>
            <a:r>
              <a:rPr lang="en-GB" sz="1800" dirty="0"/>
              <a:t>/</a:t>
            </a:r>
            <a:r>
              <a:rPr lang="en-GB" sz="1800" i="1" dirty="0"/>
              <a:t>emittances</a:t>
            </a:r>
            <a:r>
              <a:rPr lang="en-GB" sz="1800" dirty="0"/>
              <a:t>, in principle independent !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solidFill>
                <a:srgbClr val="2F2F2F">
                  <a:lumMod val="50000"/>
                </a:srgbClr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7820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D775EB0-CEA9-A16D-703A-BD21D530F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What about “off-momentum” particles?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D4CDA2-E340-F3C3-9514-CE475015A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22.06.25-02.07.25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F0053EF-296A-E09D-413F-C78644AE2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Introduction to Accelerator Physics for the EIC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fld id="{07CB4EDF-7DE6-4369-B527-B79B2EF0026D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t>45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948099"/>
            <a:ext cx="4242077" cy="13764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096000" y="1232822"/>
                <a:ext cx="5544616" cy="807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r>
                  <a:rPr lang="en-GB" sz="180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=&gt; A particle with a momentum deviation </a:t>
                </a:r>
                <a14:m>
                  <m:oMath xmlns:m="http://schemas.openxmlformats.org/officeDocument/2006/math">
                    <m:r>
                      <a:rPr lang="en-GB" sz="1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𝛿</m:t>
                    </m:r>
                    <m:r>
                      <a:rPr lang="en-GB" sz="1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f>
                      <m:fPr>
                        <m:ctrlPr>
                          <a:rPr lang="en-GB" sz="1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lang="en-GB" sz="1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𝛿</m:t>
                        </m:r>
                        <m:r>
                          <a:rPr lang="en-GB" sz="1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𝑝</m:t>
                        </m:r>
                      </m:num>
                      <m:den>
                        <m:r>
                          <a:rPr lang="en-GB" sz="1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𝑝</m:t>
                        </m:r>
                      </m:den>
                    </m:f>
                  </m:oMath>
                </a14:m>
                <a:r>
                  <a:rPr lang="en-GB" sz="180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 &gt; 0 gets bent less in a dipole.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232822"/>
                <a:ext cx="5544616" cy="807016"/>
              </a:xfrm>
              <a:prstGeom prst="rect">
                <a:avLst/>
              </a:prstGeom>
              <a:blipFill>
                <a:blip r:embed="rId3"/>
                <a:stretch>
                  <a:fillRect l="-915" r="-1144" b="-107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019364" y="2682052"/>
            <a:ext cx="69888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a </a:t>
            </a:r>
            <a:r>
              <a:rPr lang="en-GB" sz="1800" b="1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uniform dipolar field </a:t>
            </a: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it would just settle to </a:t>
            </a:r>
            <a:r>
              <a:rPr lang="en-GB" sz="1800" b="1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another circular orbit with a bigger diameter</a:t>
            </a:r>
            <a:b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en-GB" sz="18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an </a:t>
            </a:r>
            <a:r>
              <a:rPr lang="en-GB" sz="1800" b="1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alternate gradient synchrotron </a:t>
            </a: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it is more complicated: </a:t>
            </a:r>
            <a:b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focusing/defocusing is also dependent on the momentum, so the </a:t>
            </a:r>
            <a:r>
              <a:rPr lang="en-GB" sz="1800" b="1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resulting orbit follows the optics of the accelerator</a:t>
            </a: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529" y="2132856"/>
            <a:ext cx="2612105" cy="266434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0" y="5083170"/>
                <a:ext cx="12192000" cy="837793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r>
                  <a:rPr lang="en-GB" sz="2000" dirty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We describe the </a:t>
                </a:r>
                <a:r>
                  <a:rPr lang="en-GB" sz="2000" b="1" dirty="0">
                    <a:solidFill>
                      <a:schemeClr val="accent3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dispersion as a function of </a:t>
                </a:r>
                <a:r>
                  <a:rPr lang="en-GB" sz="2000" b="1" i="1" dirty="0">
                    <a:solidFill>
                      <a:schemeClr val="accent3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</a:t>
                </a:r>
                <a:r>
                  <a:rPr lang="en-GB" sz="2000" b="1" dirty="0">
                    <a:solidFill>
                      <a:schemeClr val="accent3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introducing a new function </a:t>
                </a:r>
                <a14:m>
                  <m:oMath xmlns:m="http://schemas.openxmlformats.org/officeDocument/2006/math">
                    <m:r>
                      <a:rPr lang="en-GB" sz="2000" b="1" i="1">
                        <a:solidFill>
                          <a:schemeClr val="accent3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𝑫</m:t>
                    </m:r>
                    <m:d>
                      <m:dPr>
                        <m:ctrlPr>
                          <a:rPr lang="en-GB" sz="2000" b="1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lang="en-GB" sz="2000" b="1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𝒔</m:t>
                        </m:r>
                      </m:e>
                    </m:d>
                  </m:oMath>
                </a14:m>
                <a:br>
                  <a:rPr lang="en-GB" sz="1800" dirty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en-GB" sz="1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</m:e>
                      <m:sub>
                        <m:r>
                          <a:rPr lang="en-GB" sz="1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𝛿</m:t>
                        </m:r>
                        <m:r>
                          <a:rPr lang="en-GB" sz="1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GB" sz="1800" dirty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en-GB" sz="1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</m:e>
                      <m:sub>
                        <m:r>
                          <a:rPr lang="en-GB" sz="1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sz="1800" dirty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r>
                      <a:rPr lang="en-GB" sz="1800" i="1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𝐷</m:t>
                    </m:r>
                    <m:d>
                      <m:dPr>
                        <m:ctrlPr>
                          <a:rPr lang="en-GB" sz="1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lang="en-GB" sz="1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𝑠</m:t>
                        </m:r>
                      </m:e>
                    </m:d>
                    <m:f>
                      <m:fPr>
                        <m:ctrlPr>
                          <a:rPr lang="en-GB" sz="1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GB" sz="1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𝛿</m:t>
                        </m:r>
                        <m:r>
                          <a:rPr lang="en-GB" sz="1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𝑝</m:t>
                        </m:r>
                      </m:num>
                      <m:den>
                        <m:r>
                          <a:rPr lang="en-GB" sz="18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𝑝</m:t>
                        </m:r>
                      </m:den>
                    </m:f>
                  </m:oMath>
                </a14:m>
                <a:r>
                  <a:rPr lang="en-GB" sz="1800" dirty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083170"/>
                <a:ext cx="12192000" cy="837793"/>
              </a:xfrm>
              <a:prstGeom prst="rect">
                <a:avLst/>
              </a:prstGeom>
              <a:blipFill>
                <a:blip r:embed="rId5"/>
                <a:stretch>
                  <a:fillRect t="-44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723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434BA5D-86C1-4150-1053-723B3A247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It depends on </a:t>
            </a:r>
            <a:r>
              <a:rPr lang="en-GB" sz="2000" dirty="0">
                <a:solidFill>
                  <a:schemeClr val="tx1"/>
                </a:solidFill>
              </a:rPr>
              <a:t>optic functions (β(s), D(s)) </a:t>
            </a:r>
            <a:r>
              <a:rPr lang="en-GB" sz="2000" dirty="0"/>
              <a:t>and </a:t>
            </a:r>
            <a:r>
              <a:rPr lang="en-GB" sz="2000" dirty="0">
                <a:solidFill>
                  <a:schemeClr val="tx1"/>
                </a:solidFill>
              </a:rPr>
              <a:t>beam properties (</a:t>
            </a:r>
            <a:r>
              <a:rPr lang="en-GB" sz="2000" dirty="0" err="1">
                <a:solidFill>
                  <a:schemeClr val="tx1"/>
                </a:solidFill>
              </a:rPr>
              <a:t>ε</a:t>
            </a:r>
            <a:r>
              <a:rPr lang="en-GB" sz="2000" dirty="0">
                <a:solidFill>
                  <a:schemeClr val="tx1"/>
                </a:solidFill>
              </a:rPr>
              <a:t>, </a:t>
            </a:r>
            <a:r>
              <a:rPr lang="en-GB" sz="2000" dirty="0" err="1">
                <a:solidFill>
                  <a:schemeClr val="tx1"/>
                </a:solidFill>
              </a:rPr>
              <a:t>σ</a:t>
            </a:r>
            <a:r>
              <a:rPr lang="en-GB" sz="2000" baseline="-25000" dirty="0" err="1">
                <a:solidFill>
                  <a:schemeClr val="tx1"/>
                </a:solidFill>
              </a:rPr>
              <a:t>δ</a:t>
            </a:r>
            <a:r>
              <a:rPr lang="en-GB" sz="2000" dirty="0">
                <a:solidFill>
                  <a:schemeClr val="tx1"/>
                </a:solidFill>
              </a:rPr>
              <a:t>)</a:t>
            </a:r>
            <a:endParaRPr lang="en-GB" sz="2000" baseline="-25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Optic functions </a:t>
            </a:r>
            <a:r>
              <a:rPr lang="en-GB" sz="2000" dirty="0"/>
              <a:t>can be controlled by </a:t>
            </a:r>
            <a:r>
              <a:rPr lang="en-GB" sz="2000" dirty="0">
                <a:solidFill>
                  <a:schemeClr val="tx1"/>
                </a:solidFill>
              </a:rPr>
              <a:t>accurately choosing quadrupole strengths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accent3"/>
                </a:solidFill>
              </a:rPr>
              <a:t>Emittances and energy spread of e</a:t>
            </a:r>
            <a:r>
              <a:rPr lang="en-GB" sz="2000" baseline="30000" dirty="0">
                <a:solidFill>
                  <a:schemeClr val="accent3"/>
                </a:solidFill>
              </a:rPr>
              <a:t>-</a:t>
            </a:r>
            <a:r>
              <a:rPr lang="en-GB" sz="2000" dirty="0">
                <a:solidFill>
                  <a:schemeClr val="accent3"/>
                </a:solidFill>
              </a:rPr>
              <a:t> beam are defined by synchrotron radiation damping!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b="1" dirty="0"/>
              <a:t>Naturally producing “flat” e</a:t>
            </a:r>
            <a:r>
              <a:rPr lang="en-GB" b="1" baseline="30000" dirty="0"/>
              <a:t>-</a:t>
            </a:r>
            <a:r>
              <a:rPr lang="en-GB" b="1" dirty="0"/>
              <a:t> beam (</a:t>
            </a:r>
            <a:r>
              <a:rPr lang="el-GR" b="1" dirty="0"/>
              <a:t>ε</a:t>
            </a:r>
            <a:r>
              <a:rPr lang="en-US" b="1" baseline="-25000" dirty="0" err="1"/>
              <a:t>e,x</a:t>
            </a:r>
            <a:r>
              <a:rPr lang="en-US" b="1" dirty="0"/>
              <a:t> &gt;&gt; </a:t>
            </a:r>
            <a:r>
              <a:rPr lang="el-GR" b="1" dirty="0"/>
              <a:t>ε</a:t>
            </a:r>
            <a:r>
              <a:rPr lang="en-US" b="1" baseline="-25000" dirty="0" err="1"/>
              <a:t>e,y</a:t>
            </a:r>
            <a:r>
              <a:rPr lang="en-US" b="1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H</a:t>
            </a:r>
            <a:r>
              <a:rPr lang="en-US" sz="2000" b="1" dirty="0"/>
              <a:t>adron (heavy!) beams are unaffected 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US" sz="1600" b="1" dirty="0"/>
              <a:t>Typically, round beams </a:t>
            </a:r>
            <a:r>
              <a:rPr lang="en-GB" sz="1600" b="1" dirty="0"/>
              <a:t>(</a:t>
            </a:r>
            <a:r>
              <a:rPr lang="el-GR" sz="1600" b="1" dirty="0"/>
              <a:t>ε</a:t>
            </a:r>
            <a:r>
              <a:rPr lang="en-US" sz="1600" b="1" baseline="-25000" dirty="0" err="1"/>
              <a:t>h,x</a:t>
            </a:r>
            <a:r>
              <a:rPr lang="en-US" sz="1600" b="1" dirty="0"/>
              <a:t> = </a:t>
            </a:r>
            <a:r>
              <a:rPr lang="el-GR" sz="1600" b="1" dirty="0"/>
              <a:t>ε</a:t>
            </a:r>
            <a:r>
              <a:rPr lang="en-US" sz="1600" b="1" baseline="-25000" dirty="0" err="1"/>
              <a:t>h,y</a:t>
            </a:r>
            <a:r>
              <a:rPr lang="en-US" sz="1600" b="1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To </a:t>
            </a:r>
            <a:r>
              <a:rPr lang="en-US" sz="2000" dirty="0" err="1"/>
              <a:t>maximise</a:t>
            </a:r>
            <a:r>
              <a:rPr lang="en-US" sz="2000" dirty="0"/>
              <a:t> luminosity (and beam lifetime), </a:t>
            </a:r>
            <a:r>
              <a:rPr lang="en-US" sz="2000" dirty="0">
                <a:solidFill>
                  <a:schemeClr val="accent3"/>
                </a:solidFill>
              </a:rPr>
              <a:t>colliding beams must have the same beam size at the IP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Need some “cooling” mechanism </a:t>
            </a:r>
            <a:r>
              <a:rPr lang="en-US" b="1" dirty="0"/>
              <a:t>to make hadron beams flat as well…</a:t>
            </a:r>
            <a:endParaRPr lang="en-GB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3BFFA1-6DB6-6D6E-C119-CD7960F42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So: beam size at the IP?!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E7A985-55EE-E59A-0C9C-BE0B13951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CD7411-2FA6-52C7-3652-85F2787DA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8B155-E933-3089-6652-FD1F3A5B0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46</a:t>
            </a:fld>
            <a:endParaRPr lang="en-US" dirty="0"/>
          </a:p>
        </p:txBody>
      </p:sp>
      <p:pic>
        <p:nvPicPr>
          <p:cNvPr id="6" name="Picture 5" descr="A white rectangular sign with red text&#10;&#10;AI-generated content may be incorrect.">
            <a:extLst>
              <a:ext uri="{FF2B5EF4-FFF2-40B4-BE49-F238E27FC236}">
                <a16:creationId xmlns:a16="http://schemas.microsoft.com/office/drawing/2014/main" id="{AFBFAA16-BA39-A5D1-51DC-C561B47381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907" t="49293" r="9529" b="12801"/>
          <a:stretch>
            <a:fillRect/>
          </a:stretch>
        </p:blipFill>
        <p:spPr>
          <a:xfrm>
            <a:off x="2484531" y="1647704"/>
            <a:ext cx="3384376" cy="846094"/>
          </a:xfrm>
          <a:prstGeom prst="rect">
            <a:avLst/>
          </a:prstGeom>
          <a:ln>
            <a:solidFill>
              <a:srgbClr val="FF0000"/>
            </a:solidFill>
          </a:ln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7A8B06CF-7E12-FB21-BD4D-D0FA7894FF2E}"/>
              </a:ext>
            </a:extLst>
          </p:cNvPr>
          <p:cNvGrpSpPr/>
          <p:nvPr/>
        </p:nvGrpSpPr>
        <p:grpSpPr>
          <a:xfrm>
            <a:off x="7447728" y="3729579"/>
            <a:ext cx="3383755" cy="1224136"/>
            <a:chOff x="8373144" y="4005064"/>
            <a:chExt cx="3383755" cy="1224136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058D51E-4738-FFBD-D665-8602C23FF84B}"/>
                </a:ext>
              </a:extLst>
            </p:cNvPr>
            <p:cNvSpPr/>
            <p:nvPr/>
          </p:nvSpPr>
          <p:spPr>
            <a:xfrm>
              <a:off x="8373144" y="4005064"/>
              <a:ext cx="3383755" cy="122413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l">
                <a:buNone/>
              </a:pPr>
              <a:r>
                <a:rPr lang="en-GB" sz="1600" b="1" dirty="0">
                  <a:solidFill>
                    <a:schemeClr val="tx2"/>
                  </a:solidFill>
                </a:rPr>
                <a:t>Recall energy loss/turn formula:</a:t>
              </a: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0C3A5F85-B747-4757-94A1-84CA76BE6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88288" y="4416798"/>
              <a:ext cx="2603500" cy="622300"/>
            </a:xfrm>
            <a:prstGeom prst="rect">
              <a:avLst/>
            </a:prstGeom>
          </p:spPr>
        </p:pic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AF53344-56A1-2DAB-1996-EDCF80D49318}"/>
                </a:ext>
              </a:extLst>
            </p:cNvPr>
            <p:cNvSpPr/>
            <p:nvPr/>
          </p:nvSpPr>
          <p:spPr>
            <a:xfrm>
              <a:off x="9774115" y="4695838"/>
              <a:ext cx="1063075" cy="432048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9A2C4D8-B57D-4D66-29DA-1989CDCA9D53}"/>
              </a:ext>
            </a:extLst>
          </p:cNvPr>
          <p:cNvSpPr txBox="1"/>
          <p:nvPr/>
        </p:nvSpPr>
        <p:spPr>
          <a:xfrm>
            <a:off x="6096000" y="1836636"/>
            <a:ext cx="450174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None/>
            </a:pPr>
            <a:r>
              <a:rPr lang="en-GB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Assuming “</a:t>
            </a:r>
            <a:r>
              <a:rPr lang="en-GB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betatronic</a:t>
            </a:r>
            <a:r>
              <a:rPr lang="en-GB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motion” is independent from “dispersive motion”</a:t>
            </a:r>
          </a:p>
        </p:txBody>
      </p:sp>
    </p:spTree>
    <p:extLst>
      <p:ext uri="{BB962C8B-B14F-4D97-AF65-F5344CB8AC3E}">
        <p14:creationId xmlns:p14="http://schemas.microsoft.com/office/powerpoint/2010/main" val="127262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CC172684-99DF-6085-CBD3-0265D2E74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9" y="1130484"/>
            <a:ext cx="11376024" cy="144932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Well-established technique with almost 50 years of experimental experience (</a:t>
            </a:r>
            <a:r>
              <a:rPr lang="en-US" sz="18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low energy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!)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Simple analogy </a:t>
            </a: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(by I. Meshkov):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 bullet (“ion”) shot at a heap of sand (“electrons”!) flying with average velocity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8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2287C9-1451-2440-8FD0-2246DF2F7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Electron Cooling Cartoon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EF9049-5C8E-9C4E-AD4B-7D24A1388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4A305E-5CF6-204D-BCFF-8A00A44FD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0A68EF-65BE-194C-8EC3-4D071DDDA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71" name="Rectangle 3">
            <a:extLst>
              <a:ext uri="{FF2B5EF4-FFF2-40B4-BE49-F238E27FC236}">
                <a16:creationId xmlns:a16="http://schemas.microsoft.com/office/drawing/2014/main" id="{05BCCEF8-E1B4-C540-9315-56AFBE462C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17314" y="3197038"/>
            <a:ext cx="2950054" cy="52322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buNone/>
              <a:tabLst>
                <a:tab pos="228600" algn="l"/>
              </a:tabLst>
            </a:pPr>
            <a:r>
              <a:rPr lang="en-US" sz="2800" b="1" i="1" dirty="0" err="1">
                <a:solidFill>
                  <a:srgbClr val="CC0000"/>
                </a:solidFill>
              </a:rPr>
              <a:t>V</a:t>
            </a:r>
            <a:r>
              <a:rPr lang="en-US" sz="2800" b="1" i="1" baseline="-25000" dirty="0" err="1">
                <a:solidFill>
                  <a:srgbClr val="CC0000"/>
                </a:solidFill>
              </a:rPr>
              <a:t>ion</a:t>
            </a:r>
            <a:r>
              <a:rPr lang="en-US" sz="2800" b="1" i="1" dirty="0">
                <a:solidFill>
                  <a:srgbClr val="0033CC"/>
                </a:solidFill>
              </a:rPr>
              <a:t> </a:t>
            </a:r>
            <a:r>
              <a:rPr lang="en-US" sz="2800" b="1" i="1" dirty="0">
                <a:solidFill>
                  <a:srgbClr val="0033CC"/>
                </a:solidFill>
                <a:cs typeface="Arial" pitchFamily="34" charset="0"/>
                <a:sym typeface="Symbol"/>
              </a:rPr>
              <a:t></a:t>
            </a:r>
            <a:r>
              <a:rPr lang="en-US" sz="2800" b="1" i="1" dirty="0">
                <a:solidFill>
                  <a:srgbClr val="0033CC"/>
                </a:solidFill>
              </a:rPr>
              <a:t> v</a:t>
            </a:r>
            <a:r>
              <a:rPr lang="en-US" sz="2800" b="1" i="1" baseline="-25000" dirty="0">
                <a:solidFill>
                  <a:srgbClr val="0033CC"/>
                </a:solidFill>
              </a:rPr>
              <a:t>0</a:t>
            </a:r>
            <a:r>
              <a:rPr lang="en-US" sz="2800" b="1" i="1" dirty="0">
                <a:solidFill>
                  <a:srgbClr val="0033CC"/>
                </a:solidFill>
              </a:rPr>
              <a:t> </a:t>
            </a:r>
            <a:r>
              <a:rPr lang="en-US" sz="2800" b="1" dirty="0">
                <a:solidFill>
                  <a:srgbClr val="0033CC"/>
                </a:solidFill>
                <a:sym typeface="Symbol"/>
              </a:rPr>
              <a:t> </a:t>
            </a:r>
            <a:r>
              <a:rPr lang="en-US" sz="2800" b="1" dirty="0" err="1">
                <a:solidFill>
                  <a:srgbClr val="0033CC"/>
                </a:solidFill>
                <a:sym typeface="Symbol"/>
              </a:rPr>
              <a:t>v</a:t>
            </a:r>
            <a:r>
              <a:rPr lang="en-US" sz="2800" b="1" baseline="-25000" dirty="0" err="1">
                <a:solidFill>
                  <a:srgbClr val="0033CC"/>
                </a:solidFill>
                <a:sym typeface="Symbol"/>
              </a:rPr>
              <a:t>e</a:t>
            </a:r>
            <a:r>
              <a:rPr lang="en-US" sz="2800" b="1" dirty="0">
                <a:solidFill>
                  <a:srgbClr val="0033CC"/>
                </a:solidFill>
                <a:sym typeface="Symbol"/>
              </a:rPr>
              <a:t></a:t>
            </a:r>
            <a:r>
              <a:rPr lang="en-US" sz="2800" b="1" i="1" dirty="0">
                <a:solidFill>
                  <a:srgbClr val="0033CC"/>
                </a:solidFill>
                <a:sym typeface="Symbol"/>
              </a:rPr>
              <a:t> </a:t>
            </a:r>
            <a:endParaRPr lang="en-GB" sz="2800" b="1" i="1" dirty="0">
              <a:solidFill>
                <a:srgbClr val="0033CC"/>
              </a:solidFill>
            </a:endParaRP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E7EAA701-5D75-544F-9E14-7F0CE2A8D374}"/>
              </a:ext>
            </a:extLst>
          </p:cNvPr>
          <p:cNvGrpSpPr>
            <a:grpSpLocks/>
          </p:cNvGrpSpPr>
          <p:nvPr/>
        </p:nvGrpSpPr>
        <p:grpSpPr bwMode="auto">
          <a:xfrm rot="20750915">
            <a:off x="847430" y="3966236"/>
            <a:ext cx="2508493" cy="899785"/>
            <a:chOff x="295" y="1408"/>
            <a:chExt cx="1288" cy="462"/>
          </a:xfrm>
        </p:grpSpPr>
        <p:sp>
          <p:nvSpPr>
            <p:cNvPr id="7" name="Text Box 7">
              <a:extLst>
                <a:ext uri="{FF2B5EF4-FFF2-40B4-BE49-F238E27FC236}">
                  <a16:creationId xmlns:a16="http://schemas.microsoft.com/office/drawing/2014/main" id="{AF271146-6226-164F-B21F-182FCCCA03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" y="1408"/>
              <a:ext cx="65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457200" indent="-45720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en-US" sz="2400" b="1" i="1" dirty="0">
                  <a:solidFill>
                    <a:srgbClr val="A50021"/>
                  </a:solidFill>
                </a:rPr>
                <a:t>ion</a:t>
              </a:r>
              <a:endParaRPr lang="en-US" sz="2800" b="1" i="1" dirty="0">
                <a:solidFill>
                  <a:srgbClr val="A50021"/>
                </a:solidFill>
                <a:latin typeface="Batang" pitchFamily="18" charset="-127"/>
                <a:ea typeface="Batang" pitchFamily="18" charset="-127"/>
              </a:endParaRPr>
            </a:p>
          </p:txBody>
        </p:sp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93702723-01D9-E446-ADA7-43BF547900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1" y="1435"/>
              <a:ext cx="1152" cy="435"/>
              <a:chOff x="1379" y="1516"/>
              <a:chExt cx="1152" cy="435"/>
            </a:xfrm>
          </p:grpSpPr>
          <p:sp>
            <p:nvSpPr>
              <p:cNvPr id="9" name="Line 9">
                <a:extLst>
                  <a:ext uri="{FF2B5EF4-FFF2-40B4-BE49-F238E27FC236}">
                    <a16:creationId xmlns:a16="http://schemas.microsoft.com/office/drawing/2014/main" id="{73643960-B1FD-3E4E-8534-6C1F0A385C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1383572">
                <a:off x="1437" y="1516"/>
                <a:ext cx="1094" cy="435"/>
              </a:xfrm>
              <a:prstGeom prst="line">
                <a:avLst/>
              </a:prstGeom>
              <a:noFill/>
              <a:ln w="38100">
                <a:solidFill>
                  <a:srgbClr val="A5002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" name="Oval 10">
                <a:extLst>
                  <a:ext uri="{FF2B5EF4-FFF2-40B4-BE49-F238E27FC236}">
                    <a16:creationId xmlns:a16="http://schemas.microsoft.com/office/drawing/2014/main" id="{6CABA256-5893-544E-B9C3-275DC97210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1383572">
                <a:off x="1379" y="1715"/>
                <a:ext cx="58" cy="67"/>
              </a:xfrm>
              <a:prstGeom prst="ellipse">
                <a:avLst/>
              </a:prstGeom>
              <a:solidFill>
                <a:srgbClr val="A50021"/>
              </a:solidFill>
              <a:ln w="9525" algn="ctr">
                <a:solidFill>
                  <a:srgbClr val="A5002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4E016372-5827-2E46-BEDE-267FE1D78D3D}"/>
              </a:ext>
            </a:extLst>
          </p:cNvPr>
          <p:cNvGrpSpPr>
            <a:grpSpLocks/>
          </p:cNvGrpSpPr>
          <p:nvPr/>
        </p:nvGrpSpPr>
        <p:grpSpPr bwMode="auto">
          <a:xfrm>
            <a:off x="3428775" y="2822096"/>
            <a:ext cx="5474668" cy="2208564"/>
            <a:chOff x="2064" y="2251"/>
            <a:chExt cx="2811" cy="1134"/>
          </a:xfrm>
          <a:solidFill>
            <a:schemeClr val="tx1"/>
          </a:solidFill>
        </p:grpSpPr>
        <p:sp>
          <p:nvSpPr>
            <p:cNvPr id="12" name="Text Box 12">
              <a:extLst>
                <a:ext uri="{FF2B5EF4-FFF2-40B4-BE49-F238E27FC236}">
                  <a16:creationId xmlns:a16="http://schemas.microsoft.com/office/drawing/2014/main" id="{3063DDFE-C153-444C-983B-A84E6CFAB7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61" y="2886"/>
              <a:ext cx="861" cy="2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457200" indent="-45720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marL="0" indent="0" eaLnBrk="0" hangingPunct="0">
                <a:spcBef>
                  <a:spcPct val="50000"/>
                </a:spcBef>
                <a:buNone/>
              </a:pPr>
              <a:r>
                <a:rPr lang="en-US" sz="3000" b="1" dirty="0"/>
                <a:t>e</a:t>
              </a:r>
              <a:r>
                <a:rPr lang="en-US" sz="3000" b="1" baseline="30000" dirty="0"/>
                <a:t>-</a:t>
              </a:r>
              <a:endParaRPr lang="ru-RU" sz="3000" b="1" dirty="0"/>
            </a:p>
          </p:txBody>
        </p:sp>
        <p:grpSp>
          <p:nvGrpSpPr>
            <p:cNvPr id="13" name="Group 13">
              <a:extLst>
                <a:ext uri="{FF2B5EF4-FFF2-40B4-BE49-F238E27FC236}">
                  <a16:creationId xmlns:a16="http://schemas.microsoft.com/office/drawing/2014/main" id="{A62C889F-638C-A541-B564-006E4DDC3B7C}"/>
                </a:ext>
              </a:extLst>
            </p:cNvPr>
            <p:cNvGrpSpPr>
              <a:grpSpLocks/>
            </p:cNvGrpSpPr>
            <p:nvPr/>
          </p:nvGrpSpPr>
          <p:grpSpPr bwMode="auto">
            <a:xfrm rot="-159964">
              <a:off x="2291" y="2296"/>
              <a:ext cx="634" cy="91"/>
              <a:chOff x="2971" y="2341"/>
              <a:chExt cx="634" cy="91"/>
            </a:xfrm>
            <a:grpFill/>
          </p:grpSpPr>
          <p:sp>
            <p:nvSpPr>
              <p:cNvPr id="47" name="Oval 14">
                <a:extLst>
                  <a:ext uri="{FF2B5EF4-FFF2-40B4-BE49-F238E27FC236}">
                    <a16:creationId xmlns:a16="http://schemas.microsoft.com/office/drawing/2014/main" id="{97C668FB-E686-2148-B51E-609AB114A1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" y="2341"/>
                <a:ext cx="90" cy="91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" name="Line 15">
                <a:extLst>
                  <a:ext uri="{FF2B5EF4-FFF2-40B4-BE49-F238E27FC236}">
                    <a16:creationId xmlns:a16="http://schemas.microsoft.com/office/drawing/2014/main" id="{85095DFD-36C6-B348-BBFA-F5B35827B4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1" y="2387"/>
                <a:ext cx="544" cy="0"/>
              </a:xfrm>
              <a:prstGeom prst="line">
                <a:avLst/>
              </a:prstGeom>
              <a:grp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4" name="Group 16">
              <a:extLst>
                <a:ext uri="{FF2B5EF4-FFF2-40B4-BE49-F238E27FC236}">
                  <a16:creationId xmlns:a16="http://schemas.microsoft.com/office/drawing/2014/main" id="{6B12E8E5-1103-4E48-B4ED-301F189F769E}"/>
                </a:ext>
              </a:extLst>
            </p:cNvPr>
            <p:cNvGrpSpPr>
              <a:grpSpLocks/>
            </p:cNvGrpSpPr>
            <p:nvPr/>
          </p:nvGrpSpPr>
          <p:grpSpPr bwMode="auto">
            <a:xfrm rot="445885">
              <a:off x="2336" y="2659"/>
              <a:ext cx="634" cy="91"/>
              <a:chOff x="2971" y="2341"/>
              <a:chExt cx="634" cy="91"/>
            </a:xfrm>
            <a:grpFill/>
          </p:grpSpPr>
          <p:sp>
            <p:nvSpPr>
              <p:cNvPr id="45" name="Oval 17">
                <a:extLst>
                  <a:ext uri="{FF2B5EF4-FFF2-40B4-BE49-F238E27FC236}">
                    <a16:creationId xmlns:a16="http://schemas.microsoft.com/office/drawing/2014/main" id="{0B8CBE6B-2E1F-4F45-9B39-730B1FFFCE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" y="2341"/>
                <a:ext cx="90" cy="91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6" name="Line 18">
                <a:extLst>
                  <a:ext uri="{FF2B5EF4-FFF2-40B4-BE49-F238E27FC236}">
                    <a16:creationId xmlns:a16="http://schemas.microsoft.com/office/drawing/2014/main" id="{26863BA5-6DA2-AF44-B42A-3C2C02EF6C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1" y="2387"/>
                <a:ext cx="544" cy="0"/>
              </a:xfrm>
              <a:prstGeom prst="line">
                <a:avLst/>
              </a:prstGeom>
              <a:grp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5" name="Group 19">
              <a:extLst>
                <a:ext uri="{FF2B5EF4-FFF2-40B4-BE49-F238E27FC236}">
                  <a16:creationId xmlns:a16="http://schemas.microsoft.com/office/drawing/2014/main" id="{9B8A2BFC-1C30-2841-B872-4CDE4FC61B0F}"/>
                </a:ext>
              </a:extLst>
            </p:cNvPr>
            <p:cNvGrpSpPr>
              <a:grpSpLocks/>
            </p:cNvGrpSpPr>
            <p:nvPr/>
          </p:nvGrpSpPr>
          <p:grpSpPr bwMode="auto">
            <a:xfrm rot="-749742">
              <a:off x="3198" y="2795"/>
              <a:ext cx="634" cy="91"/>
              <a:chOff x="2971" y="2341"/>
              <a:chExt cx="634" cy="91"/>
            </a:xfrm>
            <a:grpFill/>
          </p:grpSpPr>
          <p:sp>
            <p:nvSpPr>
              <p:cNvPr id="43" name="Oval 20">
                <a:extLst>
                  <a:ext uri="{FF2B5EF4-FFF2-40B4-BE49-F238E27FC236}">
                    <a16:creationId xmlns:a16="http://schemas.microsoft.com/office/drawing/2014/main" id="{2DA23BB2-3FD3-1E48-9554-76FEA7B39F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" y="2341"/>
                <a:ext cx="90" cy="91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4" name="Line 21">
                <a:extLst>
                  <a:ext uri="{FF2B5EF4-FFF2-40B4-BE49-F238E27FC236}">
                    <a16:creationId xmlns:a16="http://schemas.microsoft.com/office/drawing/2014/main" id="{E36F6F79-E624-D24C-B818-219A49C549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1" y="2387"/>
                <a:ext cx="544" cy="0"/>
              </a:xfrm>
              <a:prstGeom prst="line">
                <a:avLst/>
              </a:prstGeom>
              <a:grp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6" name="Group 22">
              <a:extLst>
                <a:ext uri="{FF2B5EF4-FFF2-40B4-BE49-F238E27FC236}">
                  <a16:creationId xmlns:a16="http://schemas.microsoft.com/office/drawing/2014/main" id="{E9512A13-F72E-B340-8FB6-6C9A439EE1FD}"/>
                </a:ext>
              </a:extLst>
            </p:cNvPr>
            <p:cNvGrpSpPr>
              <a:grpSpLocks/>
            </p:cNvGrpSpPr>
            <p:nvPr/>
          </p:nvGrpSpPr>
          <p:grpSpPr bwMode="auto">
            <a:xfrm rot="-610330">
              <a:off x="4059" y="2750"/>
              <a:ext cx="634" cy="91"/>
              <a:chOff x="2971" y="2341"/>
              <a:chExt cx="634" cy="91"/>
            </a:xfrm>
            <a:grpFill/>
          </p:grpSpPr>
          <p:sp>
            <p:nvSpPr>
              <p:cNvPr id="41" name="Oval 23">
                <a:extLst>
                  <a:ext uri="{FF2B5EF4-FFF2-40B4-BE49-F238E27FC236}">
                    <a16:creationId xmlns:a16="http://schemas.microsoft.com/office/drawing/2014/main" id="{E7FBB967-358D-0940-AB5A-BA9042F648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" y="2341"/>
                <a:ext cx="90" cy="91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" name="Line 24">
                <a:extLst>
                  <a:ext uri="{FF2B5EF4-FFF2-40B4-BE49-F238E27FC236}">
                    <a16:creationId xmlns:a16="http://schemas.microsoft.com/office/drawing/2014/main" id="{75548F4A-CEB5-1542-AEF2-01EF616ACC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1" y="2387"/>
                <a:ext cx="544" cy="0"/>
              </a:xfrm>
              <a:prstGeom prst="line">
                <a:avLst/>
              </a:prstGeom>
              <a:grp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7" name="Group 25">
              <a:extLst>
                <a:ext uri="{FF2B5EF4-FFF2-40B4-BE49-F238E27FC236}">
                  <a16:creationId xmlns:a16="http://schemas.microsoft.com/office/drawing/2014/main" id="{F1ABB200-D714-AA46-87D0-AC7BB18BB7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41" y="2977"/>
              <a:ext cx="634" cy="91"/>
              <a:chOff x="2971" y="2341"/>
              <a:chExt cx="634" cy="91"/>
            </a:xfrm>
            <a:grpFill/>
          </p:grpSpPr>
          <p:sp>
            <p:nvSpPr>
              <p:cNvPr id="39" name="Oval 26">
                <a:extLst>
                  <a:ext uri="{FF2B5EF4-FFF2-40B4-BE49-F238E27FC236}">
                    <a16:creationId xmlns:a16="http://schemas.microsoft.com/office/drawing/2014/main" id="{40D3817C-F666-2048-81E6-4229D242B2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" y="2341"/>
                <a:ext cx="90" cy="91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0" name="Line 27">
                <a:extLst>
                  <a:ext uri="{FF2B5EF4-FFF2-40B4-BE49-F238E27FC236}">
                    <a16:creationId xmlns:a16="http://schemas.microsoft.com/office/drawing/2014/main" id="{BF925A80-7417-8E41-A889-9746BCBC44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1" y="2387"/>
                <a:ext cx="544" cy="0"/>
              </a:xfrm>
              <a:prstGeom prst="line">
                <a:avLst/>
              </a:prstGeom>
              <a:grp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8" name="Group 28">
              <a:extLst>
                <a:ext uri="{FF2B5EF4-FFF2-40B4-BE49-F238E27FC236}">
                  <a16:creationId xmlns:a16="http://schemas.microsoft.com/office/drawing/2014/main" id="{84777B71-31FD-2C4A-BCB4-F42C082C9102}"/>
                </a:ext>
              </a:extLst>
            </p:cNvPr>
            <p:cNvGrpSpPr>
              <a:grpSpLocks/>
            </p:cNvGrpSpPr>
            <p:nvPr/>
          </p:nvGrpSpPr>
          <p:grpSpPr bwMode="auto">
            <a:xfrm rot="445885">
              <a:off x="2745" y="3067"/>
              <a:ext cx="634" cy="91"/>
              <a:chOff x="2971" y="2341"/>
              <a:chExt cx="634" cy="91"/>
            </a:xfrm>
            <a:grpFill/>
          </p:grpSpPr>
          <p:sp>
            <p:nvSpPr>
              <p:cNvPr id="37" name="Oval 29">
                <a:extLst>
                  <a:ext uri="{FF2B5EF4-FFF2-40B4-BE49-F238E27FC236}">
                    <a16:creationId xmlns:a16="http://schemas.microsoft.com/office/drawing/2014/main" id="{E27EB12B-F31F-0C44-B2A2-0EEF16479B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" y="2341"/>
                <a:ext cx="90" cy="91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" name="Line 30">
                <a:extLst>
                  <a:ext uri="{FF2B5EF4-FFF2-40B4-BE49-F238E27FC236}">
                    <a16:creationId xmlns:a16="http://schemas.microsoft.com/office/drawing/2014/main" id="{F47F25F9-BAE5-704D-9543-18372FDBA5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1" y="2387"/>
                <a:ext cx="544" cy="0"/>
              </a:xfrm>
              <a:prstGeom prst="line">
                <a:avLst/>
              </a:prstGeom>
              <a:grp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9" name="Group 31">
              <a:extLst>
                <a:ext uri="{FF2B5EF4-FFF2-40B4-BE49-F238E27FC236}">
                  <a16:creationId xmlns:a16="http://schemas.microsoft.com/office/drawing/2014/main" id="{BFB4E32D-22F7-D840-9744-8DC8FDB4A19D}"/>
                </a:ext>
              </a:extLst>
            </p:cNvPr>
            <p:cNvGrpSpPr>
              <a:grpSpLocks/>
            </p:cNvGrpSpPr>
            <p:nvPr/>
          </p:nvGrpSpPr>
          <p:grpSpPr bwMode="auto">
            <a:xfrm rot="613123">
              <a:off x="3334" y="2251"/>
              <a:ext cx="634" cy="91"/>
              <a:chOff x="2971" y="2341"/>
              <a:chExt cx="634" cy="91"/>
            </a:xfrm>
            <a:grpFill/>
          </p:grpSpPr>
          <p:sp>
            <p:nvSpPr>
              <p:cNvPr id="35" name="Oval 32">
                <a:extLst>
                  <a:ext uri="{FF2B5EF4-FFF2-40B4-BE49-F238E27FC236}">
                    <a16:creationId xmlns:a16="http://schemas.microsoft.com/office/drawing/2014/main" id="{58381941-3DFA-D848-8B88-9E6E8749C6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" y="2341"/>
                <a:ext cx="90" cy="91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" name="Line 33">
                <a:extLst>
                  <a:ext uri="{FF2B5EF4-FFF2-40B4-BE49-F238E27FC236}">
                    <a16:creationId xmlns:a16="http://schemas.microsoft.com/office/drawing/2014/main" id="{699BDA99-57DE-4043-8D8E-EE4B2D45C6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1" y="2387"/>
                <a:ext cx="544" cy="0"/>
              </a:xfrm>
              <a:prstGeom prst="line">
                <a:avLst/>
              </a:prstGeom>
              <a:grp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0" name="Group 34">
              <a:extLst>
                <a:ext uri="{FF2B5EF4-FFF2-40B4-BE49-F238E27FC236}">
                  <a16:creationId xmlns:a16="http://schemas.microsoft.com/office/drawing/2014/main" id="{FD7D41DF-F475-564D-9309-8AE897436D80}"/>
                </a:ext>
              </a:extLst>
            </p:cNvPr>
            <p:cNvGrpSpPr>
              <a:grpSpLocks/>
            </p:cNvGrpSpPr>
            <p:nvPr/>
          </p:nvGrpSpPr>
          <p:grpSpPr bwMode="auto">
            <a:xfrm rot="-145060">
              <a:off x="3425" y="3294"/>
              <a:ext cx="634" cy="91"/>
              <a:chOff x="2971" y="2341"/>
              <a:chExt cx="634" cy="91"/>
            </a:xfrm>
            <a:grpFill/>
          </p:grpSpPr>
          <p:sp>
            <p:nvSpPr>
              <p:cNvPr id="33" name="Oval 35">
                <a:extLst>
                  <a:ext uri="{FF2B5EF4-FFF2-40B4-BE49-F238E27FC236}">
                    <a16:creationId xmlns:a16="http://schemas.microsoft.com/office/drawing/2014/main" id="{8BECA64B-CC35-854F-BD57-72F11E5B97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" y="2341"/>
                <a:ext cx="90" cy="91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4" name="Line 36">
                <a:extLst>
                  <a:ext uri="{FF2B5EF4-FFF2-40B4-BE49-F238E27FC236}">
                    <a16:creationId xmlns:a16="http://schemas.microsoft.com/office/drawing/2014/main" id="{848BD8D7-4CB4-6E49-9BA6-1ED3599B30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1" y="2387"/>
                <a:ext cx="544" cy="0"/>
              </a:xfrm>
              <a:prstGeom prst="line">
                <a:avLst/>
              </a:prstGeom>
              <a:grp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1" name="Group 37">
              <a:extLst>
                <a:ext uri="{FF2B5EF4-FFF2-40B4-BE49-F238E27FC236}">
                  <a16:creationId xmlns:a16="http://schemas.microsoft.com/office/drawing/2014/main" id="{07B364E8-CEEE-8C4C-8FCC-0A26496605AD}"/>
                </a:ext>
              </a:extLst>
            </p:cNvPr>
            <p:cNvGrpSpPr>
              <a:grpSpLocks/>
            </p:cNvGrpSpPr>
            <p:nvPr/>
          </p:nvGrpSpPr>
          <p:grpSpPr bwMode="auto">
            <a:xfrm rot="-159964">
              <a:off x="2064" y="2840"/>
              <a:ext cx="634" cy="91"/>
              <a:chOff x="2971" y="2341"/>
              <a:chExt cx="634" cy="91"/>
            </a:xfrm>
            <a:grpFill/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7BC05A79-21F1-124C-B72C-84C37A3F20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" y="2341"/>
                <a:ext cx="90" cy="91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2" name="Line 39">
                <a:extLst>
                  <a:ext uri="{FF2B5EF4-FFF2-40B4-BE49-F238E27FC236}">
                    <a16:creationId xmlns:a16="http://schemas.microsoft.com/office/drawing/2014/main" id="{32EB2A25-A859-BD4D-B5E8-9D0CCE01EB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1" y="2387"/>
                <a:ext cx="544" cy="0"/>
              </a:xfrm>
              <a:prstGeom prst="line">
                <a:avLst/>
              </a:prstGeom>
              <a:grp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2" name="Group 40">
              <a:extLst>
                <a:ext uri="{FF2B5EF4-FFF2-40B4-BE49-F238E27FC236}">
                  <a16:creationId xmlns:a16="http://schemas.microsoft.com/office/drawing/2014/main" id="{8AA2B69D-41C9-BE40-B7E5-1ED5BBCEFB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99" y="2523"/>
              <a:ext cx="634" cy="91"/>
              <a:chOff x="2971" y="2341"/>
              <a:chExt cx="634" cy="91"/>
            </a:xfrm>
            <a:grpFill/>
          </p:grpSpPr>
          <p:sp>
            <p:nvSpPr>
              <p:cNvPr id="29" name="Oval 41">
                <a:extLst>
                  <a:ext uri="{FF2B5EF4-FFF2-40B4-BE49-F238E27FC236}">
                    <a16:creationId xmlns:a16="http://schemas.microsoft.com/office/drawing/2014/main" id="{B418B454-A4A1-F04F-9DD2-2B6442C65E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" y="2341"/>
                <a:ext cx="90" cy="91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" name="Line 42">
                <a:extLst>
                  <a:ext uri="{FF2B5EF4-FFF2-40B4-BE49-F238E27FC236}">
                    <a16:creationId xmlns:a16="http://schemas.microsoft.com/office/drawing/2014/main" id="{C1D4B82F-B337-A548-ADEC-CCB56FCB37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1" y="2387"/>
                <a:ext cx="544" cy="0"/>
              </a:xfrm>
              <a:prstGeom prst="line">
                <a:avLst/>
              </a:prstGeom>
              <a:grp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3" name="Group 43">
              <a:extLst>
                <a:ext uri="{FF2B5EF4-FFF2-40B4-BE49-F238E27FC236}">
                  <a16:creationId xmlns:a16="http://schemas.microsoft.com/office/drawing/2014/main" id="{877BE97B-EE5D-7742-BAA0-4483AB91BA27}"/>
                </a:ext>
              </a:extLst>
            </p:cNvPr>
            <p:cNvGrpSpPr>
              <a:grpSpLocks/>
            </p:cNvGrpSpPr>
            <p:nvPr/>
          </p:nvGrpSpPr>
          <p:grpSpPr bwMode="auto">
            <a:xfrm rot="-445885">
              <a:off x="2434" y="3260"/>
              <a:ext cx="590" cy="91"/>
              <a:chOff x="2899" y="2249"/>
              <a:chExt cx="590" cy="91"/>
            </a:xfrm>
            <a:grpFill/>
          </p:grpSpPr>
          <p:sp>
            <p:nvSpPr>
              <p:cNvPr id="27" name="Oval 44">
                <a:extLst>
                  <a:ext uri="{FF2B5EF4-FFF2-40B4-BE49-F238E27FC236}">
                    <a16:creationId xmlns:a16="http://schemas.microsoft.com/office/drawing/2014/main" id="{78358DCA-AAF2-0D47-96F5-5B52BA0AB3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9" y="2249"/>
                <a:ext cx="90" cy="91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" name="Line 45">
                <a:extLst>
                  <a:ext uri="{FF2B5EF4-FFF2-40B4-BE49-F238E27FC236}">
                    <a16:creationId xmlns:a16="http://schemas.microsoft.com/office/drawing/2014/main" id="{E183C7C2-2859-4E40-8753-8D1B3E57EE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5" y="2291"/>
                <a:ext cx="544" cy="0"/>
              </a:xfrm>
              <a:prstGeom prst="line">
                <a:avLst/>
              </a:prstGeom>
              <a:grp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4" name="Group 46">
              <a:extLst>
                <a:ext uri="{FF2B5EF4-FFF2-40B4-BE49-F238E27FC236}">
                  <a16:creationId xmlns:a16="http://schemas.microsoft.com/office/drawing/2014/main" id="{43A5B5F0-3E3C-964E-A5C9-0BB31AE8B8F7}"/>
                </a:ext>
              </a:extLst>
            </p:cNvPr>
            <p:cNvGrpSpPr>
              <a:grpSpLocks/>
            </p:cNvGrpSpPr>
            <p:nvPr/>
          </p:nvGrpSpPr>
          <p:grpSpPr bwMode="auto">
            <a:xfrm rot="-775126">
              <a:off x="3743" y="2478"/>
              <a:ext cx="634" cy="91"/>
              <a:chOff x="2971" y="2341"/>
              <a:chExt cx="634" cy="91"/>
            </a:xfrm>
            <a:grpFill/>
          </p:grpSpPr>
          <p:sp>
            <p:nvSpPr>
              <p:cNvPr id="25" name="Oval 47">
                <a:extLst>
                  <a:ext uri="{FF2B5EF4-FFF2-40B4-BE49-F238E27FC236}">
                    <a16:creationId xmlns:a16="http://schemas.microsoft.com/office/drawing/2014/main" id="{05A5EF15-53EF-9B4A-BB0F-1BD172F060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" y="2341"/>
                <a:ext cx="90" cy="91"/>
              </a:xfrm>
              <a:prstGeom prst="ellipse">
                <a:avLst/>
              </a:prstGeom>
              <a:grp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" name="Line 48">
                <a:extLst>
                  <a:ext uri="{FF2B5EF4-FFF2-40B4-BE49-F238E27FC236}">
                    <a16:creationId xmlns:a16="http://schemas.microsoft.com/office/drawing/2014/main" id="{4CA05765-7E54-A340-97F0-E42D7874D0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1" y="2387"/>
                <a:ext cx="544" cy="0"/>
              </a:xfrm>
              <a:prstGeom prst="line">
                <a:avLst/>
              </a:prstGeom>
              <a:grp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49" name="Group 49">
            <a:extLst>
              <a:ext uri="{FF2B5EF4-FFF2-40B4-BE49-F238E27FC236}">
                <a16:creationId xmlns:a16="http://schemas.microsoft.com/office/drawing/2014/main" id="{F34B5398-2FC7-8A4E-ADE5-E05A074A2FCD}"/>
              </a:ext>
            </a:extLst>
          </p:cNvPr>
          <p:cNvGrpSpPr>
            <a:grpSpLocks/>
          </p:cNvGrpSpPr>
          <p:nvPr/>
        </p:nvGrpSpPr>
        <p:grpSpPr bwMode="auto">
          <a:xfrm rot="231140">
            <a:off x="3405931" y="3840206"/>
            <a:ext cx="1413949" cy="588171"/>
            <a:chOff x="1882" y="2599"/>
            <a:chExt cx="770" cy="302"/>
          </a:xfrm>
        </p:grpSpPr>
        <p:sp>
          <p:nvSpPr>
            <p:cNvPr id="50" name="Line 50">
              <a:extLst>
                <a:ext uri="{FF2B5EF4-FFF2-40B4-BE49-F238E27FC236}">
                  <a16:creationId xmlns:a16="http://schemas.microsoft.com/office/drawing/2014/main" id="{8FEE2939-AC63-7B4E-8732-DF8ED32B9E6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1383572">
              <a:off x="1927" y="2599"/>
              <a:ext cx="725" cy="302"/>
            </a:xfrm>
            <a:prstGeom prst="line">
              <a:avLst/>
            </a:prstGeom>
            <a:noFill/>
            <a:ln w="38100">
              <a:solidFill>
                <a:srgbClr val="A5002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" name="Oval 51">
              <a:extLst>
                <a:ext uri="{FF2B5EF4-FFF2-40B4-BE49-F238E27FC236}">
                  <a16:creationId xmlns:a16="http://schemas.microsoft.com/office/drawing/2014/main" id="{A112E600-9CE8-5749-9308-F3DD44D0A77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383572">
              <a:off x="1882" y="2722"/>
              <a:ext cx="58" cy="67"/>
            </a:xfrm>
            <a:prstGeom prst="ellipse">
              <a:avLst/>
            </a:prstGeom>
            <a:solidFill>
              <a:srgbClr val="A50021"/>
            </a:solidFill>
            <a:ln w="9525" algn="ctr">
              <a:solidFill>
                <a:srgbClr val="A5002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2" name="Group 52">
            <a:extLst>
              <a:ext uri="{FF2B5EF4-FFF2-40B4-BE49-F238E27FC236}">
                <a16:creationId xmlns:a16="http://schemas.microsoft.com/office/drawing/2014/main" id="{7FD1CE7D-A2A7-E74B-A838-C8749EEC2DAC}"/>
              </a:ext>
            </a:extLst>
          </p:cNvPr>
          <p:cNvGrpSpPr>
            <a:grpSpLocks/>
          </p:cNvGrpSpPr>
          <p:nvPr/>
        </p:nvGrpSpPr>
        <p:grpSpPr bwMode="auto">
          <a:xfrm rot="20763877">
            <a:off x="4907521" y="3840206"/>
            <a:ext cx="1055592" cy="430417"/>
            <a:chOff x="2018" y="2782"/>
            <a:chExt cx="542" cy="221"/>
          </a:xfrm>
        </p:grpSpPr>
        <p:sp>
          <p:nvSpPr>
            <p:cNvPr id="53" name="Line 53">
              <a:extLst>
                <a:ext uri="{FF2B5EF4-FFF2-40B4-BE49-F238E27FC236}">
                  <a16:creationId xmlns:a16="http://schemas.microsoft.com/office/drawing/2014/main" id="{D8238984-2D6B-E74B-AB08-19292171396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1383572">
              <a:off x="2056" y="2782"/>
              <a:ext cx="504" cy="221"/>
            </a:xfrm>
            <a:prstGeom prst="line">
              <a:avLst/>
            </a:prstGeom>
            <a:noFill/>
            <a:ln w="38100">
              <a:solidFill>
                <a:srgbClr val="A5002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Oval 54">
              <a:extLst>
                <a:ext uri="{FF2B5EF4-FFF2-40B4-BE49-F238E27FC236}">
                  <a16:creationId xmlns:a16="http://schemas.microsoft.com/office/drawing/2014/main" id="{356C53F6-99D7-404C-A329-86869B0AEC8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383572">
              <a:off x="2018" y="2858"/>
              <a:ext cx="58" cy="67"/>
            </a:xfrm>
            <a:prstGeom prst="ellipse">
              <a:avLst/>
            </a:prstGeom>
            <a:solidFill>
              <a:srgbClr val="A50021"/>
            </a:solidFill>
            <a:ln w="9525" algn="ctr">
              <a:solidFill>
                <a:srgbClr val="A5002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5" name="Group 55">
            <a:extLst>
              <a:ext uri="{FF2B5EF4-FFF2-40B4-BE49-F238E27FC236}">
                <a16:creationId xmlns:a16="http://schemas.microsoft.com/office/drawing/2014/main" id="{EA8CEDFE-6C70-9F46-A1B4-77A695DA940C}"/>
              </a:ext>
            </a:extLst>
          </p:cNvPr>
          <p:cNvGrpSpPr>
            <a:grpSpLocks/>
          </p:cNvGrpSpPr>
          <p:nvPr/>
        </p:nvGrpSpPr>
        <p:grpSpPr bwMode="auto">
          <a:xfrm>
            <a:off x="5968957" y="3840206"/>
            <a:ext cx="856939" cy="323300"/>
            <a:chOff x="2154" y="2939"/>
            <a:chExt cx="440" cy="166"/>
          </a:xfrm>
        </p:grpSpPr>
        <p:sp>
          <p:nvSpPr>
            <p:cNvPr id="56" name="Line 56">
              <a:extLst>
                <a:ext uri="{FF2B5EF4-FFF2-40B4-BE49-F238E27FC236}">
                  <a16:creationId xmlns:a16="http://schemas.microsoft.com/office/drawing/2014/main" id="{E7D28E46-1287-4F47-AC7C-A80BC77F03B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1383572">
              <a:off x="2186" y="2939"/>
              <a:ext cx="408" cy="166"/>
            </a:xfrm>
            <a:prstGeom prst="line">
              <a:avLst/>
            </a:prstGeom>
            <a:noFill/>
            <a:ln w="38100">
              <a:solidFill>
                <a:srgbClr val="A5002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" name="Oval 57">
              <a:extLst>
                <a:ext uri="{FF2B5EF4-FFF2-40B4-BE49-F238E27FC236}">
                  <a16:creationId xmlns:a16="http://schemas.microsoft.com/office/drawing/2014/main" id="{BAB83089-1FE8-694E-A61B-6EDA5E7769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383572">
              <a:off x="2154" y="2994"/>
              <a:ext cx="58" cy="67"/>
            </a:xfrm>
            <a:prstGeom prst="ellipse">
              <a:avLst/>
            </a:prstGeom>
            <a:solidFill>
              <a:srgbClr val="A50021"/>
            </a:solidFill>
            <a:ln w="9525" algn="ctr">
              <a:solidFill>
                <a:srgbClr val="A5002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4" name="Группа 134">
            <a:extLst>
              <a:ext uri="{FF2B5EF4-FFF2-40B4-BE49-F238E27FC236}">
                <a16:creationId xmlns:a16="http://schemas.microsoft.com/office/drawing/2014/main" id="{36C9ACCF-C984-2049-B496-FCB64FCC3B34}"/>
              </a:ext>
            </a:extLst>
          </p:cNvPr>
          <p:cNvGrpSpPr/>
          <p:nvPr/>
        </p:nvGrpSpPr>
        <p:grpSpPr>
          <a:xfrm>
            <a:off x="4801784" y="5147219"/>
            <a:ext cx="1643153" cy="514024"/>
            <a:chOff x="3868592" y="3532189"/>
            <a:chExt cx="1339352" cy="418987"/>
          </a:xfrm>
        </p:grpSpPr>
        <p:sp>
          <p:nvSpPr>
            <p:cNvPr id="65" name="Rectangle 3">
              <a:extLst>
                <a:ext uri="{FF2B5EF4-FFF2-40B4-BE49-F238E27FC236}">
                  <a16:creationId xmlns:a16="http://schemas.microsoft.com/office/drawing/2014/main" id="{38110097-613E-E845-A4EF-A0D5EE8EBD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8777" y="3532189"/>
              <a:ext cx="699167" cy="376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>
                <a:buNone/>
                <a:tabLst>
                  <a:tab pos="228600" algn="l"/>
                </a:tabLst>
              </a:pPr>
              <a:r>
                <a:rPr lang="en-US" sz="2400" b="1" i="1" dirty="0">
                  <a:solidFill>
                    <a:srgbClr val="0033CC"/>
                  </a:solidFill>
                  <a:latin typeface="Comic Sans MS" pitchFamily="66" charset="0"/>
                </a:rPr>
                <a:t>v</a:t>
              </a:r>
              <a:r>
                <a:rPr lang="en-US" sz="2400" b="1" i="1" baseline="-25000" dirty="0">
                  <a:solidFill>
                    <a:srgbClr val="0033CC"/>
                  </a:solidFill>
                  <a:latin typeface="Comic Sans MS" pitchFamily="66" charset="0"/>
                </a:rPr>
                <a:t>0</a:t>
              </a:r>
              <a:endParaRPr lang="en-GB" sz="2400" b="1" i="1" dirty="0">
                <a:solidFill>
                  <a:srgbClr val="0033CC"/>
                </a:solidFill>
                <a:latin typeface="Comic Sans MS" pitchFamily="66" charset="0"/>
              </a:endParaRPr>
            </a:p>
          </p:txBody>
        </p:sp>
        <p:cxnSp>
          <p:nvCxnSpPr>
            <p:cNvPr id="66" name="Прямая со стрелкой 133">
              <a:extLst>
                <a:ext uri="{FF2B5EF4-FFF2-40B4-BE49-F238E27FC236}">
                  <a16:creationId xmlns:a16="http://schemas.microsoft.com/office/drawing/2014/main" id="{2BE89248-7DE5-8B4C-A865-1B365F7384C3}"/>
                </a:ext>
              </a:extLst>
            </p:cNvPr>
            <p:cNvCxnSpPr/>
            <p:nvPr/>
          </p:nvCxnSpPr>
          <p:spPr>
            <a:xfrm>
              <a:off x="4581678" y="3594179"/>
              <a:ext cx="216024" cy="0"/>
            </a:xfrm>
            <a:prstGeom prst="straightConnector1">
              <a:avLst/>
            </a:prstGeom>
            <a:ln w="28575">
              <a:solidFill>
                <a:srgbClr val="0033CC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 стрелкой 136">
              <a:extLst>
                <a:ext uri="{FF2B5EF4-FFF2-40B4-BE49-F238E27FC236}">
                  <a16:creationId xmlns:a16="http://schemas.microsoft.com/office/drawing/2014/main" id="{CF96E602-5661-A541-8B2F-972557156F15}"/>
                </a:ext>
              </a:extLst>
            </p:cNvPr>
            <p:cNvCxnSpPr/>
            <p:nvPr/>
          </p:nvCxnSpPr>
          <p:spPr>
            <a:xfrm>
              <a:off x="3868592" y="3951176"/>
              <a:ext cx="1126755" cy="0"/>
            </a:xfrm>
            <a:prstGeom prst="straightConnector1">
              <a:avLst/>
            </a:prstGeom>
            <a:ln w="38100">
              <a:solidFill>
                <a:srgbClr val="0033CC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55">
            <a:extLst>
              <a:ext uri="{FF2B5EF4-FFF2-40B4-BE49-F238E27FC236}">
                <a16:creationId xmlns:a16="http://schemas.microsoft.com/office/drawing/2014/main" id="{63FF1ADC-6422-3649-A814-F8EB9C3BFBF0}"/>
              </a:ext>
            </a:extLst>
          </p:cNvPr>
          <p:cNvGrpSpPr>
            <a:grpSpLocks/>
          </p:cNvGrpSpPr>
          <p:nvPr/>
        </p:nvGrpSpPr>
        <p:grpSpPr bwMode="auto">
          <a:xfrm>
            <a:off x="6184116" y="3843731"/>
            <a:ext cx="856939" cy="323300"/>
            <a:chOff x="2154" y="2939"/>
            <a:chExt cx="440" cy="166"/>
          </a:xfrm>
        </p:grpSpPr>
        <p:sp>
          <p:nvSpPr>
            <p:cNvPr id="69" name="Line 56">
              <a:extLst>
                <a:ext uri="{FF2B5EF4-FFF2-40B4-BE49-F238E27FC236}">
                  <a16:creationId xmlns:a16="http://schemas.microsoft.com/office/drawing/2014/main" id="{C0520E02-34F7-D143-AF8B-5B33DFDA5BE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1383572">
              <a:off x="2186" y="2939"/>
              <a:ext cx="408" cy="166"/>
            </a:xfrm>
            <a:prstGeom prst="line">
              <a:avLst/>
            </a:prstGeom>
            <a:noFill/>
            <a:ln w="38100">
              <a:solidFill>
                <a:srgbClr val="A5002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0" name="Oval 57">
              <a:extLst>
                <a:ext uri="{FF2B5EF4-FFF2-40B4-BE49-F238E27FC236}">
                  <a16:creationId xmlns:a16="http://schemas.microsoft.com/office/drawing/2014/main" id="{2CD67D44-1AAB-E14B-BBF7-0A2BE32ED82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383572">
              <a:off x="2154" y="2994"/>
              <a:ext cx="58" cy="67"/>
            </a:xfrm>
            <a:prstGeom prst="ellipse">
              <a:avLst/>
            </a:prstGeom>
            <a:solidFill>
              <a:srgbClr val="A50021"/>
            </a:solidFill>
            <a:ln w="9525" algn="ctr">
              <a:solidFill>
                <a:srgbClr val="A5002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72" name="Rectangle 71">
            <a:extLst>
              <a:ext uri="{FF2B5EF4-FFF2-40B4-BE49-F238E27FC236}">
                <a16:creationId xmlns:a16="http://schemas.microsoft.com/office/drawing/2014/main" id="{AA134BC6-DCEC-534C-B9D6-EFE074A2308D}"/>
              </a:ext>
            </a:extLst>
          </p:cNvPr>
          <p:cNvSpPr/>
          <p:nvPr/>
        </p:nvSpPr>
        <p:spPr>
          <a:xfrm>
            <a:off x="514997" y="3351840"/>
            <a:ext cx="16910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  <a:tabLst>
                <a:tab pos="228600" algn="l"/>
              </a:tabLst>
            </a:pPr>
            <a:r>
              <a:rPr lang="en-US" sz="2800" b="1" i="1" dirty="0" err="1">
                <a:solidFill>
                  <a:srgbClr val="CC0000"/>
                </a:solidFill>
              </a:rPr>
              <a:t>V</a:t>
            </a:r>
            <a:r>
              <a:rPr lang="en-US" sz="2800" b="1" i="1" baseline="-25000" dirty="0" err="1">
                <a:solidFill>
                  <a:srgbClr val="CC0000"/>
                </a:solidFill>
              </a:rPr>
              <a:t>ion</a:t>
            </a:r>
            <a:r>
              <a:rPr lang="en-US" sz="2800" b="1" i="1" dirty="0">
                <a:solidFill>
                  <a:srgbClr val="0033CC"/>
                </a:solidFill>
              </a:rPr>
              <a:t>  </a:t>
            </a:r>
            <a:r>
              <a:rPr lang="en-US" sz="2800" b="1" i="1" dirty="0">
                <a:solidFill>
                  <a:schemeClr val="tx2"/>
                </a:solidFill>
              </a:rPr>
              <a:t>≠</a:t>
            </a:r>
            <a:r>
              <a:rPr lang="en-US" sz="2800" b="1" i="1" dirty="0">
                <a:solidFill>
                  <a:srgbClr val="0033CC"/>
                </a:solidFill>
              </a:rPr>
              <a:t>  </a:t>
            </a:r>
            <a:r>
              <a:rPr lang="en-US" sz="2800" b="1" i="1" dirty="0" err="1">
                <a:solidFill>
                  <a:srgbClr val="0033CC"/>
                </a:solidFill>
              </a:rPr>
              <a:t>v</a:t>
            </a:r>
            <a:r>
              <a:rPr lang="en-US" sz="2800" b="1" i="1" baseline="-25000" dirty="0" err="1">
                <a:solidFill>
                  <a:srgbClr val="0033CC"/>
                </a:solidFill>
              </a:rPr>
              <a:t>0</a:t>
            </a:r>
            <a:endParaRPr lang="en-GB" sz="2800" b="1" i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74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85804-5DB7-8EC5-8174-3F8239E10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FC3640EF-1A63-6A5D-1D12-681331CF0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67" y="824676"/>
            <a:ext cx="2419436" cy="23729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7A0825-FB3F-785A-41E7-5088F0C7C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Electron cooling to produce ‘Flat’ Proton Bunches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15E8D1A-E789-28EE-E8C8-79B0263769F0}"/>
              </a:ext>
            </a:extLst>
          </p:cNvPr>
          <p:cNvGrpSpPr/>
          <p:nvPr/>
        </p:nvGrpSpPr>
        <p:grpSpPr>
          <a:xfrm>
            <a:off x="2276496" y="1352178"/>
            <a:ext cx="9846397" cy="4701820"/>
            <a:chOff x="-13563" y="890140"/>
            <a:chExt cx="9233493" cy="419593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1A25FAE-A57D-65F2-D25E-185CAF2020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480" y="2109970"/>
              <a:ext cx="9146909" cy="1114763"/>
            </a:xfrm>
            <a:prstGeom prst="rect">
              <a:avLst/>
            </a:prstGeom>
          </p:spPr>
        </p:pic>
        <p:sp>
          <p:nvSpPr>
            <p:cNvPr id="8" name="TextBox 6">
              <a:extLst>
                <a:ext uri="{FF2B5EF4-FFF2-40B4-BE49-F238E27FC236}">
                  <a16:creationId xmlns:a16="http://schemas.microsoft.com/office/drawing/2014/main" id="{0B28CFFF-766B-59E4-6056-2E224287EF60}"/>
                </a:ext>
              </a:extLst>
            </p:cNvPr>
            <p:cNvSpPr txBox="1"/>
            <p:nvPr/>
          </p:nvSpPr>
          <p:spPr>
            <a:xfrm>
              <a:off x="1800878" y="4477733"/>
              <a:ext cx="1155791" cy="41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DC Gun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400kV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2A5CE3C-FF7C-9500-0940-B330F8C8FFC2}"/>
                </a:ext>
              </a:extLst>
            </p:cNvPr>
            <p:cNvSpPr/>
            <p:nvPr/>
          </p:nvSpPr>
          <p:spPr>
            <a:xfrm>
              <a:off x="2644323" y="2579536"/>
              <a:ext cx="284410" cy="2471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 Regular"/>
                  <a:ea typeface="+mn-ea"/>
                  <a:cs typeface="Adobe Thai" panose="02040503050201020203" pitchFamily="18" charset="-34"/>
                </a:rPr>
                <a:t>e</a:t>
              </a:r>
              <a:r>
                <a:rPr kumimoji="0" lang="en-US" sz="1200" b="0" i="0" u="none" strike="noStrike" kern="1200" cap="none" spc="0" normalizeH="0" baseline="30000" noProof="0" dirty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 Regular"/>
                  <a:ea typeface="+mn-ea"/>
                  <a:cs typeface="Adobe Thai" panose="02040503050201020203" pitchFamily="18" charset="-34"/>
                </a:rPr>
                <a:t>-</a:t>
              </a:r>
            </a:p>
          </p:txBody>
        </p:sp>
        <p:sp>
          <p:nvSpPr>
            <p:cNvPr id="10" name="Right Arrow 63">
              <a:extLst>
                <a:ext uri="{FF2B5EF4-FFF2-40B4-BE49-F238E27FC236}">
                  <a16:creationId xmlns:a16="http://schemas.microsoft.com/office/drawing/2014/main" id="{D42E88B5-4C7C-39A6-9A43-DB0E060516F2}"/>
                </a:ext>
              </a:extLst>
            </p:cNvPr>
            <p:cNvSpPr/>
            <p:nvPr/>
          </p:nvSpPr>
          <p:spPr>
            <a:xfrm rot="10800000" flipV="1">
              <a:off x="8493922" y="2188903"/>
              <a:ext cx="193488" cy="82563"/>
            </a:xfrm>
            <a:prstGeom prst="rightArrow">
              <a:avLst>
                <a:gd name="adj1" fmla="val 50000"/>
                <a:gd name="adj2" fmla="val 88400"/>
              </a:avLst>
            </a:prstGeom>
            <a:solidFill>
              <a:srgbClr val="66FFFF"/>
            </a:solidFill>
            <a:ln w="127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ight Arrow 64">
              <a:extLst>
                <a:ext uri="{FF2B5EF4-FFF2-40B4-BE49-F238E27FC236}">
                  <a16:creationId xmlns:a16="http://schemas.microsoft.com/office/drawing/2014/main" id="{04386868-0507-E25C-63C5-7331643BBEE8}"/>
                </a:ext>
              </a:extLst>
            </p:cNvPr>
            <p:cNvSpPr/>
            <p:nvPr/>
          </p:nvSpPr>
          <p:spPr>
            <a:xfrm rot="10800000" flipV="1">
              <a:off x="62500" y="2190909"/>
              <a:ext cx="193488" cy="82563"/>
            </a:xfrm>
            <a:prstGeom prst="rightArrow">
              <a:avLst>
                <a:gd name="adj1" fmla="val 50000"/>
                <a:gd name="adj2" fmla="val 88400"/>
              </a:avLst>
            </a:prstGeom>
            <a:solidFill>
              <a:srgbClr val="66FFFF"/>
            </a:solidFill>
            <a:ln w="127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7611C06E-09F9-3F74-EB34-E8479E147276}"/>
                </a:ext>
              </a:extLst>
            </p:cNvPr>
            <p:cNvCxnSpPr>
              <a:cxnSpLocks/>
              <a:stCxn id="8" idx="0"/>
            </p:cNvCxnSpPr>
            <p:nvPr/>
          </p:nvCxnSpPr>
          <p:spPr>
            <a:xfrm flipV="1">
              <a:off x="2378774" y="3131338"/>
              <a:ext cx="599932" cy="1346395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47D59B6F-4917-90F6-4506-74A0D707E6A2}"/>
                </a:ext>
              </a:extLst>
            </p:cNvPr>
            <p:cNvSpPr txBox="1"/>
            <p:nvPr/>
          </p:nvSpPr>
          <p:spPr>
            <a:xfrm>
              <a:off x="2786528" y="4029064"/>
              <a:ext cx="881069" cy="41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Laser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197 MHz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915ADC36-A25E-87C7-6550-C34199E090D9}"/>
                </a:ext>
              </a:extLst>
            </p:cNvPr>
            <p:cNvCxnSpPr>
              <a:cxnSpLocks/>
              <a:stCxn id="71" idx="0"/>
            </p:cNvCxnSpPr>
            <p:nvPr/>
          </p:nvCxnSpPr>
          <p:spPr>
            <a:xfrm flipH="1" flipV="1">
              <a:off x="3071494" y="2998364"/>
              <a:ext cx="133939" cy="78067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3">
              <a:extLst>
                <a:ext uri="{FF2B5EF4-FFF2-40B4-BE49-F238E27FC236}">
                  <a16:creationId xmlns:a16="http://schemas.microsoft.com/office/drawing/2014/main" id="{0184EF6A-C377-16C2-D722-5FF3AE904841}"/>
                </a:ext>
              </a:extLst>
            </p:cNvPr>
            <p:cNvSpPr txBox="1"/>
            <p:nvPr/>
          </p:nvSpPr>
          <p:spPr>
            <a:xfrm>
              <a:off x="1264020" y="4132250"/>
              <a:ext cx="668573" cy="5767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900 kW Beam Dump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590F0142-1243-A799-44FE-809333750853}"/>
                </a:ext>
              </a:extLst>
            </p:cNvPr>
            <p:cNvCxnSpPr>
              <a:cxnSpLocks/>
              <a:stCxn id="15" idx="0"/>
            </p:cNvCxnSpPr>
            <p:nvPr/>
          </p:nvCxnSpPr>
          <p:spPr>
            <a:xfrm flipV="1">
              <a:off x="1598307" y="2645796"/>
              <a:ext cx="480178" cy="1486453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Right Arrow 63">
              <a:extLst>
                <a:ext uri="{FF2B5EF4-FFF2-40B4-BE49-F238E27FC236}">
                  <a16:creationId xmlns:a16="http://schemas.microsoft.com/office/drawing/2014/main" id="{80D59731-991D-5900-C41E-C50BCCE706D5}"/>
                </a:ext>
              </a:extLst>
            </p:cNvPr>
            <p:cNvSpPr/>
            <p:nvPr/>
          </p:nvSpPr>
          <p:spPr>
            <a:xfrm rot="10800000" flipV="1">
              <a:off x="4447931" y="2159187"/>
              <a:ext cx="193488" cy="82563"/>
            </a:xfrm>
            <a:prstGeom prst="rightArrow">
              <a:avLst>
                <a:gd name="adj1" fmla="val 50000"/>
                <a:gd name="adj2" fmla="val 88400"/>
              </a:avLst>
            </a:prstGeom>
            <a:solidFill>
              <a:srgbClr val="66FFFF"/>
            </a:solidFill>
            <a:ln w="127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ight Arrow 63">
              <a:extLst>
                <a:ext uri="{FF2B5EF4-FFF2-40B4-BE49-F238E27FC236}">
                  <a16:creationId xmlns:a16="http://schemas.microsoft.com/office/drawing/2014/main" id="{39726483-CBB7-CF5B-EE26-BF457729C78F}"/>
                </a:ext>
              </a:extLst>
            </p:cNvPr>
            <p:cNvSpPr/>
            <p:nvPr/>
          </p:nvSpPr>
          <p:spPr>
            <a:xfrm flipV="1">
              <a:off x="2863909" y="2708999"/>
              <a:ext cx="193488" cy="82563"/>
            </a:xfrm>
            <a:prstGeom prst="rightArrow">
              <a:avLst>
                <a:gd name="adj1" fmla="val 50000"/>
                <a:gd name="adj2" fmla="val 88400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Box 17">
              <a:extLst>
                <a:ext uri="{FF2B5EF4-FFF2-40B4-BE49-F238E27FC236}">
                  <a16:creationId xmlns:a16="http://schemas.microsoft.com/office/drawing/2014/main" id="{F03C7A2A-61D2-0EE7-CE7A-9F50C386503D}"/>
                </a:ext>
              </a:extLst>
            </p:cNvPr>
            <p:cNvSpPr txBox="1"/>
            <p:nvPr/>
          </p:nvSpPr>
          <p:spPr>
            <a:xfrm>
              <a:off x="3186127" y="4674086"/>
              <a:ext cx="1393615" cy="41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16x 197 MHz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NCRF LINAC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DB4F01EB-562E-9F57-0352-C1CFC2DA40FD}"/>
                </a:ext>
              </a:extLst>
            </p:cNvPr>
            <p:cNvCxnSpPr>
              <a:cxnSpLocks/>
              <a:stCxn id="19" idx="0"/>
            </p:cNvCxnSpPr>
            <p:nvPr/>
          </p:nvCxnSpPr>
          <p:spPr>
            <a:xfrm flipH="1" flipV="1">
              <a:off x="3641782" y="2852083"/>
              <a:ext cx="241153" cy="1822002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7DD1C7DD-D72E-4671-EAD3-9D2E31DDBA3B}"/>
                </a:ext>
              </a:extLst>
            </p:cNvPr>
            <p:cNvSpPr/>
            <p:nvPr/>
          </p:nvSpPr>
          <p:spPr>
            <a:xfrm>
              <a:off x="2469342" y="2657637"/>
              <a:ext cx="3994958" cy="507537"/>
            </a:xfrm>
            <a:prstGeom prst="round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8BA3DE89-BE73-FC83-1B9C-BB9626DFE311}"/>
                </a:ext>
              </a:extLst>
            </p:cNvPr>
            <p:cNvSpPr/>
            <p:nvPr/>
          </p:nvSpPr>
          <p:spPr>
            <a:xfrm>
              <a:off x="6505669" y="2651116"/>
              <a:ext cx="1824338" cy="182974"/>
            </a:xfrm>
            <a:prstGeom prst="round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2BC0A5BE-5BC2-832F-9C1A-12260A50626C}"/>
                </a:ext>
              </a:extLst>
            </p:cNvPr>
            <p:cNvSpPr/>
            <p:nvPr/>
          </p:nvSpPr>
          <p:spPr>
            <a:xfrm>
              <a:off x="633543" y="2477620"/>
              <a:ext cx="1757915" cy="276999"/>
            </a:xfrm>
            <a:prstGeom prst="round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25295B15-8677-9815-F438-27F21E275D13}"/>
                </a:ext>
              </a:extLst>
            </p:cNvPr>
            <p:cNvSpPr/>
            <p:nvPr/>
          </p:nvSpPr>
          <p:spPr>
            <a:xfrm>
              <a:off x="1045024" y="2071915"/>
              <a:ext cx="6906582" cy="390524"/>
            </a:xfrm>
            <a:prstGeom prst="round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769E6DFB-26BB-4DF1-7EB2-135ED108830B}"/>
                </a:ext>
              </a:extLst>
            </p:cNvPr>
            <p:cNvSpPr/>
            <p:nvPr/>
          </p:nvSpPr>
          <p:spPr>
            <a:xfrm rot="967573">
              <a:off x="6449155" y="2747230"/>
              <a:ext cx="936216" cy="326051"/>
            </a:xfrm>
            <a:prstGeom prst="round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DC87EB48-45FC-20CF-8748-4A0B452B6653}"/>
                </a:ext>
              </a:extLst>
            </p:cNvPr>
            <p:cNvSpPr/>
            <p:nvPr/>
          </p:nvSpPr>
          <p:spPr>
            <a:xfrm>
              <a:off x="620525" y="2829329"/>
              <a:ext cx="782174" cy="12161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extraction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AE26EA7A-D58E-14B6-5773-163F3ABD8EF4}"/>
                </a:ext>
              </a:extLst>
            </p:cNvPr>
            <p:cNvSpPr/>
            <p:nvPr/>
          </p:nvSpPr>
          <p:spPr>
            <a:xfrm>
              <a:off x="4472349" y="3186608"/>
              <a:ext cx="782174" cy="12161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injection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FACFDDC9-58A2-1A7C-AFF5-3C9315E51F6F}"/>
                </a:ext>
              </a:extLst>
            </p:cNvPr>
            <p:cNvSpPr/>
            <p:nvPr/>
          </p:nvSpPr>
          <p:spPr>
            <a:xfrm>
              <a:off x="4407868" y="1931757"/>
              <a:ext cx="782174" cy="12161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cooling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DEC46D88-D5F9-3B13-DE7E-86016D4428DE}"/>
                </a:ext>
              </a:extLst>
            </p:cNvPr>
            <p:cNvSpPr/>
            <p:nvPr/>
          </p:nvSpPr>
          <p:spPr>
            <a:xfrm>
              <a:off x="8569548" y="2467338"/>
              <a:ext cx="509648" cy="11754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HSR</a:t>
              </a:r>
            </a:p>
          </p:txBody>
        </p:sp>
        <p:sp>
          <p:nvSpPr>
            <p:cNvPr id="30" name="TextBox 35">
              <a:extLst>
                <a:ext uri="{FF2B5EF4-FFF2-40B4-BE49-F238E27FC236}">
                  <a16:creationId xmlns:a16="http://schemas.microsoft.com/office/drawing/2014/main" id="{FF1EE1D1-ED90-65E0-1CB0-9C6C558F3223}"/>
                </a:ext>
              </a:extLst>
            </p:cNvPr>
            <p:cNvSpPr txBox="1"/>
            <p:nvPr/>
          </p:nvSpPr>
          <p:spPr>
            <a:xfrm>
              <a:off x="4913327" y="4044476"/>
              <a:ext cx="1393615" cy="5767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4x 591 MHz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NCRF correction Cavities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8F9D0CE3-277A-5ED6-3B7A-1C5000EA82D1}"/>
                </a:ext>
              </a:extLst>
            </p:cNvPr>
            <p:cNvCxnSpPr>
              <a:cxnSpLocks/>
              <a:stCxn id="30" idx="0"/>
            </p:cNvCxnSpPr>
            <p:nvPr/>
          </p:nvCxnSpPr>
          <p:spPr>
            <a:xfrm flipV="1">
              <a:off x="5610135" y="2791563"/>
              <a:ext cx="371387" cy="1252913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TextBox 39">
              <a:extLst>
                <a:ext uri="{FF2B5EF4-FFF2-40B4-BE49-F238E27FC236}">
                  <a16:creationId xmlns:a16="http://schemas.microsoft.com/office/drawing/2014/main" id="{3A11387D-8FCF-78C2-0BB5-E36DCE94E3EC}"/>
                </a:ext>
              </a:extLst>
            </p:cNvPr>
            <p:cNvSpPr txBox="1"/>
            <p:nvPr/>
          </p:nvSpPr>
          <p:spPr>
            <a:xfrm>
              <a:off x="7633198" y="1068925"/>
              <a:ext cx="1393615" cy="41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180° Dipole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Spectrometer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2759589D-B24F-38DC-1214-9065EF116CB2}"/>
                </a:ext>
              </a:extLst>
            </p:cNvPr>
            <p:cNvCxnSpPr>
              <a:cxnSpLocks/>
              <a:stCxn id="32" idx="2"/>
            </p:cNvCxnSpPr>
            <p:nvPr/>
          </p:nvCxnSpPr>
          <p:spPr>
            <a:xfrm>
              <a:off x="8330006" y="1480918"/>
              <a:ext cx="123509" cy="885960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6B6D00C5-1EF3-B973-4A9E-A23B22EC6820}"/>
                </a:ext>
              </a:extLst>
            </p:cNvPr>
            <p:cNvCxnSpPr>
              <a:cxnSpLocks/>
              <a:stCxn id="52" idx="0"/>
            </p:cNvCxnSpPr>
            <p:nvPr/>
          </p:nvCxnSpPr>
          <p:spPr>
            <a:xfrm flipH="1" flipV="1">
              <a:off x="7824206" y="2758178"/>
              <a:ext cx="726815" cy="873094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TextBox 46">
              <a:extLst>
                <a:ext uri="{FF2B5EF4-FFF2-40B4-BE49-F238E27FC236}">
                  <a16:creationId xmlns:a16="http://schemas.microsoft.com/office/drawing/2014/main" id="{11C6DBDC-B725-AD0E-1458-F51A90618C6D}"/>
                </a:ext>
              </a:extLst>
            </p:cNvPr>
            <p:cNvSpPr txBox="1"/>
            <p:nvPr/>
          </p:nvSpPr>
          <p:spPr>
            <a:xfrm>
              <a:off x="568125" y="1646545"/>
              <a:ext cx="712625" cy="2471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Quad</a:t>
              </a:r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FA6A9D5D-B5AB-E920-80C9-F4B301037947}"/>
                </a:ext>
              </a:extLst>
            </p:cNvPr>
            <p:cNvCxnSpPr>
              <a:cxnSpLocks/>
              <a:stCxn id="35" idx="2"/>
            </p:cNvCxnSpPr>
            <p:nvPr/>
          </p:nvCxnSpPr>
          <p:spPr>
            <a:xfrm>
              <a:off x="924438" y="1893741"/>
              <a:ext cx="66599" cy="463108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TextBox 48">
              <a:extLst>
                <a:ext uri="{FF2B5EF4-FFF2-40B4-BE49-F238E27FC236}">
                  <a16:creationId xmlns:a16="http://schemas.microsoft.com/office/drawing/2014/main" id="{4DFCF10B-8AAA-31C5-3400-B9A68BE18AEE}"/>
                </a:ext>
              </a:extLst>
            </p:cNvPr>
            <p:cNvSpPr txBox="1"/>
            <p:nvPr/>
          </p:nvSpPr>
          <p:spPr>
            <a:xfrm>
              <a:off x="1732901" y="3665851"/>
              <a:ext cx="959127" cy="41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Cathode transport</a:t>
              </a:r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CD5BB3EE-8BBB-AED2-4D8A-7637F759E6C5}"/>
                </a:ext>
              </a:extLst>
            </p:cNvPr>
            <p:cNvCxnSpPr>
              <a:cxnSpLocks/>
              <a:stCxn id="37" idx="0"/>
            </p:cNvCxnSpPr>
            <p:nvPr/>
          </p:nvCxnSpPr>
          <p:spPr>
            <a:xfrm flipV="1">
              <a:off x="2212464" y="2811233"/>
              <a:ext cx="539353" cy="854618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Arrow: Circular 38">
              <a:extLst>
                <a:ext uri="{FF2B5EF4-FFF2-40B4-BE49-F238E27FC236}">
                  <a16:creationId xmlns:a16="http://schemas.microsoft.com/office/drawing/2014/main" id="{9E9784ED-D30A-FA2C-1F67-9C285C22EB58}"/>
                </a:ext>
              </a:extLst>
            </p:cNvPr>
            <p:cNvSpPr/>
            <p:nvPr/>
          </p:nvSpPr>
          <p:spPr>
            <a:xfrm rot="5068036" flipH="1">
              <a:off x="8147616" y="2395728"/>
              <a:ext cx="419280" cy="374549"/>
            </a:xfrm>
            <a:prstGeom prst="circularArrow">
              <a:avLst>
                <a:gd name="adj1" fmla="val 8770"/>
                <a:gd name="adj2" fmla="val 1142319"/>
                <a:gd name="adj3" fmla="val 20207257"/>
                <a:gd name="adj4" fmla="val 10568152"/>
                <a:gd name="adj5" fmla="val 12500"/>
              </a:avLst>
            </a:prstGeom>
            <a:solidFill>
              <a:srgbClr val="FF0000"/>
            </a:solidFill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black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55">
              <a:extLst>
                <a:ext uri="{FF2B5EF4-FFF2-40B4-BE49-F238E27FC236}">
                  <a16:creationId xmlns:a16="http://schemas.microsoft.com/office/drawing/2014/main" id="{6DDD312E-A30B-CBA8-FBD2-153053A81E19}"/>
                </a:ext>
              </a:extLst>
            </p:cNvPr>
            <p:cNvSpPr txBox="1"/>
            <p:nvPr/>
          </p:nvSpPr>
          <p:spPr>
            <a:xfrm>
              <a:off x="1861855" y="1230736"/>
              <a:ext cx="1393615" cy="2471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Mu-metal shielding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30E4047C-6541-8E23-304E-637A76320CED}"/>
                </a:ext>
              </a:extLst>
            </p:cNvPr>
            <p:cNvCxnSpPr>
              <a:cxnSpLocks/>
              <a:stCxn id="40" idx="2"/>
            </p:cNvCxnSpPr>
            <p:nvPr/>
          </p:nvCxnSpPr>
          <p:spPr>
            <a:xfrm flipH="1">
              <a:off x="2192191" y="1477932"/>
              <a:ext cx="366472" cy="893199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TextBox 57">
              <a:extLst>
                <a:ext uri="{FF2B5EF4-FFF2-40B4-BE49-F238E27FC236}">
                  <a16:creationId xmlns:a16="http://schemas.microsoft.com/office/drawing/2014/main" id="{272FBE0A-2F42-F7F8-D142-82F2C97B3772}"/>
                </a:ext>
              </a:extLst>
            </p:cNvPr>
            <p:cNvSpPr txBox="1"/>
            <p:nvPr/>
          </p:nvSpPr>
          <p:spPr>
            <a:xfrm>
              <a:off x="7772667" y="4363901"/>
              <a:ext cx="1092461" cy="41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Aptos" panose="020B0004020202020204" pitchFamily="34" charset="0"/>
                  <a:cs typeface="Aptos" panose="020B0004020202020204" pitchFamily="34" charset="0"/>
                </a:rPr>
                <a:t>24MHz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Aptos" panose="020B0004020202020204" pitchFamily="34" charset="0"/>
                  <a:cs typeface="Aptos" panose="020B0004020202020204" pitchFamily="34" charset="0"/>
                </a:rPr>
                <a:t>RF cavity </a:t>
              </a: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96289AF8-D729-A189-8407-9F5CC3139D5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469677" y="2833116"/>
              <a:ext cx="842188" cy="1542229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4" name="TextBox 59">
              <a:extLst>
                <a:ext uri="{FF2B5EF4-FFF2-40B4-BE49-F238E27FC236}">
                  <a16:creationId xmlns:a16="http://schemas.microsoft.com/office/drawing/2014/main" id="{1D5ECB20-9507-6095-23A7-3BEA3F57D34A}"/>
                </a:ext>
              </a:extLst>
            </p:cNvPr>
            <p:cNvSpPr txBox="1"/>
            <p:nvPr/>
          </p:nvSpPr>
          <p:spPr>
            <a:xfrm>
              <a:off x="110091" y="3376334"/>
              <a:ext cx="880946" cy="2471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SC Quad</a:t>
              </a: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5FE765B2-7C37-4859-6CC1-7B08418BEA20}"/>
                </a:ext>
              </a:extLst>
            </p:cNvPr>
            <p:cNvCxnSpPr>
              <a:cxnSpLocks/>
              <a:stCxn id="44" idx="0"/>
            </p:cNvCxnSpPr>
            <p:nvPr/>
          </p:nvCxnSpPr>
          <p:spPr>
            <a:xfrm flipH="1" flipV="1">
              <a:off x="348733" y="2424667"/>
              <a:ext cx="201831" cy="951668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6" name="TextBox 61">
              <a:extLst>
                <a:ext uri="{FF2B5EF4-FFF2-40B4-BE49-F238E27FC236}">
                  <a16:creationId xmlns:a16="http://schemas.microsoft.com/office/drawing/2014/main" id="{31470C6A-DC37-0731-C62C-8ED440A95455}"/>
                </a:ext>
              </a:extLst>
            </p:cNvPr>
            <p:cNvSpPr txBox="1"/>
            <p:nvPr/>
          </p:nvSpPr>
          <p:spPr>
            <a:xfrm>
              <a:off x="7093903" y="3912773"/>
              <a:ext cx="1056555" cy="41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130 kW Beam Dump</a:t>
              </a:r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8D1113D6-8778-AB09-6428-44E165D365A9}"/>
                </a:ext>
              </a:extLst>
            </p:cNvPr>
            <p:cNvCxnSpPr>
              <a:cxnSpLocks/>
              <a:stCxn id="46" idx="0"/>
            </p:cNvCxnSpPr>
            <p:nvPr/>
          </p:nvCxnSpPr>
          <p:spPr>
            <a:xfrm flipH="1" flipV="1">
              <a:off x="7210072" y="2930648"/>
              <a:ext cx="412109" cy="982125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8" name="TextBox 63">
              <a:extLst>
                <a:ext uri="{FF2B5EF4-FFF2-40B4-BE49-F238E27FC236}">
                  <a16:creationId xmlns:a16="http://schemas.microsoft.com/office/drawing/2014/main" id="{7D93629D-DB8B-64CF-65BD-3D3E7385840D}"/>
                </a:ext>
              </a:extLst>
            </p:cNvPr>
            <p:cNvSpPr txBox="1"/>
            <p:nvPr/>
          </p:nvSpPr>
          <p:spPr>
            <a:xfrm>
              <a:off x="-12579" y="4137649"/>
              <a:ext cx="1439106" cy="2471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Extraction line</a:t>
              </a:r>
            </a:p>
          </p:txBody>
        </p: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BC319912-17A8-890F-39E2-05C93115F521}"/>
                </a:ext>
              </a:extLst>
            </p:cNvPr>
            <p:cNvCxnSpPr>
              <a:cxnSpLocks/>
              <a:stCxn id="48" idx="0"/>
            </p:cNvCxnSpPr>
            <p:nvPr/>
          </p:nvCxnSpPr>
          <p:spPr>
            <a:xfrm flipV="1">
              <a:off x="706974" y="2548213"/>
              <a:ext cx="759537" cy="1589436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TextBox 65">
              <a:extLst>
                <a:ext uri="{FF2B5EF4-FFF2-40B4-BE49-F238E27FC236}">
                  <a16:creationId xmlns:a16="http://schemas.microsoft.com/office/drawing/2014/main" id="{DBE45047-02B2-33F4-E12A-788332A91341}"/>
                </a:ext>
              </a:extLst>
            </p:cNvPr>
            <p:cNvSpPr txBox="1"/>
            <p:nvPr/>
          </p:nvSpPr>
          <p:spPr>
            <a:xfrm>
              <a:off x="6423258" y="4363901"/>
              <a:ext cx="1279200" cy="41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Injector/linac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Test line</a:t>
              </a:r>
            </a:p>
          </p:txBody>
        </p: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27358E82-97DD-06C7-E35A-AFECBEF7200A}"/>
                </a:ext>
              </a:extLst>
            </p:cNvPr>
            <p:cNvCxnSpPr>
              <a:cxnSpLocks/>
              <a:stCxn id="50" idx="0"/>
            </p:cNvCxnSpPr>
            <p:nvPr/>
          </p:nvCxnSpPr>
          <p:spPr>
            <a:xfrm flipH="1" flipV="1">
              <a:off x="6648243" y="2863395"/>
              <a:ext cx="414615" cy="1500506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2" name="TextBox 67">
              <a:extLst>
                <a:ext uri="{FF2B5EF4-FFF2-40B4-BE49-F238E27FC236}">
                  <a16:creationId xmlns:a16="http://schemas.microsoft.com/office/drawing/2014/main" id="{9468CB59-E3A4-72AD-72B2-FD2AC5A693BC}"/>
                </a:ext>
              </a:extLst>
            </p:cNvPr>
            <p:cNvSpPr txBox="1"/>
            <p:nvPr/>
          </p:nvSpPr>
          <p:spPr>
            <a:xfrm>
              <a:off x="7990334" y="3631272"/>
              <a:ext cx="1121373" cy="2471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Solenoids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TextBox 4">
              <a:extLst>
                <a:ext uri="{FF2B5EF4-FFF2-40B4-BE49-F238E27FC236}">
                  <a16:creationId xmlns:a16="http://schemas.microsoft.com/office/drawing/2014/main" id="{F110A6B4-D671-CCE2-F63A-D89DD1A55CD6}"/>
                </a:ext>
              </a:extLst>
            </p:cNvPr>
            <p:cNvSpPr txBox="1"/>
            <p:nvPr/>
          </p:nvSpPr>
          <p:spPr>
            <a:xfrm>
              <a:off x="3093889" y="1125673"/>
              <a:ext cx="1393615" cy="41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LEReC</a:t>
              </a:r>
              <a:b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</a:b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Cooling Solenoids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FA0A9B78-BD65-12F9-0574-6C1B8EEFA382}"/>
                </a:ext>
              </a:extLst>
            </p:cNvPr>
            <p:cNvCxnSpPr>
              <a:cxnSpLocks/>
              <a:stCxn id="53" idx="2"/>
            </p:cNvCxnSpPr>
            <p:nvPr/>
          </p:nvCxnSpPr>
          <p:spPr>
            <a:xfrm flipH="1">
              <a:off x="3501258" y="1537666"/>
              <a:ext cx="289439" cy="819183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879F079C-FBB6-61B6-3A17-EB529E2BCA18}"/>
                </a:ext>
              </a:extLst>
            </p:cNvPr>
            <p:cNvSpPr/>
            <p:nvPr/>
          </p:nvSpPr>
          <p:spPr>
            <a:xfrm rot="967573">
              <a:off x="7399385" y="2159621"/>
              <a:ext cx="972446" cy="210425"/>
            </a:xfrm>
            <a:prstGeom prst="round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Arrow: Circular 55">
              <a:extLst>
                <a:ext uri="{FF2B5EF4-FFF2-40B4-BE49-F238E27FC236}">
                  <a16:creationId xmlns:a16="http://schemas.microsoft.com/office/drawing/2014/main" id="{5078E44A-67A5-7773-C8F7-F818600D99DE}"/>
                </a:ext>
              </a:extLst>
            </p:cNvPr>
            <p:cNvSpPr/>
            <p:nvPr/>
          </p:nvSpPr>
          <p:spPr>
            <a:xfrm rot="16200000" flipH="1">
              <a:off x="704137" y="2343197"/>
              <a:ext cx="231006" cy="258310"/>
            </a:xfrm>
            <a:prstGeom prst="circularArrow">
              <a:avLst/>
            </a:prstGeom>
            <a:solidFill>
              <a:srgbClr val="FF0000"/>
            </a:solidFill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black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TextBox 92">
              <a:extLst>
                <a:ext uri="{FF2B5EF4-FFF2-40B4-BE49-F238E27FC236}">
                  <a16:creationId xmlns:a16="http://schemas.microsoft.com/office/drawing/2014/main" id="{FAC02045-B36E-EA65-B61E-14E5C98FEAA5}"/>
                </a:ext>
              </a:extLst>
            </p:cNvPr>
            <p:cNvSpPr txBox="1"/>
            <p:nvPr/>
          </p:nvSpPr>
          <p:spPr>
            <a:xfrm>
              <a:off x="-13563" y="1019407"/>
              <a:ext cx="1058588" cy="41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180°Dipole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(U-turn)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3E8358EF-BB13-688F-E289-156EF5A14098}"/>
                </a:ext>
              </a:extLst>
            </p:cNvPr>
            <p:cNvCxnSpPr>
              <a:cxnSpLocks/>
              <a:stCxn id="57" idx="2"/>
            </p:cNvCxnSpPr>
            <p:nvPr/>
          </p:nvCxnSpPr>
          <p:spPr>
            <a:xfrm>
              <a:off x="515731" y="1431400"/>
              <a:ext cx="234822" cy="901378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7E099FDA-0E88-3333-BCF6-19030ED5F01B}"/>
                </a:ext>
              </a:extLst>
            </p:cNvPr>
            <p:cNvSpPr/>
            <p:nvPr/>
          </p:nvSpPr>
          <p:spPr>
            <a:xfrm>
              <a:off x="7577897" y="2876752"/>
              <a:ext cx="782174" cy="12161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transport</a:t>
              </a:r>
            </a:p>
          </p:txBody>
        </p:sp>
        <p:sp>
          <p:nvSpPr>
            <p:cNvPr id="60" name="TextBox 102">
              <a:extLst>
                <a:ext uri="{FF2B5EF4-FFF2-40B4-BE49-F238E27FC236}">
                  <a16:creationId xmlns:a16="http://schemas.microsoft.com/office/drawing/2014/main" id="{93CDACD2-BE27-CDC1-7BBE-B87C07A23CB3}"/>
                </a:ext>
              </a:extLst>
            </p:cNvPr>
            <p:cNvSpPr txBox="1"/>
            <p:nvPr/>
          </p:nvSpPr>
          <p:spPr>
            <a:xfrm>
              <a:off x="3989942" y="3414105"/>
              <a:ext cx="429496" cy="2471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PM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D40EB479-5F19-0069-CB69-F7C7D3EB093E}"/>
                </a:ext>
              </a:extLst>
            </p:cNvPr>
            <p:cNvCxnSpPr>
              <a:cxnSpLocks/>
              <a:stCxn id="60" idx="0"/>
            </p:cNvCxnSpPr>
            <p:nvPr/>
          </p:nvCxnSpPr>
          <p:spPr>
            <a:xfrm flipV="1">
              <a:off x="4204690" y="2792843"/>
              <a:ext cx="282814" cy="621262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2" name="TextBox 107">
              <a:extLst>
                <a:ext uri="{FF2B5EF4-FFF2-40B4-BE49-F238E27FC236}">
                  <a16:creationId xmlns:a16="http://schemas.microsoft.com/office/drawing/2014/main" id="{CCD2F27F-433F-60EC-BE3F-3C595B1E437D}"/>
                </a:ext>
              </a:extLst>
            </p:cNvPr>
            <p:cNvSpPr txBox="1"/>
            <p:nvPr/>
          </p:nvSpPr>
          <p:spPr>
            <a:xfrm>
              <a:off x="5096412" y="3597732"/>
              <a:ext cx="429496" cy="2471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PM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29CA0F37-2A79-11EE-CBF5-E44367FEE7C2}"/>
                </a:ext>
              </a:extLst>
            </p:cNvPr>
            <p:cNvCxnSpPr>
              <a:cxnSpLocks/>
              <a:stCxn id="62" idx="0"/>
            </p:cNvCxnSpPr>
            <p:nvPr/>
          </p:nvCxnSpPr>
          <p:spPr>
            <a:xfrm flipV="1">
              <a:off x="5311160" y="2796425"/>
              <a:ext cx="497701" cy="801307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116">
              <a:extLst>
                <a:ext uri="{FF2B5EF4-FFF2-40B4-BE49-F238E27FC236}">
                  <a16:creationId xmlns:a16="http://schemas.microsoft.com/office/drawing/2014/main" id="{F869C5AC-CA32-B13A-DC18-BDBC74CDE827}"/>
                </a:ext>
              </a:extLst>
            </p:cNvPr>
            <p:cNvSpPr txBox="1"/>
            <p:nvPr/>
          </p:nvSpPr>
          <p:spPr>
            <a:xfrm>
              <a:off x="5795706" y="3627055"/>
              <a:ext cx="429496" cy="2471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PM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D9B52BF7-1E81-A920-12C8-A2EB75814C59}"/>
                </a:ext>
              </a:extLst>
            </p:cNvPr>
            <p:cNvCxnSpPr>
              <a:cxnSpLocks/>
              <a:stCxn id="64" idx="0"/>
            </p:cNvCxnSpPr>
            <p:nvPr/>
          </p:nvCxnSpPr>
          <p:spPr>
            <a:xfrm flipV="1">
              <a:off x="6010454" y="2791562"/>
              <a:ext cx="384945" cy="835493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6" name="TextBox 124">
              <a:extLst>
                <a:ext uri="{FF2B5EF4-FFF2-40B4-BE49-F238E27FC236}">
                  <a16:creationId xmlns:a16="http://schemas.microsoft.com/office/drawing/2014/main" id="{14828ECF-BA47-C562-3BBF-60DF99F8C214}"/>
                </a:ext>
              </a:extLst>
            </p:cNvPr>
            <p:cNvSpPr txBox="1"/>
            <p:nvPr/>
          </p:nvSpPr>
          <p:spPr>
            <a:xfrm>
              <a:off x="6277342" y="890140"/>
              <a:ext cx="1550835" cy="5767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egular"/>
                  <a:ea typeface="+mn-ea"/>
                  <a:cs typeface="+mn-cs"/>
                </a:rPr>
                <a:t>RF diagnostics line with Deflecting cavity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egular"/>
                <a:ea typeface="+mn-ea"/>
                <a:cs typeface="+mn-cs"/>
              </a:endParaRPr>
            </a:p>
          </p:txBody>
        </p: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F43372B4-290D-55B7-D636-C148E6855731}"/>
                </a:ext>
              </a:extLst>
            </p:cNvPr>
            <p:cNvCxnSpPr>
              <a:cxnSpLocks/>
            </p:cNvCxnSpPr>
            <p:nvPr/>
          </p:nvCxnSpPr>
          <p:spPr>
            <a:xfrm>
              <a:off x="7258914" y="1457697"/>
              <a:ext cx="692692" cy="821908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8D836BE0-CFCF-D399-DD15-8A8D5F1D43A5}"/>
                </a:ext>
              </a:extLst>
            </p:cNvPr>
            <p:cNvSpPr/>
            <p:nvPr/>
          </p:nvSpPr>
          <p:spPr>
            <a:xfrm rot="1021393">
              <a:off x="6429763" y="3076364"/>
              <a:ext cx="885789" cy="12161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Injector test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8D2A1F2-7499-721A-8265-EC56E1E9A9D4}"/>
                </a:ext>
              </a:extLst>
            </p:cNvPr>
            <p:cNvSpPr/>
            <p:nvPr/>
          </p:nvSpPr>
          <p:spPr>
            <a:xfrm>
              <a:off x="847413" y="2516739"/>
              <a:ext cx="284410" cy="2471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 Regular"/>
                  <a:ea typeface="+mn-ea"/>
                  <a:cs typeface="Adobe Thai" panose="02040503050201020203" pitchFamily="18" charset="-34"/>
                </a:rPr>
                <a:t>e</a:t>
              </a:r>
              <a:r>
                <a:rPr kumimoji="0" lang="en-US" sz="1200" b="0" i="0" u="none" strike="noStrike" kern="1200" cap="none" spc="0" normalizeH="0" baseline="30000" noProof="0" dirty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 Regular"/>
                  <a:ea typeface="+mn-ea"/>
                  <a:cs typeface="Adobe Thai" panose="02040503050201020203" pitchFamily="18" charset="-34"/>
                </a:rPr>
                <a:t>-</a:t>
              </a:r>
            </a:p>
          </p:txBody>
        </p:sp>
        <p:sp>
          <p:nvSpPr>
            <p:cNvPr id="70" name="Right Arrow 63">
              <a:extLst>
                <a:ext uri="{FF2B5EF4-FFF2-40B4-BE49-F238E27FC236}">
                  <a16:creationId xmlns:a16="http://schemas.microsoft.com/office/drawing/2014/main" id="{26C32AB2-FDF6-CE68-B70E-1B97D5D35EB1}"/>
                </a:ext>
              </a:extLst>
            </p:cNvPr>
            <p:cNvSpPr/>
            <p:nvPr/>
          </p:nvSpPr>
          <p:spPr>
            <a:xfrm flipV="1">
              <a:off x="1063451" y="2639425"/>
              <a:ext cx="193488" cy="82563"/>
            </a:xfrm>
            <a:prstGeom prst="rightArrow">
              <a:avLst>
                <a:gd name="adj1" fmla="val 50000"/>
                <a:gd name="adj2" fmla="val 88400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1209FCB1-1FAE-D078-6497-C0BCB1146B90}"/>
                </a:ext>
              </a:extLst>
            </p:cNvPr>
            <p:cNvSpPr/>
            <p:nvPr/>
          </p:nvSpPr>
          <p:spPr>
            <a:xfrm>
              <a:off x="3126729" y="3779043"/>
              <a:ext cx="157407" cy="250021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A75FD4B0-0F3E-23F4-09A6-4355578F8E84}"/>
                </a:ext>
              </a:extLst>
            </p:cNvPr>
            <p:cNvSpPr/>
            <p:nvPr/>
          </p:nvSpPr>
          <p:spPr>
            <a:xfrm>
              <a:off x="118511" y="2437687"/>
              <a:ext cx="502014" cy="10585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HSR</a:t>
              </a: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A6C0244F-D3EE-F50F-E468-4064EEE33EA7}"/>
                </a:ext>
              </a:extLst>
            </p:cNvPr>
            <p:cNvSpPr/>
            <p:nvPr/>
          </p:nvSpPr>
          <p:spPr>
            <a:xfrm>
              <a:off x="4537041" y="2041671"/>
              <a:ext cx="619628" cy="2471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 w="11430"/>
                  <a:solidFill>
                    <a:srgbClr val="66FFFF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 Regular"/>
                  <a:ea typeface="+mn-ea"/>
                  <a:cs typeface="Adobe Thai" panose="02040503050201020203" pitchFamily="18" charset="-34"/>
                </a:rPr>
                <a:t>hadron</a:t>
              </a:r>
              <a:endParaRPr kumimoji="0" lang="en-US" sz="1200" b="0" i="0" u="none" strike="noStrike" kern="1200" cap="none" spc="0" normalizeH="0" baseline="30000" noProof="0" dirty="0">
                <a:ln w="11430"/>
                <a:solidFill>
                  <a:srgbClr val="66FF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 Regular"/>
                <a:ea typeface="+mn-ea"/>
                <a:cs typeface="Adobe Thai" panose="02040503050201020203" pitchFamily="18" charset="-34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5B312128-E15A-897F-37C7-935DBE38BD4C}"/>
                </a:ext>
              </a:extLst>
            </p:cNvPr>
            <p:cNvSpPr/>
            <p:nvPr/>
          </p:nvSpPr>
          <p:spPr>
            <a:xfrm>
              <a:off x="8600302" y="2055780"/>
              <a:ext cx="619628" cy="2471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 w="11430"/>
                  <a:solidFill>
                    <a:srgbClr val="66FFFF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 Regular"/>
                  <a:ea typeface="+mn-ea"/>
                  <a:cs typeface="Adobe Thai" panose="02040503050201020203" pitchFamily="18" charset="-34"/>
                </a:rPr>
                <a:t>hadron</a:t>
              </a:r>
              <a:endParaRPr kumimoji="0" lang="en-US" sz="1200" b="0" i="0" u="none" strike="noStrike" kern="1200" cap="none" spc="0" normalizeH="0" baseline="30000" noProof="0" dirty="0">
                <a:ln w="11430"/>
                <a:solidFill>
                  <a:srgbClr val="66FF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 Regular"/>
                <a:ea typeface="+mn-ea"/>
                <a:cs typeface="Adobe Thai" panose="02040503050201020203" pitchFamily="18" charset="-34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A1E1BF28-1A89-09AC-8E54-B2BED066D2EB}"/>
                </a:ext>
              </a:extLst>
            </p:cNvPr>
            <p:cNvSpPr/>
            <p:nvPr/>
          </p:nvSpPr>
          <p:spPr>
            <a:xfrm>
              <a:off x="154444" y="2056730"/>
              <a:ext cx="619628" cy="2471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 w="11430"/>
                  <a:solidFill>
                    <a:srgbClr val="66FFFF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 Regular"/>
                  <a:ea typeface="+mn-ea"/>
                  <a:cs typeface="Adobe Thai" panose="02040503050201020203" pitchFamily="18" charset="-34"/>
                </a:rPr>
                <a:t>hadron</a:t>
              </a:r>
              <a:endParaRPr kumimoji="0" lang="en-US" sz="1200" b="0" i="0" u="none" strike="noStrike" kern="1200" cap="none" spc="0" normalizeH="0" baseline="30000" noProof="0" dirty="0">
                <a:ln w="11430"/>
                <a:solidFill>
                  <a:srgbClr val="66FF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 Regular"/>
                <a:ea typeface="+mn-ea"/>
                <a:cs typeface="Adobe Thai" panose="02040503050201020203" pitchFamily="18" charset="-34"/>
              </a:endParaRPr>
            </a:p>
          </p:txBody>
        </p:sp>
        <p:sp>
          <p:nvSpPr>
            <p:cNvPr id="76" name="Right Arrow 63">
              <a:extLst>
                <a:ext uri="{FF2B5EF4-FFF2-40B4-BE49-F238E27FC236}">
                  <a16:creationId xmlns:a16="http://schemas.microsoft.com/office/drawing/2014/main" id="{706E7B9F-AB37-C4B6-C4E5-3FD8D7EC00FD}"/>
                </a:ext>
              </a:extLst>
            </p:cNvPr>
            <p:cNvSpPr/>
            <p:nvPr/>
          </p:nvSpPr>
          <p:spPr>
            <a:xfrm rot="10800000" flipV="1">
              <a:off x="4449821" y="2266747"/>
              <a:ext cx="193488" cy="82563"/>
            </a:xfrm>
            <a:prstGeom prst="rightArrow">
              <a:avLst>
                <a:gd name="adj1" fmla="val 50000"/>
                <a:gd name="adj2" fmla="val 88400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403CFF4-39A5-6546-0ECE-3D890FABE9C1}"/>
                </a:ext>
              </a:extLst>
            </p:cNvPr>
            <p:cNvSpPr/>
            <p:nvPr/>
          </p:nvSpPr>
          <p:spPr>
            <a:xfrm>
              <a:off x="4567568" y="2141848"/>
              <a:ext cx="284410" cy="2471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 Regular"/>
                  <a:ea typeface="+mn-ea"/>
                  <a:cs typeface="Adobe Thai" panose="02040503050201020203" pitchFamily="18" charset="-34"/>
                </a:rPr>
                <a:t>e</a:t>
              </a:r>
              <a:r>
                <a:rPr kumimoji="0" lang="en-US" sz="1200" b="0" i="0" u="none" strike="noStrike" kern="1200" cap="none" spc="0" normalizeH="0" baseline="30000" noProof="0" dirty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 Regular"/>
                  <a:ea typeface="+mn-ea"/>
                  <a:cs typeface="Adobe Thai" panose="02040503050201020203" pitchFamily="18" charset="-34"/>
                </a:rPr>
                <a:t>-</a:t>
              </a:r>
            </a:p>
          </p:txBody>
        </p:sp>
        <p:sp>
          <p:nvSpPr>
            <p:cNvPr id="78" name="Rectangle: Rounded Corners 77">
              <a:extLst>
                <a:ext uri="{FF2B5EF4-FFF2-40B4-BE49-F238E27FC236}">
                  <a16:creationId xmlns:a16="http://schemas.microsoft.com/office/drawing/2014/main" id="{60A6B094-9E34-BBFA-B057-D6E2CF292842}"/>
                </a:ext>
              </a:extLst>
            </p:cNvPr>
            <p:cNvSpPr/>
            <p:nvPr/>
          </p:nvSpPr>
          <p:spPr>
            <a:xfrm rot="943377">
              <a:off x="7449105" y="2022212"/>
              <a:ext cx="921111" cy="13666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RF diagnostic</a:t>
              </a:r>
            </a:p>
          </p:txBody>
        </p:sp>
      </p:grpSp>
      <p:sp>
        <p:nvSpPr>
          <p:cNvPr id="6" name="TextBox 1">
            <a:extLst>
              <a:ext uri="{FF2B5EF4-FFF2-40B4-BE49-F238E27FC236}">
                <a16:creationId xmlns:a16="http://schemas.microsoft.com/office/drawing/2014/main" id="{ECCCB84E-9A39-A995-0343-64CA8F9904C5}"/>
              </a:ext>
            </a:extLst>
          </p:cNvPr>
          <p:cNvSpPr txBox="1"/>
          <p:nvPr/>
        </p:nvSpPr>
        <p:spPr>
          <a:xfrm>
            <a:off x="9600329" y="5816304"/>
            <a:ext cx="1299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to scale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45D6C8C9-9A5B-BA3F-C889-EA9F880D7282}"/>
              </a:ext>
            </a:extLst>
          </p:cNvPr>
          <p:cNvSpPr/>
          <p:nvPr/>
        </p:nvSpPr>
        <p:spPr>
          <a:xfrm>
            <a:off x="1832015" y="1454555"/>
            <a:ext cx="367454" cy="4390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26643DAF-5646-EA02-74B3-6366A758D9C8}"/>
              </a:ext>
            </a:extLst>
          </p:cNvPr>
          <p:cNvSpPr txBox="1"/>
          <p:nvPr/>
        </p:nvSpPr>
        <p:spPr>
          <a:xfrm>
            <a:off x="268477" y="3681385"/>
            <a:ext cx="22671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IR2 layout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(all within the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existing RHIC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Tunnel)</a:t>
            </a:r>
          </a:p>
        </p:txBody>
      </p:sp>
    </p:spTree>
    <p:extLst>
      <p:ext uri="{BB962C8B-B14F-4D97-AF65-F5344CB8AC3E}">
        <p14:creationId xmlns:p14="http://schemas.microsoft.com/office/powerpoint/2010/main" val="22675412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86DE0C-DDE9-6836-9FF8-541600D0A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9" y="1124744"/>
            <a:ext cx="11376024" cy="1431288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/>
              <a:t>Generally, one </a:t>
            </a:r>
            <a:r>
              <a:rPr lang="en-GB" sz="2000" dirty="0">
                <a:solidFill>
                  <a:schemeClr val="tx1"/>
                </a:solidFill>
              </a:rPr>
              <a:t>needs to first “explode” beam size </a:t>
            </a:r>
            <a:r>
              <a:rPr lang="en-GB" sz="2000" dirty="0"/>
              <a:t>to then </a:t>
            </a:r>
            <a:r>
              <a:rPr lang="en-GB" sz="2000" dirty="0">
                <a:solidFill>
                  <a:schemeClr val="tx1"/>
                </a:solidFill>
              </a:rPr>
              <a:t>reach smallest beam size at IP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/>
              <a:t>Asymmetric to </a:t>
            </a:r>
            <a:r>
              <a:rPr lang="en-GB" sz="2000" dirty="0">
                <a:solidFill>
                  <a:schemeClr val="tx1"/>
                </a:solidFill>
              </a:rPr>
              <a:t>accommodate difference in emittances of e</a:t>
            </a:r>
            <a:r>
              <a:rPr lang="en-GB" sz="2000" baseline="30000" dirty="0">
                <a:solidFill>
                  <a:schemeClr val="tx1"/>
                </a:solidFill>
              </a:rPr>
              <a:t>-</a:t>
            </a:r>
            <a:r>
              <a:rPr lang="en-GB" sz="2000" dirty="0">
                <a:solidFill>
                  <a:schemeClr val="tx1"/>
                </a:solidFill>
              </a:rPr>
              <a:t> and h beams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/>
              <a:t>Need to consider </a:t>
            </a:r>
            <a:r>
              <a:rPr lang="en-GB" sz="2000" dirty="0">
                <a:solidFill>
                  <a:schemeClr val="tx1"/>
                </a:solidFill>
              </a:rPr>
              <a:t>also trajectory of secondary particles generated during collision </a:t>
            </a:r>
            <a:r>
              <a:rPr lang="en-GB" sz="2000" dirty="0"/>
              <a:t>and being lost somewhere downstream (but carrying useful information..)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B4DFEC-A7C7-D0B7-7E81-DC408917F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EIC IP Optics design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2316A-97CC-95AD-4E1D-766100344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FF5C71-3635-3A41-A784-D99EDBD08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525950-BE48-F77A-F610-F05C5CBBF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49</a:t>
            </a:fld>
            <a:endParaRPr lang="en-US" dirty="0"/>
          </a:p>
        </p:txBody>
      </p:sp>
      <p:pic>
        <p:nvPicPr>
          <p:cNvPr id="7" name="Picture 6" descr="A graph of a graph&#10;&#10;AI-generated content may be incorrect.">
            <a:extLst>
              <a:ext uri="{FF2B5EF4-FFF2-40B4-BE49-F238E27FC236}">
                <a16:creationId xmlns:a16="http://schemas.microsoft.com/office/drawing/2014/main" id="{0E501A99-7907-E5FD-6F6E-24B4C8611F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836"/>
          <a:stretch>
            <a:fillRect/>
          </a:stretch>
        </p:blipFill>
        <p:spPr>
          <a:xfrm>
            <a:off x="6145705" y="2593868"/>
            <a:ext cx="5824851" cy="3516330"/>
          </a:xfrm>
          <a:prstGeom prst="rect">
            <a:avLst/>
          </a:prstGeom>
        </p:spPr>
      </p:pic>
      <p:pic>
        <p:nvPicPr>
          <p:cNvPr id="9" name="Picture 8" descr="A graph of a graph&#10;&#10;AI-generated content may be incorrect.">
            <a:extLst>
              <a:ext uri="{FF2B5EF4-FFF2-40B4-BE49-F238E27FC236}">
                <a16:creationId xmlns:a16="http://schemas.microsoft.com/office/drawing/2014/main" id="{DC2EFBEC-2E7B-4090-6FE6-AAF3FAA3B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36" y="2564904"/>
            <a:ext cx="5905572" cy="35283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ED534BA-7E17-57F7-7143-7C89329DF254}"/>
              </a:ext>
            </a:extLst>
          </p:cNvPr>
          <p:cNvSpPr txBox="1"/>
          <p:nvPr/>
        </p:nvSpPr>
        <p:spPr>
          <a:xfrm>
            <a:off x="7133701" y="6109996"/>
            <a:ext cx="465031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GB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From: “Electron Ion Collider Conceptual Design Report 2021” - </a:t>
            </a:r>
            <a:r>
              <a:rPr lang="en-GB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DOI</a:t>
            </a:r>
            <a:endParaRPr lang="en-GB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696D2C2-F43A-F45D-C608-65D653521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8472" y="116632"/>
            <a:ext cx="3612184" cy="82317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6130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4403F-1D03-A58F-158D-E5C4FA1DB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CC61A-AF58-815A-7FFD-920495308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604" y="110658"/>
            <a:ext cx="10103356" cy="629173"/>
          </a:xfrm>
        </p:spPr>
        <p:txBody>
          <a:bodyPr>
            <a:normAutofit/>
          </a:bodyPr>
          <a:lstStyle/>
          <a:p>
            <a:pPr algn="ctr"/>
            <a:r>
              <a:rPr lang="en-GB" b="1" noProof="0" dirty="0">
                <a:latin typeface="Arial" panose="020B0604020202020204" pitchFamily="34" charset="0"/>
                <a:cs typeface="Arial" panose="020B0604020202020204" pitchFamily="34" charset="0"/>
              </a:rPr>
              <a:t>EIC Accelerator Performance Needs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B0E258-64BC-C1BF-D9BC-5A5AF99F80EE}"/>
              </a:ext>
            </a:extLst>
          </p:cNvPr>
          <p:cNvSpPr txBox="1"/>
          <p:nvPr/>
        </p:nvSpPr>
        <p:spPr>
          <a:xfrm>
            <a:off x="663967" y="1166842"/>
            <a:ext cx="11104322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wide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/>
              </a:rPr>
              <a:t>center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/>
              </a:rPr>
              <a:t>-of-mass energy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√s: 20 – 140 GeV 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map the out nucleon and nuclei structure from high to low x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polarized electron and hadron (p, He-3) beams: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access to spin structure of nucleons and nuclei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22F31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Spin vehicle to access the spatial and momentum structure of the nucleon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322F31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3d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22F31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Full specification of initial and final states to probe q-g structure of NN and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NNN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 interaction in light nuclei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22F31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nuclear beams: d to Pb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22F31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accessing the highest gluon densities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 pitchFamily="2" charset="2"/>
              </a:rPr>
              <a:t> saturation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 pitchFamily="2" charset="2"/>
              </a:rPr>
              <a:t>quark and gluon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interact with a nuclear medium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high luminosity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10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33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-10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34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cm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-2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s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-1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mapping the spatial and momentum structure of nucleons and nuclei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3d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access to rare probes, i.e.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Ws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large acceptance (0.2 – 1.3 GeV) through forward focusing IR magnets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spatial imaging of nucleons and nuclei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620F4C-26AF-FD2E-C20F-6BE64092D6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55240" y="719234"/>
            <a:ext cx="2125066" cy="1265060"/>
          </a:xfrm>
          <a:prstGeom prst="rect">
            <a:avLst/>
          </a:prstGeom>
        </p:spPr>
      </p:pic>
      <p:pic>
        <p:nvPicPr>
          <p:cNvPr id="8" name="droppedImage.png">
            <a:extLst>
              <a:ext uri="{FF2B5EF4-FFF2-40B4-BE49-F238E27FC236}">
                <a16:creationId xmlns:a16="http://schemas.microsoft.com/office/drawing/2014/main" id="{D449443B-E212-73E3-8F06-6856BF4889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34177" y="1571062"/>
            <a:ext cx="2967423" cy="1141316"/>
          </a:xfrm>
          <a:prstGeom prst="rect">
            <a:avLst/>
          </a:prstGeom>
          <a:ln w="12700">
            <a:rou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08252E-3B8F-A05C-A736-C8A6B8D3A7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7310" y="3663223"/>
            <a:ext cx="1325228" cy="800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234CB58-9C00-A425-674B-F8D18B0628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9918" y="3663223"/>
            <a:ext cx="1372981" cy="8064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3CC0377-3C7E-E67D-6CCA-253940668880}"/>
              </a:ext>
            </a:extLst>
          </p:cNvPr>
          <p:cNvSpPr txBox="1"/>
          <p:nvPr/>
        </p:nvSpPr>
        <p:spPr>
          <a:xfrm>
            <a:off x="7238565" y="3338848"/>
            <a:ext cx="16383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gluon emission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7386C3-1091-4288-66A7-8FD601A78308}"/>
              </a:ext>
            </a:extLst>
          </p:cNvPr>
          <p:cNvSpPr txBox="1"/>
          <p:nvPr/>
        </p:nvSpPr>
        <p:spPr>
          <a:xfrm>
            <a:off x="8722426" y="3701323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8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77379B-135E-8B79-4DD9-F3AC501B6F92}"/>
              </a:ext>
            </a:extLst>
          </p:cNvPr>
          <p:cNvSpPr txBox="1"/>
          <p:nvPr/>
        </p:nvSpPr>
        <p:spPr>
          <a:xfrm>
            <a:off x="8736108" y="3944448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8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=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21EA94-E20C-00E2-FF41-1614F7DD01F6}"/>
              </a:ext>
            </a:extLst>
          </p:cNvPr>
          <p:cNvSpPr txBox="1"/>
          <p:nvPr/>
        </p:nvSpPr>
        <p:spPr>
          <a:xfrm>
            <a:off x="9219756" y="3346807"/>
            <a:ext cx="21434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gluon recombination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7ADAFEC-15B6-02EF-4566-F028714A71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5777" y="4500081"/>
            <a:ext cx="1817315" cy="1115838"/>
          </a:xfrm>
          <a:prstGeom prst="rect">
            <a:avLst/>
          </a:prstGeom>
        </p:spPr>
      </p:pic>
      <p:pic>
        <p:nvPicPr>
          <p:cNvPr id="24" name="Picture 2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4D129AA-6D05-957C-87B6-FD70E23795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7677" y="5400268"/>
            <a:ext cx="2823752" cy="1543864"/>
          </a:xfrm>
          <a:prstGeom prst="rect">
            <a:avLst/>
          </a:prstGeom>
        </p:spPr>
      </p:pic>
      <p:sp>
        <p:nvSpPr>
          <p:cNvPr id="17" name="Freeform 16">
            <a:extLst>
              <a:ext uri="{FF2B5EF4-FFF2-40B4-BE49-F238E27FC236}">
                <a16:creationId xmlns:a16="http://schemas.microsoft.com/office/drawing/2014/main" id="{6561CE4F-1C53-3CF6-EB44-924F3A0977B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590975 w 12192000"/>
              <a:gd name="connsiteY0" fmla="*/ 3387399 h 6858000"/>
              <a:gd name="connsiteX1" fmla="*/ 423711 w 12192000"/>
              <a:gd name="connsiteY1" fmla="*/ 3554663 h 6858000"/>
              <a:gd name="connsiteX2" fmla="*/ 423711 w 12192000"/>
              <a:gd name="connsiteY2" fmla="*/ 4223701 h 6858000"/>
              <a:gd name="connsiteX3" fmla="*/ 590975 w 12192000"/>
              <a:gd name="connsiteY3" fmla="*/ 4390965 h 6858000"/>
              <a:gd name="connsiteX4" fmla="*/ 11678671 w 12192000"/>
              <a:gd name="connsiteY4" fmla="*/ 4390965 h 6858000"/>
              <a:gd name="connsiteX5" fmla="*/ 11845935 w 12192000"/>
              <a:gd name="connsiteY5" fmla="*/ 4223701 h 6858000"/>
              <a:gd name="connsiteX6" fmla="*/ 11845935 w 12192000"/>
              <a:gd name="connsiteY6" fmla="*/ 3554663 h 6858000"/>
              <a:gd name="connsiteX7" fmla="*/ 11678671 w 12192000"/>
              <a:gd name="connsiteY7" fmla="*/ 3387399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590975" y="3387399"/>
                </a:moveTo>
                <a:cubicBezTo>
                  <a:pt x="498598" y="3387399"/>
                  <a:pt x="423711" y="3462286"/>
                  <a:pt x="423711" y="3554663"/>
                </a:cubicBezTo>
                <a:lnTo>
                  <a:pt x="423711" y="4223701"/>
                </a:lnTo>
                <a:cubicBezTo>
                  <a:pt x="423711" y="4316078"/>
                  <a:pt x="498598" y="4390965"/>
                  <a:pt x="590975" y="4390965"/>
                </a:cubicBezTo>
                <a:lnTo>
                  <a:pt x="11678671" y="4390965"/>
                </a:lnTo>
                <a:cubicBezTo>
                  <a:pt x="11771048" y="4390965"/>
                  <a:pt x="11845935" y="4316078"/>
                  <a:pt x="11845935" y="4223701"/>
                </a:cubicBezTo>
                <a:lnTo>
                  <a:pt x="11845935" y="3554663"/>
                </a:lnTo>
                <a:cubicBezTo>
                  <a:pt x="11845935" y="3462286"/>
                  <a:pt x="11771048" y="3387399"/>
                  <a:pt x="11678671" y="338739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69804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CDB"/>
              </a:buClr>
              <a:buSzPct val="75000"/>
              <a:buFont typeface="Wingdings" charset="0"/>
              <a:buChar char="n"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76552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480B1-B66B-9740-D2D5-9E386DD35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8BE7DB3-DF59-766C-E2DC-ED458A32D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9" y="1236108"/>
            <a:ext cx="11376024" cy="2981817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Increase the beam </a:t>
            </a:r>
            <a:r>
              <a:rPr lang="en-GB" dirty="0">
                <a:solidFill>
                  <a:schemeClr val="tx1"/>
                </a:solidFill>
              </a:rPr>
              <a:t>brightness</a:t>
            </a:r>
            <a:r>
              <a:rPr lang="en-GB" dirty="0"/>
              <a:t> from the injectors (N/</a:t>
            </a:r>
            <a:r>
              <a:rPr lang="en-US" dirty="0"/>
              <a:t>ε</a:t>
            </a:r>
            <a:r>
              <a:rPr lang="el-GR" dirty="0"/>
              <a:t>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Increase number of bunches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Reduce the </a:t>
            </a:r>
            <a:r>
              <a:rPr lang="el-GR" dirty="0"/>
              <a:t>β* (σ)</a:t>
            </a:r>
          </a:p>
          <a:p>
            <a:pPr marL="6669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Stronger focusing around the Interaction Point (IP)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Use crab cavities to reduce the crossing angle effect (s)</a:t>
            </a:r>
          </a:p>
          <a:p>
            <a:pPr marL="6669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dirty="0"/>
              <a:t>Tilt the bunches to have more head-on collision effect</a:t>
            </a:r>
          </a:p>
          <a:p>
            <a:pPr marL="6669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1"/>
                </a:solidFill>
              </a:rPr>
              <a:t>=&gt; Built in the EIC design!</a:t>
            </a:r>
          </a:p>
          <a:p>
            <a:pPr>
              <a:spcBef>
                <a:spcPts val="600"/>
              </a:spcBef>
            </a:pP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F5055F-31E9-2419-5F16-2800DA44D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200" dirty="0"/>
              <a:t>Ways to Increase Luminosity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B0C43A-74F5-C8D4-E3BF-2835091B9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22.06.25-02.07.25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558ED5"/>
              </a:solidFill>
              <a:effectLst/>
              <a:uLnTx/>
              <a:uFillTx/>
              <a:latin typeface="Calibri"/>
              <a:ea typeface="ＭＳ Ｐゴシック" charset="0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C49BDB-B4E0-90F3-CCCF-E791FE8C4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Introduction to Accelerator Physics for the EIC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510633-6ADB-4E02-8089-5F78D41D6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None/>
              <a:tabLst/>
              <a:defRPr/>
            </a:pPr>
            <a:fld id="{D86EDE86-EC12-9345-82F6-36BD1B27AF79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t>50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558ED5"/>
              </a:solidFill>
              <a:effectLst/>
              <a:uLnTx/>
              <a:uFillTx/>
              <a:latin typeface="Calibri"/>
              <a:ea typeface="ＭＳ Ｐゴシック" charset="0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3EC463C-AD56-BDD8-6157-939C24BA565A}"/>
              </a:ext>
            </a:extLst>
          </p:cNvPr>
          <p:cNvGrpSpPr/>
          <p:nvPr/>
        </p:nvGrpSpPr>
        <p:grpSpPr>
          <a:xfrm>
            <a:off x="1312968" y="3933056"/>
            <a:ext cx="4653734" cy="2161499"/>
            <a:chOff x="6482523" y="4058471"/>
            <a:chExt cx="4653734" cy="2161499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52742D2E-86AC-AD33-68C6-E58D63F16A79}"/>
                </a:ext>
              </a:extLst>
            </p:cNvPr>
            <p:cNvGrpSpPr/>
            <p:nvPr/>
          </p:nvGrpSpPr>
          <p:grpSpPr>
            <a:xfrm>
              <a:off x="6482523" y="4058471"/>
              <a:ext cx="4653734" cy="2102591"/>
              <a:chOff x="4958523" y="4575392"/>
              <a:chExt cx="3509616" cy="1585670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5B622DD0-B4EE-EE29-3ED8-8FA477C791BB}"/>
                  </a:ext>
                </a:extLst>
              </p:cNvPr>
              <p:cNvGrpSpPr/>
              <p:nvPr/>
            </p:nvGrpSpPr>
            <p:grpSpPr>
              <a:xfrm>
                <a:off x="4958523" y="4575392"/>
                <a:ext cx="3509616" cy="1585670"/>
                <a:chOff x="4958523" y="4575392"/>
                <a:chExt cx="3509616" cy="1585670"/>
              </a:xfrm>
            </p:grpSpPr>
            <p:pic>
              <p:nvPicPr>
                <p:cNvPr id="19" name="Picture 18">
                  <a:extLst>
                    <a:ext uri="{FF2B5EF4-FFF2-40B4-BE49-F238E27FC236}">
                      <a16:creationId xmlns:a16="http://schemas.microsoft.com/office/drawing/2014/main" id="{CBD2527C-A14A-D5A0-7BE7-467A4D406D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4958523" y="4575392"/>
                  <a:ext cx="3509616" cy="1585670"/>
                </a:xfrm>
                <a:prstGeom prst="rect">
                  <a:avLst/>
                </a:prstGeom>
              </p:spPr>
            </p:pic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8C3FC6EF-A03E-249C-5857-405E1F43411C}"/>
                    </a:ext>
                  </a:extLst>
                </p:cNvPr>
                <p:cNvSpPr txBox="1"/>
                <p:nvPr/>
              </p:nvSpPr>
              <p:spPr>
                <a:xfrm rot="1367734">
                  <a:off x="5839654" y="4781371"/>
                  <a:ext cx="88922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charset="0"/>
                    <a:buNone/>
                    <a:tabLst/>
                    <a:defRPr/>
                  </a:pPr>
                  <a:r>
                    <a:rPr kumimoji="0" lang="en-GB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ＭＳ Ｐゴシック" charset="0"/>
                      <a:cs typeface="+mn-cs"/>
                    </a:rPr>
                    <a:t>Beam 1</a:t>
                  </a: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0C35151B-1208-176F-61F4-81F7F102C4DD}"/>
                    </a:ext>
                  </a:extLst>
                </p:cNvPr>
                <p:cNvSpPr txBox="1"/>
                <p:nvPr/>
              </p:nvSpPr>
              <p:spPr>
                <a:xfrm rot="20246114">
                  <a:off x="6692094" y="4737452"/>
                  <a:ext cx="88922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charset="0"/>
                    <a:buNone/>
                    <a:tabLst/>
                    <a:defRPr/>
                  </a:pPr>
                  <a:r>
                    <a:rPr kumimoji="0" lang="en-GB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ＭＳ Ｐゴシック" charset="0"/>
                      <a:cs typeface="+mn-cs"/>
                    </a:rPr>
                    <a:t>Beam 2</a:t>
                  </a:r>
                </a:p>
              </p:txBody>
            </p:sp>
          </p:grp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6B5B4244-D485-8649-5CE3-A8B571C26BAC}"/>
                  </a:ext>
                </a:extLst>
              </p:cNvPr>
              <p:cNvCxnSpPr/>
              <p:nvPr/>
            </p:nvCxnSpPr>
            <p:spPr>
              <a:xfrm flipH="1">
                <a:off x="5049490" y="5358174"/>
                <a:ext cx="3418649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BD44D40-9DFB-6F07-D634-F33B1E8718E7}"/>
                </a:ext>
              </a:extLst>
            </p:cNvPr>
            <p:cNvSpPr txBox="1"/>
            <p:nvPr/>
          </p:nvSpPr>
          <p:spPr>
            <a:xfrm>
              <a:off x="7905530" y="5850638"/>
              <a:ext cx="1505733" cy="369332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</a:rPr>
                <a:t>With crabbing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07D6032-DDDC-51A1-B3C8-E3B14B07840B}"/>
              </a:ext>
            </a:extLst>
          </p:cNvPr>
          <p:cNvGrpSpPr/>
          <p:nvPr/>
        </p:nvGrpSpPr>
        <p:grpSpPr>
          <a:xfrm>
            <a:off x="7193033" y="3951657"/>
            <a:ext cx="4346106" cy="2102591"/>
            <a:chOff x="1584525" y="3951657"/>
            <a:chExt cx="4346106" cy="210259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E1B8B83-91CE-2B99-F4D2-B4AE9E0C7BF1}"/>
                </a:ext>
              </a:extLst>
            </p:cNvPr>
            <p:cNvGrpSpPr/>
            <p:nvPr/>
          </p:nvGrpSpPr>
          <p:grpSpPr>
            <a:xfrm>
              <a:off x="1584525" y="3951657"/>
              <a:ext cx="4346106" cy="2102591"/>
              <a:chOff x="733980" y="4309470"/>
              <a:chExt cx="3418649" cy="1653899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B7A0041F-76F3-481F-566C-9D0F7A68F9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33980" y="4309470"/>
                <a:ext cx="3418649" cy="1653899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154F6D8-3415-F3A9-F70A-E70DCC21388F}"/>
                  </a:ext>
                </a:extLst>
              </p:cNvPr>
              <p:cNvSpPr txBox="1"/>
              <p:nvPr/>
            </p:nvSpPr>
            <p:spPr>
              <a:xfrm rot="1367734">
                <a:off x="1572482" y="4555652"/>
                <a:ext cx="8892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charset="0"/>
                    <a:cs typeface="+mn-cs"/>
                  </a:rPr>
                  <a:t>Beam 1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F332060-996F-C5BD-9F95-CE9AAB9906E6}"/>
                  </a:ext>
                </a:extLst>
              </p:cNvPr>
              <p:cNvSpPr txBox="1"/>
              <p:nvPr/>
            </p:nvSpPr>
            <p:spPr>
              <a:xfrm rot="20246114">
                <a:off x="2480129" y="4515572"/>
                <a:ext cx="8892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charset="0"/>
                    <a:cs typeface="+mn-cs"/>
                  </a:rPr>
                  <a:t>Beam 2</a:t>
                </a:r>
              </a:p>
            </p:txBody>
          </p: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6627A548-E850-FBA8-1BC3-5476C049B764}"/>
                  </a:ext>
                </a:extLst>
              </p:cNvPr>
              <p:cNvCxnSpPr>
                <a:stCxn id="21" idx="3"/>
                <a:endCxn id="21" idx="1"/>
              </p:cNvCxnSpPr>
              <p:nvPr/>
            </p:nvCxnSpPr>
            <p:spPr>
              <a:xfrm flipH="1">
                <a:off x="733980" y="5136420"/>
                <a:ext cx="3418649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9C362EF-D601-4894-857B-D274B78B5C87}"/>
                </a:ext>
              </a:extLst>
            </p:cNvPr>
            <p:cNvSpPr txBox="1"/>
            <p:nvPr/>
          </p:nvSpPr>
          <p:spPr>
            <a:xfrm>
              <a:off x="2907595" y="5660592"/>
              <a:ext cx="1826334" cy="369332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</a:rPr>
                <a:t>Without crabbing</a:t>
              </a:r>
            </a:p>
          </p:txBody>
        </p:sp>
      </p:grpSp>
      <p:pic>
        <p:nvPicPr>
          <p:cNvPr id="33" name="Picture 2">
            <a:extLst>
              <a:ext uri="{FF2B5EF4-FFF2-40B4-BE49-F238E27FC236}">
                <a16:creationId xmlns:a16="http://schemas.microsoft.com/office/drawing/2014/main" id="{1BC404C1-DF2F-3283-5329-66D3831A0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69813" y="1439938"/>
            <a:ext cx="3622248" cy="811116"/>
          </a:xfrm>
          <a:prstGeom prst="rect">
            <a:avLst/>
          </a:prstGeom>
          <a:noFill/>
          <a:ln w="9525">
            <a:solidFill>
              <a:schemeClr val="accent3"/>
            </a:solidFill>
            <a:miter lim="800000"/>
            <a:headEnd/>
            <a:tailEnd/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3970945-0D50-90F1-B15F-5CCE15F7D658}"/>
              </a:ext>
            </a:extLst>
          </p:cNvPr>
          <p:cNvGrpSpPr/>
          <p:nvPr/>
        </p:nvGrpSpPr>
        <p:grpSpPr>
          <a:xfrm>
            <a:off x="9351972" y="1261233"/>
            <a:ext cx="2794760" cy="1946917"/>
            <a:chOff x="9351972" y="1261233"/>
            <a:chExt cx="2794760" cy="194691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082FE4B-989C-6253-5D15-9B1F58F4FCFB}"/>
                </a:ext>
              </a:extLst>
            </p:cNvPr>
            <p:cNvSpPr/>
            <p:nvPr/>
          </p:nvSpPr>
          <p:spPr>
            <a:xfrm>
              <a:off x="9880937" y="1261233"/>
              <a:ext cx="1919483" cy="1081245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90E9D06-EF30-1A51-E508-31E01FA3901A}"/>
                </a:ext>
              </a:extLst>
            </p:cNvPr>
            <p:cNvSpPr txBox="1"/>
            <p:nvPr/>
          </p:nvSpPr>
          <p:spPr>
            <a:xfrm>
              <a:off x="9351972" y="2377153"/>
              <a:ext cx="2794760" cy="830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buNone/>
              </a:pPr>
              <a:r>
                <a:rPr lang="en-GB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To take into account geometric aberration </a:t>
              </a:r>
              <a:br>
                <a:rPr lang="en-GB" sz="1800" b="1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GB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at the IP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964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D2B06-AE9D-9759-9325-BD5144656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E326395-8476-6312-742E-FB44DB568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1772816"/>
            <a:ext cx="11376025" cy="2407335"/>
          </a:xfrm>
        </p:spPr>
        <p:txBody>
          <a:bodyPr anchor="ctr"/>
          <a:lstStyle/>
          <a:p>
            <a:pPr algn="ctr"/>
            <a:r>
              <a:rPr lang="en-GB" sz="5400" dirty="0"/>
              <a:t>Its sounds cool…</a:t>
            </a:r>
            <a:br>
              <a:rPr lang="en-GB" sz="5400" dirty="0"/>
            </a:br>
            <a:br>
              <a:rPr lang="en-GB" sz="5400" dirty="0"/>
            </a:br>
            <a:r>
              <a:rPr lang="en-GB" sz="5400" dirty="0"/>
              <a:t>…but it can get hot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4D7039-635C-3B09-8468-5A3C7F683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82432E-966D-621D-110C-314FA5604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8432D-6AEF-7803-00EB-D0C7D76E7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CEB080-405D-7173-08DA-FCDD8EFCF33B}"/>
              </a:ext>
            </a:extLst>
          </p:cNvPr>
          <p:cNvSpPr txBox="1"/>
          <p:nvPr/>
        </p:nvSpPr>
        <p:spPr>
          <a:xfrm>
            <a:off x="8267023" y="5949280"/>
            <a:ext cx="3516989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Introduction to </a:t>
            </a:r>
            <a:r>
              <a:rPr lang="en-GB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imperfections</a:t>
            </a:r>
          </a:p>
        </p:txBody>
      </p:sp>
    </p:spTree>
    <p:extLst>
      <p:ext uri="{BB962C8B-B14F-4D97-AF65-F5344CB8AC3E}">
        <p14:creationId xmlns:p14="http://schemas.microsoft.com/office/powerpoint/2010/main" val="510823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6EFFD3E-0E7F-C951-B61E-F7942AE80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0540D-4D45-8AA8-5CC1-564080586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9" y="1124744"/>
            <a:ext cx="11376024" cy="2191564"/>
          </a:xfrm>
        </p:spPr>
        <p:txBody>
          <a:bodyPr/>
          <a:lstStyle/>
          <a:p>
            <a:pPr lvl="1"/>
            <a:r>
              <a:rPr lang="en-GB" noProof="0" dirty="0"/>
              <a:t>The physical units of the </a:t>
            </a:r>
            <a:r>
              <a:rPr lang="en-GB" b="1" noProof="0" dirty="0">
                <a:solidFill>
                  <a:schemeClr val="tx1"/>
                </a:solidFill>
              </a:rPr>
              <a:t>machine model </a:t>
            </a:r>
            <a:r>
              <a:rPr lang="en-GB" noProof="0" dirty="0"/>
              <a:t>defined by the accelerator physicist must be </a:t>
            </a:r>
            <a:r>
              <a:rPr lang="en-GB" b="1" noProof="0" dirty="0">
                <a:solidFill>
                  <a:schemeClr val="tx1"/>
                </a:solidFill>
              </a:rPr>
              <a:t>converted into magnetic fields</a:t>
            </a:r>
            <a:r>
              <a:rPr lang="en-GB" noProof="0" dirty="0">
                <a:solidFill>
                  <a:srgbClr val="0000FF"/>
                </a:solidFill>
              </a:rPr>
              <a:t> </a:t>
            </a:r>
            <a:r>
              <a:rPr lang="en-GB" noProof="0" dirty="0"/>
              <a:t>and eventually </a:t>
            </a:r>
            <a:r>
              <a:rPr lang="en-GB" b="1" noProof="0" dirty="0">
                <a:solidFill>
                  <a:schemeClr val="tx1"/>
                </a:solidFill>
              </a:rPr>
              <a:t>into</a:t>
            </a:r>
            <a:r>
              <a:rPr lang="en-GB" noProof="0" dirty="0"/>
              <a:t> </a:t>
            </a:r>
            <a:r>
              <a:rPr lang="en-GB" b="1" noProof="0" dirty="0">
                <a:solidFill>
                  <a:schemeClr val="tx1"/>
                </a:solidFill>
              </a:rPr>
              <a:t>currents</a:t>
            </a:r>
            <a:r>
              <a:rPr lang="en-GB" noProof="0" dirty="0"/>
              <a:t> for the power converters that feed the magnet circuits.</a:t>
            </a:r>
          </a:p>
          <a:p>
            <a:pPr lvl="1"/>
            <a:r>
              <a:rPr lang="en-GB" b="1" u="sng" noProof="0" dirty="0"/>
              <a:t>Imperfections</a:t>
            </a:r>
            <a:r>
              <a:rPr lang="en-GB" noProof="0" dirty="0"/>
              <a:t> (= errors) in the real accelerator optics can be </a:t>
            </a:r>
            <a:r>
              <a:rPr lang="en-GB" b="1" noProof="0" dirty="0"/>
              <a:t>introduced by uncertainties or errors</a:t>
            </a:r>
          </a:p>
          <a:p>
            <a:pPr lvl="2"/>
            <a:r>
              <a:rPr lang="en-GB" noProof="0" dirty="0"/>
              <a:t>E.g., actual </a:t>
            </a:r>
            <a:r>
              <a:rPr lang="en-GB" b="1" noProof="0" dirty="0"/>
              <a:t>beam momentum</a:t>
            </a:r>
            <a:r>
              <a:rPr lang="en-GB" noProof="0" dirty="0"/>
              <a:t>, </a:t>
            </a:r>
            <a:r>
              <a:rPr lang="en-GB" b="1" noProof="0" dirty="0"/>
              <a:t>magnet calibration </a:t>
            </a:r>
            <a:r>
              <a:rPr lang="en-GB" noProof="0" dirty="0"/>
              <a:t>and</a:t>
            </a:r>
            <a:r>
              <a:rPr lang="en-GB" b="1" noProof="0" dirty="0"/>
              <a:t> hysteresis, power converter regulation, …</a:t>
            </a:r>
          </a:p>
          <a:p>
            <a:pPr lvl="1"/>
            <a:endParaRPr lang="en-GB" noProof="0" dirty="0"/>
          </a:p>
          <a:p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E59A98-3F74-D4BC-C5BA-02288A300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From model to reality - fields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17C75C-E114-5D3F-D0A4-710D845772A4}"/>
              </a:ext>
            </a:extLst>
          </p:cNvPr>
          <p:cNvSpPr txBox="1"/>
          <p:nvPr/>
        </p:nvSpPr>
        <p:spPr>
          <a:xfrm>
            <a:off x="695400" y="2670769"/>
            <a:ext cx="1344175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400"/>
              </a:spcAft>
              <a:buClr>
                <a:srgbClr val="0000FF"/>
              </a:buClr>
              <a:buSzPct val="80000"/>
              <a:buFont typeface="Wingdings" charset="0"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ＭＳ Ｐゴシック" charset="0"/>
              </a:rPr>
              <a:t>Magnet strength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3B2DCC-711C-534B-B19E-B0DB3A207824}"/>
              </a:ext>
            </a:extLst>
          </p:cNvPr>
          <p:cNvSpPr txBox="1"/>
          <p:nvPr/>
        </p:nvSpPr>
        <p:spPr>
          <a:xfrm>
            <a:off x="2673286" y="2690269"/>
            <a:ext cx="2083621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400"/>
              </a:spcAft>
              <a:buClr>
                <a:srgbClr val="0000FF"/>
              </a:buClr>
              <a:buSzPct val="80000"/>
              <a:buFont typeface="Wingdings" charset="0"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ＭＳ Ｐゴシック" charset="0"/>
              </a:rPr>
              <a:t>Magnetic field (gradient)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CC2F94-7282-39BF-1FC3-F9B83D39D24A}"/>
              </a:ext>
            </a:extLst>
          </p:cNvPr>
          <p:cNvSpPr txBox="1"/>
          <p:nvPr/>
        </p:nvSpPr>
        <p:spPr>
          <a:xfrm>
            <a:off x="5378208" y="2690269"/>
            <a:ext cx="1692422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400"/>
              </a:spcAft>
              <a:buClr>
                <a:srgbClr val="0000FF"/>
              </a:buClr>
              <a:buSzPct val="80000"/>
              <a:buFont typeface="Wingdings" charset="0"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ＭＳ Ｐゴシック" charset="0"/>
              </a:rPr>
              <a:t>Requested current</a:t>
            </a:r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08D2380A-CB69-7CA8-0D11-9112F85820DC}"/>
              </a:ext>
            </a:extLst>
          </p:cNvPr>
          <p:cNvSpPr/>
          <p:nvPr/>
        </p:nvSpPr>
        <p:spPr bwMode="auto">
          <a:xfrm>
            <a:off x="2062290" y="2876890"/>
            <a:ext cx="460860" cy="290607"/>
          </a:xfrm>
          <a:prstGeom prst="rightArrow">
            <a:avLst/>
          </a:prstGeom>
          <a:solidFill>
            <a:srgbClr val="BBE0E3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charset="0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E01013E9-C3A2-8925-F77A-1EBE8818B29A}"/>
              </a:ext>
            </a:extLst>
          </p:cNvPr>
          <p:cNvSpPr/>
          <p:nvPr/>
        </p:nvSpPr>
        <p:spPr bwMode="auto">
          <a:xfrm>
            <a:off x="4741618" y="2893373"/>
            <a:ext cx="460860" cy="290607"/>
          </a:xfrm>
          <a:prstGeom prst="rightArrow">
            <a:avLst/>
          </a:prstGeom>
          <a:solidFill>
            <a:srgbClr val="BBE0E3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charset="0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</a:endParaRP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FA6D26D3-D178-7C3C-A7B3-362DA1692A56}"/>
              </a:ext>
            </a:extLst>
          </p:cNvPr>
          <p:cNvSpPr/>
          <p:nvPr/>
        </p:nvSpPr>
        <p:spPr bwMode="auto">
          <a:xfrm>
            <a:off x="7057422" y="2878387"/>
            <a:ext cx="460860" cy="290607"/>
          </a:xfrm>
          <a:prstGeom prst="rightArrow">
            <a:avLst/>
          </a:prstGeom>
          <a:solidFill>
            <a:srgbClr val="BBE0E3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charset="0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68532F-624A-24A4-8482-6DFCDE206588}"/>
              </a:ext>
            </a:extLst>
          </p:cNvPr>
          <p:cNvSpPr txBox="1"/>
          <p:nvPr/>
        </p:nvSpPr>
        <p:spPr>
          <a:xfrm>
            <a:off x="7564730" y="2536649"/>
            <a:ext cx="1692422" cy="923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400"/>
              </a:spcAft>
              <a:buClr>
                <a:srgbClr val="0000FF"/>
              </a:buClr>
              <a:buSzPct val="80000"/>
              <a:buFont typeface="Wingdings" charset="0"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ＭＳ Ｐゴシック" charset="0"/>
              </a:rPr>
              <a:t>Actual magnet current</a:t>
            </a:r>
          </a:p>
        </p:txBody>
      </p:sp>
      <p:sp>
        <p:nvSpPr>
          <p:cNvPr id="21" name="Date Placeholder 20">
            <a:extLst>
              <a:ext uri="{FF2B5EF4-FFF2-40B4-BE49-F238E27FC236}">
                <a16:creationId xmlns:a16="http://schemas.microsoft.com/office/drawing/2014/main" id="{235A54D3-FC66-85B8-630D-07270CC3B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22.06.25-02.07.25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9D48129B-0AF3-4E86-8A0F-6A4BA3A14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Introduction to Accelerator Physics for the EIC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6C041C6D-C701-141D-D4E4-B011DD856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fld id="{36B5EA5A-BC32-A742-B11B-8E7414D5B53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t>52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9130C58-6334-63F0-C94A-FF2F91101A70}"/>
              </a:ext>
            </a:extLst>
          </p:cNvPr>
          <p:cNvGrpSpPr/>
          <p:nvPr/>
        </p:nvGrpSpPr>
        <p:grpSpPr>
          <a:xfrm>
            <a:off x="1398128" y="4372707"/>
            <a:ext cx="4409840" cy="1896014"/>
            <a:chOff x="1398128" y="4372707"/>
            <a:chExt cx="4409840" cy="189601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27C6335-903E-54F7-21BE-E8050F8072C4}"/>
                </a:ext>
              </a:extLst>
            </p:cNvPr>
            <p:cNvSpPr txBox="1"/>
            <p:nvPr/>
          </p:nvSpPr>
          <p:spPr>
            <a:xfrm>
              <a:off x="1398128" y="5449465"/>
              <a:ext cx="1889560" cy="73866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400"/>
                </a:spcAft>
                <a:buClr>
                  <a:srgbClr val="0000FF"/>
                </a:buClr>
                <a:buSzPct val="80000"/>
                <a:buFont typeface="Wingdings" charset="0"/>
                <a:buNone/>
                <a:tabLst/>
                <a:defRPr/>
              </a:pPr>
              <a:r>
                <a:rPr kumimoji="0" lang="en-GB" sz="14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ＭＳ Ｐゴシック" charset="0"/>
                </a:rPr>
                <a:t>Example of the ELENA main dipoles hysteresis curve</a:t>
              </a:r>
            </a:p>
          </p:txBody>
        </p:sp>
        <p:pic>
          <p:nvPicPr>
            <p:cNvPr id="25" name="Picture 24" descr="Chart, diagram&#10;&#10;Description automatically generated">
              <a:extLst>
                <a:ext uri="{FF2B5EF4-FFF2-40B4-BE49-F238E27FC236}">
                  <a16:creationId xmlns:a16="http://schemas.microsoft.com/office/drawing/2014/main" id="{9D4FE459-4846-6660-5EC5-6C72A28DCD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657" y="4372707"/>
              <a:ext cx="2455311" cy="1896014"/>
            </a:xfrm>
            <a:prstGeom prst="rect">
              <a:avLst/>
            </a:prstGeom>
          </p:spPr>
        </p:pic>
      </p:grpSp>
      <p:sp>
        <p:nvSpPr>
          <p:cNvPr id="26" name="Right Arrow 25">
            <a:extLst>
              <a:ext uri="{FF2B5EF4-FFF2-40B4-BE49-F238E27FC236}">
                <a16:creationId xmlns:a16="http://schemas.microsoft.com/office/drawing/2014/main" id="{6DE150BE-2039-4B62-47AC-38F5B2F3F462}"/>
              </a:ext>
            </a:extLst>
          </p:cNvPr>
          <p:cNvSpPr/>
          <p:nvPr/>
        </p:nvSpPr>
        <p:spPr bwMode="auto">
          <a:xfrm>
            <a:off x="9335272" y="2893372"/>
            <a:ext cx="460860" cy="290607"/>
          </a:xfrm>
          <a:prstGeom prst="rightArrow">
            <a:avLst/>
          </a:prstGeom>
          <a:solidFill>
            <a:srgbClr val="BBE0E3"/>
          </a:solidFill>
          <a:ln w="9525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charset="0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itchFamily="66" charset="0"/>
              <a:ea typeface="ＭＳ Ｐゴシック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BAF4718-D93A-B9DA-986D-14AD964F1590}"/>
              </a:ext>
            </a:extLst>
          </p:cNvPr>
          <p:cNvGrpSpPr/>
          <p:nvPr/>
        </p:nvGrpSpPr>
        <p:grpSpPr>
          <a:xfrm>
            <a:off x="1617120" y="3316308"/>
            <a:ext cx="8841297" cy="1048796"/>
            <a:chOff x="1617120" y="3316308"/>
            <a:chExt cx="8841297" cy="10487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8F7992C-D5B7-F062-509D-EC99187BAECB}"/>
                </a:ext>
              </a:extLst>
            </p:cNvPr>
            <p:cNvSpPr txBox="1"/>
            <p:nvPr/>
          </p:nvSpPr>
          <p:spPr>
            <a:xfrm>
              <a:off x="1617120" y="3626440"/>
              <a:ext cx="1267365" cy="523220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400"/>
                </a:spcAft>
                <a:buClr>
                  <a:srgbClr val="0000FF"/>
                </a:buClr>
                <a:buSzPct val="80000"/>
                <a:buFont typeface="Wingdings" charset="0"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CC3399"/>
                  </a:solidFill>
                  <a:effectLst/>
                  <a:uLnTx/>
                  <a:uFillTx/>
                  <a:latin typeface="Arial"/>
                  <a:ea typeface="ＭＳ Ｐゴシック" charset="0"/>
                </a:rPr>
                <a:t>Beam momentum</a:t>
              </a:r>
            </a:p>
          </p:txBody>
        </p:sp>
        <p:sp>
          <p:nvSpPr>
            <p:cNvPr id="18" name="Down Arrow 17">
              <a:extLst>
                <a:ext uri="{FF2B5EF4-FFF2-40B4-BE49-F238E27FC236}">
                  <a16:creationId xmlns:a16="http://schemas.microsoft.com/office/drawing/2014/main" id="{FD59F670-A424-5536-0F92-217E8403940C}"/>
                </a:ext>
              </a:extLst>
            </p:cNvPr>
            <p:cNvSpPr/>
            <p:nvPr/>
          </p:nvSpPr>
          <p:spPr bwMode="auto">
            <a:xfrm rot="10800000">
              <a:off x="2147597" y="3322075"/>
              <a:ext cx="200521" cy="290894"/>
            </a:xfrm>
            <a:prstGeom prst="downArrow">
              <a:avLst/>
            </a:prstGeom>
            <a:solidFill>
              <a:srgbClr val="92D050"/>
            </a:solidFill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ＭＳ Ｐゴシック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5979482-F513-A445-59A0-78BD8D6D7744}"/>
                </a:ext>
              </a:extLst>
            </p:cNvPr>
            <p:cNvSpPr txBox="1"/>
            <p:nvPr/>
          </p:nvSpPr>
          <p:spPr>
            <a:xfrm>
              <a:off x="3687288" y="3626440"/>
              <a:ext cx="2569517" cy="73866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0000FF"/>
                </a:buClr>
                <a:buSzPct val="80000"/>
                <a:buFont typeface="Wingdings" charset="0"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CC3399"/>
                  </a:solidFill>
                  <a:effectLst/>
                  <a:uLnTx/>
                  <a:uFillTx/>
                  <a:latin typeface="Arial"/>
                  <a:ea typeface="ＭＳ Ｐゴシック" charset="0"/>
                </a:rPr>
                <a:t>Magnet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FF"/>
                </a:buClr>
                <a:buSzPct val="80000"/>
                <a:buFont typeface="Wingdings" charset="0"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CC3399"/>
                  </a:solidFill>
                  <a:effectLst/>
                  <a:uLnTx/>
                  <a:uFillTx/>
                  <a:latin typeface="Arial"/>
                  <a:ea typeface="ＭＳ Ｐゴシック" charset="0"/>
                </a:rPr>
                <a:t>Calibration/hysteresis curve </a:t>
              </a: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ＭＳ Ｐゴシック" charset="0"/>
                </a:rPr>
                <a:t>(transfer function)</a:t>
              </a:r>
            </a:p>
          </p:txBody>
        </p:sp>
        <p:sp>
          <p:nvSpPr>
            <p:cNvPr id="20" name="Down Arrow 19">
              <a:extLst>
                <a:ext uri="{FF2B5EF4-FFF2-40B4-BE49-F238E27FC236}">
                  <a16:creationId xmlns:a16="http://schemas.microsoft.com/office/drawing/2014/main" id="{89A6F78B-95C7-F047-4B0A-E71558635CD0}"/>
                </a:ext>
              </a:extLst>
            </p:cNvPr>
            <p:cNvSpPr/>
            <p:nvPr/>
          </p:nvSpPr>
          <p:spPr bwMode="auto">
            <a:xfrm rot="10800000">
              <a:off x="4871787" y="3321094"/>
              <a:ext cx="200521" cy="290894"/>
            </a:xfrm>
            <a:prstGeom prst="downArrow">
              <a:avLst/>
            </a:prstGeom>
            <a:solidFill>
              <a:srgbClr val="92D050"/>
            </a:solidFill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ＭＳ Ｐゴシック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F586268-4FD7-B0FB-9899-BF59C3C44074}"/>
                </a:ext>
              </a:extLst>
            </p:cNvPr>
            <p:cNvSpPr txBox="1"/>
            <p:nvPr/>
          </p:nvSpPr>
          <p:spPr>
            <a:xfrm>
              <a:off x="6390844" y="3626440"/>
              <a:ext cx="1842925" cy="3077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0000FF"/>
                </a:buClr>
                <a:buSzPct val="80000"/>
                <a:buFont typeface="Wingdings" charset="0"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CC3399"/>
                  </a:solidFill>
                  <a:effectLst/>
                  <a:uLnTx/>
                  <a:uFillTx/>
                  <a:latin typeface="Arial"/>
                  <a:ea typeface="ＭＳ Ｐゴシック" charset="0"/>
                </a:rPr>
                <a:t>Power converter</a:t>
              </a:r>
              <a:endPara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ＭＳ Ｐゴシック" charset="0"/>
              </a:endParaRPr>
            </a:p>
          </p:txBody>
        </p:sp>
        <p:sp>
          <p:nvSpPr>
            <p:cNvPr id="10" name="Down Arrow 9">
              <a:extLst>
                <a:ext uri="{FF2B5EF4-FFF2-40B4-BE49-F238E27FC236}">
                  <a16:creationId xmlns:a16="http://schemas.microsoft.com/office/drawing/2014/main" id="{1FEA60DA-0C29-6555-9626-C4551B757131}"/>
                </a:ext>
              </a:extLst>
            </p:cNvPr>
            <p:cNvSpPr/>
            <p:nvPr/>
          </p:nvSpPr>
          <p:spPr bwMode="auto">
            <a:xfrm rot="10800000">
              <a:off x="7187591" y="3321095"/>
              <a:ext cx="200521" cy="290894"/>
            </a:xfrm>
            <a:prstGeom prst="downArrow">
              <a:avLst/>
            </a:prstGeom>
            <a:solidFill>
              <a:srgbClr val="92D050"/>
            </a:solidFill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ＭＳ Ｐゴシック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4AF8DA4-59B5-35DA-91FC-790CB28FED44}"/>
                </a:ext>
              </a:extLst>
            </p:cNvPr>
            <p:cNvSpPr txBox="1"/>
            <p:nvPr/>
          </p:nvSpPr>
          <p:spPr>
            <a:xfrm>
              <a:off x="8615492" y="3621653"/>
              <a:ext cx="1842925" cy="523220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0000FF"/>
                </a:buClr>
                <a:buSzPct val="80000"/>
                <a:buFont typeface="Wingdings" charset="0"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CC3399"/>
                  </a:solidFill>
                  <a:effectLst/>
                  <a:uLnTx/>
                  <a:uFillTx/>
                  <a:latin typeface="Arial"/>
                  <a:ea typeface="ＭＳ Ｐゴシック" charset="0"/>
                </a:rPr>
                <a:t>Additional effects, e.g. eddy currents</a:t>
              </a:r>
              <a:endPara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ＭＳ Ｐゴシック" charset="0"/>
              </a:endParaRPr>
            </a:p>
          </p:txBody>
        </p:sp>
        <p:sp>
          <p:nvSpPr>
            <p:cNvPr id="28" name="Down Arrow 27">
              <a:extLst>
                <a:ext uri="{FF2B5EF4-FFF2-40B4-BE49-F238E27FC236}">
                  <a16:creationId xmlns:a16="http://schemas.microsoft.com/office/drawing/2014/main" id="{05DB2732-3EC8-8760-ADEF-6694C37ED18F}"/>
                </a:ext>
              </a:extLst>
            </p:cNvPr>
            <p:cNvSpPr/>
            <p:nvPr/>
          </p:nvSpPr>
          <p:spPr bwMode="auto">
            <a:xfrm rot="10800000">
              <a:off x="9412239" y="3316308"/>
              <a:ext cx="200521" cy="290894"/>
            </a:xfrm>
            <a:prstGeom prst="downArrow">
              <a:avLst/>
            </a:prstGeom>
            <a:solidFill>
              <a:srgbClr val="92D050"/>
            </a:solidFill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itchFamily="66" charset="0"/>
                <a:ea typeface="ＭＳ Ｐゴシック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215AE6F2-A8B9-5536-0F9C-51B9FEF111C3}"/>
              </a:ext>
            </a:extLst>
          </p:cNvPr>
          <p:cNvSpPr txBox="1"/>
          <p:nvPr/>
        </p:nvSpPr>
        <p:spPr>
          <a:xfrm>
            <a:off x="9951219" y="2577010"/>
            <a:ext cx="1692422" cy="92333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400"/>
              </a:spcAft>
              <a:buClr>
                <a:srgbClr val="0000FF"/>
              </a:buClr>
              <a:buSzPct val="80000"/>
              <a:buFont typeface="Wingdings" charset="0"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ＭＳ Ｐゴシック" charset="0"/>
              </a:rPr>
              <a:t>Actual field seen by the beam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7282545-A7E9-A3CE-3CB4-5679A5B86DA9}"/>
              </a:ext>
            </a:extLst>
          </p:cNvPr>
          <p:cNvGrpSpPr/>
          <p:nvPr/>
        </p:nvGrpSpPr>
        <p:grpSpPr>
          <a:xfrm>
            <a:off x="6168008" y="4101915"/>
            <a:ext cx="5244041" cy="2162826"/>
            <a:chOff x="6168008" y="4101915"/>
            <a:chExt cx="5244041" cy="2162826"/>
          </a:xfrm>
        </p:grpSpPr>
        <p:pic>
          <p:nvPicPr>
            <p:cNvPr id="31" name="Picture 30" descr="Diagram&#10;&#10;Description automatically generated">
              <a:extLst>
                <a:ext uri="{FF2B5EF4-FFF2-40B4-BE49-F238E27FC236}">
                  <a16:creationId xmlns:a16="http://schemas.microsoft.com/office/drawing/2014/main" id="{8FBBD0F8-0F0C-E29C-779A-A713E3A9D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42532" y="4101915"/>
              <a:ext cx="2569517" cy="2135397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50866F7-8BA5-3F7C-4A82-D98C87EEF060}"/>
                </a:ext>
              </a:extLst>
            </p:cNvPr>
            <p:cNvSpPr txBox="1"/>
            <p:nvPr/>
          </p:nvSpPr>
          <p:spPr>
            <a:xfrm>
              <a:off x="6168008" y="5310634"/>
              <a:ext cx="2661763" cy="95410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400"/>
                </a:spcAft>
                <a:buClr>
                  <a:srgbClr val="0000FF"/>
                </a:buClr>
                <a:buSzPct val="80000"/>
                <a:buFont typeface="Wingdings" charset="0"/>
                <a:buNone/>
                <a:tabLst/>
                <a:defRPr/>
              </a:pPr>
              <a:r>
                <a:rPr kumimoji="0" lang="en-GB" sz="14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ＭＳ Ｐゴシック" charset="0"/>
                </a:rPr>
                <a:t>Earth currents flowing over the </a:t>
              </a:r>
              <a:r>
                <a:rPr kumimoji="0" lang="en-GB" sz="1400" b="0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ＭＳ Ｐゴシック" charset="0"/>
                </a:rPr>
                <a:t>LEP</a:t>
              </a:r>
              <a:r>
                <a:rPr kumimoji="0" lang="en-GB" sz="14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ＭＳ Ｐゴシック" charset="0"/>
                </a:rPr>
                <a:t> vacuum chamber that were generated by the DC railway line near Geneva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6243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FF392-EF8A-E480-DA09-193385113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362C9-A648-6C97-5399-F4AA9FCD4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SzPct val="100000"/>
              <a:buFont typeface="+mj-lt"/>
              <a:buAutoNum type="arabicPeriod"/>
            </a:pPr>
            <a:r>
              <a:rPr lang="en-GB" noProof="0" dirty="0"/>
              <a:t>Ideal machine toy model (no errors)</a:t>
            </a:r>
          </a:p>
          <a:p>
            <a:pPr marL="914400" lvl="1" indent="-457200">
              <a:buSzPct val="100000"/>
              <a:buFont typeface="+mj-lt"/>
              <a:buAutoNum type="alphaLcParenR"/>
            </a:pPr>
            <a:r>
              <a:rPr lang="en-GB" noProof="0" dirty="0"/>
              <a:t>Particle injected on the design (or reference) orbit … remains on the design orbit turn after turn</a:t>
            </a:r>
          </a:p>
          <a:p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76FAA0-B40F-E4F6-19F1-9E1C84562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Illustration of closed orbit distortion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0225B3-CA53-FCBE-B960-985496A0F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22.06.25-02.07.25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58634C-C6B6-49B3-8848-5FDA411D2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Introduction to Accelerator Physics for the EIC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32F7F-4785-97A9-64EA-F45CA1A30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fld id="{36B5EA5A-BC32-A742-B11B-8E7414D5B53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t>53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pic>
        <p:nvPicPr>
          <p:cNvPr id="14" name="Picture 13" descr="Q4.270_turns100.png">
            <a:extLst>
              <a:ext uri="{FF2B5EF4-FFF2-40B4-BE49-F238E27FC236}">
                <a16:creationId xmlns:a16="http://schemas.microsoft.com/office/drawing/2014/main" id="{DF3ECAB0-A9BF-22D6-3D81-66BA679B05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800" y="2707200"/>
            <a:ext cx="8784000" cy="351360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74368CF-A6A4-80D3-2EA3-240656D5E0BB}"/>
              </a:ext>
            </a:extLst>
          </p:cNvPr>
          <p:cNvSpPr txBox="1"/>
          <p:nvPr/>
        </p:nvSpPr>
        <p:spPr>
          <a:xfrm>
            <a:off x="2700270" y="4131046"/>
            <a:ext cx="2182845" cy="258849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Starting point with (x=0, x’=0)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FF2CF45-A61F-47AB-6B5F-BE7941BBFCEB}"/>
              </a:ext>
            </a:extLst>
          </p:cNvPr>
          <p:cNvCxnSpPr>
            <a:cxnSpLocks/>
          </p:cNvCxnSpPr>
          <p:nvPr/>
        </p:nvCxnSpPr>
        <p:spPr>
          <a:xfrm flipH="1">
            <a:off x="2399783" y="4295876"/>
            <a:ext cx="269160" cy="20187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16407ED2-3161-8E79-42E9-BC39ACE3A760}"/>
              </a:ext>
            </a:extLst>
          </p:cNvPr>
          <p:cNvSpPr/>
          <p:nvPr/>
        </p:nvSpPr>
        <p:spPr>
          <a:xfrm>
            <a:off x="2332493" y="4534735"/>
            <a:ext cx="67290" cy="672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545CB2F-5F8F-7951-2F70-C73061F5D0CE}"/>
              </a:ext>
            </a:extLst>
          </p:cNvPr>
          <p:cNvSpPr/>
          <p:nvPr/>
        </p:nvSpPr>
        <p:spPr bwMode="auto">
          <a:xfrm>
            <a:off x="6600056" y="5157192"/>
            <a:ext cx="1008112" cy="576064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pitchFamily="48" charset="2"/>
              <a:buChar char="n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Times New Roman" pitchFamily="48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58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1A799-3252-DBBF-BDAC-383739744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6BB4C-8C0A-01F2-1C50-B6F5F2AA5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SzPct val="100000"/>
              <a:buFont typeface="+mj-lt"/>
              <a:buAutoNum type="arabicPeriod"/>
            </a:pPr>
            <a:r>
              <a:rPr lang="en-GB" noProof="0" dirty="0"/>
              <a:t>Ideal machine toy model (no errors)</a:t>
            </a:r>
          </a:p>
          <a:p>
            <a:pPr marL="914400" lvl="1" indent="-457200">
              <a:buSzPct val="100000"/>
              <a:buFont typeface="+mj-lt"/>
              <a:buAutoNum type="alphaLcParenR"/>
            </a:pPr>
            <a:r>
              <a:rPr lang="en-GB" noProof="0" dirty="0"/>
              <a:t>Particle injected on the design (or reference) orbit … remains on the design orbit turn after turn</a:t>
            </a:r>
          </a:p>
          <a:p>
            <a:pPr marL="914400" lvl="1" indent="-457200">
              <a:buSzPct val="100000"/>
              <a:buFont typeface="+mj-lt"/>
              <a:buAutoNum type="alphaLcParenR"/>
            </a:pPr>
            <a:r>
              <a:rPr lang="en-GB" u="sng" noProof="0" dirty="0"/>
              <a:t>Particle injected with offset</a:t>
            </a:r>
            <a:r>
              <a:rPr lang="en-GB" noProof="0" dirty="0"/>
              <a:t> 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E1DB3A-25E4-6CE1-708D-7D61DABD1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Illustration of closed orbit distortion</a:t>
            </a:r>
          </a:p>
        </p:txBody>
      </p:sp>
      <p:pic>
        <p:nvPicPr>
          <p:cNvPr id="38" name="Picture 37" descr="Q4.270_turns1.png">
            <a:extLst>
              <a:ext uri="{FF2B5EF4-FFF2-40B4-BE49-F238E27FC236}">
                <a16:creationId xmlns:a16="http://schemas.microsoft.com/office/drawing/2014/main" id="{4BE3FAB2-7EE1-6C2B-DE1A-937C250C0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pic>
        <p:nvPicPr>
          <p:cNvPr id="39" name="Picture 38" descr="Q4.270_turns2.png">
            <a:extLst>
              <a:ext uri="{FF2B5EF4-FFF2-40B4-BE49-F238E27FC236}">
                <a16:creationId xmlns:a16="http://schemas.microsoft.com/office/drawing/2014/main" id="{AFE19F87-1107-6AFD-B4B8-5E80F9D15A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pic>
        <p:nvPicPr>
          <p:cNvPr id="40" name="Picture 39" descr="Q4.270_turns3.png">
            <a:extLst>
              <a:ext uri="{FF2B5EF4-FFF2-40B4-BE49-F238E27FC236}">
                <a16:creationId xmlns:a16="http://schemas.microsoft.com/office/drawing/2014/main" id="{E9D17891-0A35-9641-D5B8-E3ADB29DF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pic>
        <p:nvPicPr>
          <p:cNvPr id="41" name="Picture 40" descr="Q4.270_turns4.png">
            <a:extLst>
              <a:ext uri="{FF2B5EF4-FFF2-40B4-BE49-F238E27FC236}">
                <a16:creationId xmlns:a16="http://schemas.microsoft.com/office/drawing/2014/main" id="{C358AADA-ABCD-7DFF-830C-0C4D19D60F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pic>
        <p:nvPicPr>
          <p:cNvPr id="42" name="Picture 41" descr="Q4.270_turns5.png">
            <a:extLst>
              <a:ext uri="{FF2B5EF4-FFF2-40B4-BE49-F238E27FC236}">
                <a16:creationId xmlns:a16="http://schemas.microsoft.com/office/drawing/2014/main" id="{5229C74D-E215-9202-8049-F0EB420518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pic>
        <p:nvPicPr>
          <p:cNvPr id="43" name="Picture 42" descr="Q4.270_turns100.png">
            <a:extLst>
              <a:ext uri="{FF2B5EF4-FFF2-40B4-BE49-F238E27FC236}">
                <a16:creationId xmlns:a16="http://schemas.microsoft.com/office/drawing/2014/main" id="{D65E6F31-17EF-2027-D655-7B770E0A6F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800" y="2708920"/>
            <a:ext cx="8784000" cy="35136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324395-6D98-D2A1-F6CD-786298294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22.06.25-02.07.25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73CCF2-EB27-63D5-3D6F-B516E411A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Introduction to Accelerator Physics for the EIC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7BC43-6383-85CA-4A14-E60FCFA21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fld id="{36B5EA5A-BC32-A742-B11B-8E7414D5B53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t>54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549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A94CD-DB46-BB30-B636-C8304A8AC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1776C-21BD-7907-6AC7-7ECB6E98F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SzPct val="100000"/>
              <a:buFont typeface="+mj-lt"/>
              <a:buAutoNum type="arabicPeriod"/>
            </a:pPr>
            <a:r>
              <a:rPr lang="en-GB" noProof="0" dirty="0"/>
              <a:t>Ideal machine toy model (no errors)</a:t>
            </a:r>
          </a:p>
          <a:p>
            <a:pPr marL="914400" lvl="1" indent="-457200">
              <a:buSzPct val="100000"/>
              <a:buFont typeface="+mj-lt"/>
              <a:buAutoNum type="alphaLcParenR"/>
            </a:pPr>
            <a:r>
              <a:rPr lang="en-GB" noProof="0" dirty="0"/>
              <a:t>Particle injected on the design (or reference) orbit … remains on the design orbit turn after turn</a:t>
            </a:r>
          </a:p>
          <a:p>
            <a:pPr marL="914400" lvl="1" indent="-457200">
              <a:buSzPct val="100000"/>
              <a:buFont typeface="+mj-lt"/>
              <a:buAutoNum type="alphaLcParenR"/>
            </a:pPr>
            <a:r>
              <a:rPr lang="en-GB" u="sng" noProof="0" dirty="0"/>
              <a:t>Particle injected with offset … performs </a:t>
            </a:r>
            <a:r>
              <a:rPr lang="en-GB" u="sng" noProof="0" dirty="0" err="1"/>
              <a:t>betatron</a:t>
            </a:r>
            <a:r>
              <a:rPr lang="en-GB" u="sng" noProof="0" dirty="0"/>
              <a:t> oscillations around the </a:t>
            </a:r>
            <a:r>
              <a:rPr lang="en-GB" b="1" u="sng" noProof="0" dirty="0"/>
              <a:t>closed orbit </a:t>
            </a:r>
            <a:r>
              <a:rPr lang="en-GB" u="sng" noProof="0" dirty="0"/>
              <a:t>which is the same as the design orbit as long as there are no imperfections</a:t>
            </a:r>
          </a:p>
          <a:p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B4A961-6CD5-DFD0-C8F9-1B2DD2FBB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Illustration of closed orbit distortion</a:t>
            </a:r>
          </a:p>
        </p:txBody>
      </p:sp>
      <p:pic>
        <p:nvPicPr>
          <p:cNvPr id="10" name="Picture 9" descr="Q4.270_turns100.png">
            <a:extLst>
              <a:ext uri="{FF2B5EF4-FFF2-40B4-BE49-F238E27FC236}">
                <a16:creationId xmlns:a16="http://schemas.microsoft.com/office/drawing/2014/main" id="{A0E40E4B-7A26-8A9A-A544-34DC164B4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E3F32B-83E8-0794-8ACC-7AF71EEA3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22.06.25-02.07.25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A473-10DC-5E90-4B5C-2E85065E0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Introduction to Accelerator Physics for the EIC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9F7FF8-8E39-DC8C-C91F-94CC97E3E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fld id="{36B5EA5A-BC32-A742-B11B-8E7414D5B53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t>55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84860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8E31F-11B3-2D69-6FC4-0584911E9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83595-E758-C361-A209-F01FE71C1D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SzPct val="100000"/>
              <a:buFont typeface="+mj-lt"/>
              <a:buAutoNum type="arabicPeriod" startAt="2"/>
            </a:pPr>
            <a:r>
              <a:rPr lang="en-GB" noProof="0" dirty="0"/>
              <a:t>Ideal machine toy model with </a:t>
            </a:r>
            <a:r>
              <a:rPr lang="en-GB" noProof="0" dirty="0">
                <a:solidFill>
                  <a:srgbClr val="BE1787"/>
                </a:solidFill>
              </a:rPr>
              <a:t>dipole error </a:t>
            </a:r>
            <a:r>
              <a:rPr lang="en-GB" noProof="0" dirty="0"/>
              <a:t>(unintended deflection) somewhere </a:t>
            </a:r>
          </a:p>
          <a:p>
            <a:pPr marL="914400" lvl="1" indent="-457200">
              <a:buSzPct val="100000"/>
              <a:buFont typeface="+mj-lt"/>
              <a:buAutoNum type="alphaLcParenR"/>
            </a:pPr>
            <a:r>
              <a:rPr lang="en-GB" u="sng" noProof="0" dirty="0"/>
              <a:t>Particle injected on the design orbit … receives dipole kick every turn</a:t>
            </a:r>
          </a:p>
          <a:p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60A545-0329-FDF4-192E-20546B820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Illustration of closed orbit distortion</a:t>
            </a:r>
          </a:p>
        </p:txBody>
      </p:sp>
      <p:pic>
        <p:nvPicPr>
          <p:cNvPr id="13" name="Picture 12" descr="Q4.270_turns1.png">
            <a:extLst>
              <a:ext uri="{FF2B5EF4-FFF2-40B4-BE49-F238E27FC236}">
                <a16:creationId xmlns:a16="http://schemas.microsoft.com/office/drawing/2014/main" id="{F80424E7-2FDE-58F6-6F01-3344E3DE9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pic>
        <p:nvPicPr>
          <p:cNvPr id="14" name="Picture 13" descr="Q4.270_turns2.png">
            <a:extLst>
              <a:ext uri="{FF2B5EF4-FFF2-40B4-BE49-F238E27FC236}">
                <a16:creationId xmlns:a16="http://schemas.microsoft.com/office/drawing/2014/main" id="{33212347-A4A6-A2B4-9D2C-4EF4963E5D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pic>
        <p:nvPicPr>
          <p:cNvPr id="15" name="Picture 14" descr="Q4.270_turns3.png">
            <a:extLst>
              <a:ext uri="{FF2B5EF4-FFF2-40B4-BE49-F238E27FC236}">
                <a16:creationId xmlns:a16="http://schemas.microsoft.com/office/drawing/2014/main" id="{C4C05AA4-50D0-7840-7816-93F55EE456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pic>
        <p:nvPicPr>
          <p:cNvPr id="16" name="Picture 15" descr="Q4.270_turns4.png">
            <a:extLst>
              <a:ext uri="{FF2B5EF4-FFF2-40B4-BE49-F238E27FC236}">
                <a16:creationId xmlns:a16="http://schemas.microsoft.com/office/drawing/2014/main" id="{0422D772-3EED-7448-8CE9-F41A023919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pic>
        <p:nvPicPr>
          <p:cNvPr id="17" name="Picture 16" descr="Q4.270_turns5.png">
            <a:extLst>
              <a:ext uri="{FF2B5EF4-FFF2-40B4-BE49-F238E27FC236}">
                <a16:creationId xmlns:a16="http://schemas.microsoft.com/office/drawing/2014/main" id="{5976760D-1CFB-59B1-E867-1BBF18461B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pic>
        <p:nvPicPr>
          <p:cNvPr id="18" name="Picture 17" descr="Q4.270_turns100.png">
            <a:extLst>
              <a:ext uri="{FF2B5EF4-FFF2-40B4-BE49-F238E27FC236}">
                <a16:creationId xmlns:a16="http://schemas.microsoft.com/office/drawing/2014/main" id="{885913D9-BB35-EA3D-B699-BAA6988071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270B19-3113-D67A-3A2D-EDBB78F87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22.06.25-02.07.25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F8161-25C9-F03C-4362-A663BA970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Introduction to Accelerator Physics for the EIC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2B7A9-A2BE-C970-6A46-1664E4ADF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fld id="{36B5EA5A-BC32-A742-B11B-8E7414D5B53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t>56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3292F6-87F3-D266-DE9C-AAF01675CA6E}"/>
              </a:ext>
            </a:extLst>
          </p:cNvPr>
          <p:cNvSpPr txBox="1"/>
          <p:nvPr/>
        </p:nvSpPr>
        <p:spPr>
          <a:xfrm>
            <a:off x="4369491" y="2664424"/>
            <a:ext cx="1691490" cy="276999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Dipole error location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3AAA09D-BABD-CDC9-0CAE-66A4F1F353F5}"/>
              </a:ext>
            </a:extLst>
          </p:cNvPr>
          <p:cNvCxnSpPr>
            <a:cxnSpLocks/>
          </p:cNvCxnSpPr>
          <p:nvPr/>
        </p:nvCxnSpPr>
        <p:spPr>
          <a:xfrm flipH="1">
            <a:off x="4151784" y="2873750"/>
            <a:ext cx="269160" cy="20187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72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FAB8A-6EAC-1E41-0588-2B40F393A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980C9-7E6B-7843-AFFE-17B407B68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SzPct val="100000"/>
              <a:buFont typeface="+mj-lt"/>
              <a:buAutoNum type="arabicPeriod" startAt="2"/>
            </a:pPr>
            <a:r>
              <a:rPr lang="en-GB" noProof="0" dirty="0"/>
              <a:t>Ideal machine toy model with </a:t>
            </a:r>
            <a:r>
              <a:rPr lang="en-GB" noProof="0" dirty="0">
                <a:solidFill>
                  <a:srgbClr val="BE1787"/>
                </a:solidFill>
              </a:rPr>
              <a:t>dipole error </a:t>
            </a:r>
            <a:r>
              <a:rPr lang="en-GB" noProof="0" dirty="0"/>
              <a:t>(unintended deflection) somewhere</a:t>
            </a:r>
          </a:p>
          <a:p>
            <a:pPr marL="914400" lvl="1" indent="-457200">
              <a:buSzPct val="100000"/>
              <a:buFont typeface="+mj-lt"/>
              <a:buAutoNum type="alphaLcParenR"/>
            </a:pPr>
            <a:r>
              <a:rPr lang="en-GB" u="sng" noProof="0" dirty="0"/>
              <a:t>Particle injected on the design orbit … receives dipole kick every turn … and consequently performs </a:t>
            </a:r>
            <a:r>
              <a:rPr lang="en-GB" u="sng" noProof="0" dirty="0" err="1"/>
              <a:t>betatron</a:t>
            </a:r>
            <a:r>
              <a:rPr lang="en-GB" u="sng" noProof="0" dirty="0"/>
              <a:t> oscillation around a </a:t>
            </a:r>
            <a:r>
              <a:rPr lang="en-GB" b="1" u="sng" noProof="0" dirty="0"/>
              <a:t>distorted closed orbit</a:t>
            </a:r>
          </a:p>
          <a:p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2325F3-CBCB-9390-D253-2674DB3D9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Illustration of closed orbit distortion</a:t>
            </a:r>
          </a:p>
        </p:txBody>
      </p:sp>
      <p:pic>
        <p:nvPicPr>
          <p:cNvPr id="10" name="Picture 9" descr="Q4.270_turns100.png">
            <a:extLst>
              <a:ext uri="{FF2B5EF4-FFF2-40B4-BE49-F238E27FC236}">
                <a16:creationId xmlns:a16="http://schemas.microsoft.com/office/drawing/2014/main" id="{F4ECBB39-6E45-9F0E-C9DC-9EE818443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93167-29ED-C37A-DE2F-A2DD6D0FF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22.06.25-02.07.25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B1C49D-3E0C-C1AD-934B-4A592EDED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Introduction to Accelerator Physics for the EIC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76E5B-7594-DC90-8A9C-0E3FC9739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fld id="{36B5EA5A-BC32-A742-B11B-8E7414D5B53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t>57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5310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DBFD5-A461-3591-C2D0-C03428D46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F1AC4-C394-5F72-E79B-B176A523C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noProof="0" dirty="0"/>
              <a:t>Closed orbit distortion is most critical for </a:t>
            </a:r>
            <a:r>
              <a:rPr lang="en-GB" b="1" noProof="0" dirty="0">
                <a:solidFill>
                  <a:srgbClr val="FF0000"/>
                </a:solidFill>
              </a:rPr>
              <a:t>tunes close to integer </a:t>
            </a:r>
            <a:r>
              <a:rPr lang="en-GB" b="1" noProof="0" dirty="0">
                <a:solidFill>
                  <a:srgbClr val="FF0000"/>
                </a:solidFill>
                <a:sym typeface="Wingdings"/>
              </a:rPr>
              <a:t> closed orbit becomes unstable </a:t>
            </a:r>
            <a:br>
              <a:rPr lang="en-GB" b="1" noProof="0" dirty="0">
                <a:solidFill>
                  <a:srgbClr val="FF0000"/>
                </a:solidFill>
                <a:sym typeface="Wingdings"/>
              </a:rPr>
            </a:br>
            <a:r>
              <a:rPr lang="en-GB" b="1" noProof="0" dirty="0">
                <a:solidFill>
                  <a:srgbClr val="FF0000"/>
                </a:solidFill>
                <a:sym typeface="Wingdings"/>
              </a:rPr>
              <a:t>(but beam size not affected)</a:t>
            </a:r>
            <a:endParaRPr lang="en-GB" b="1" noProof="0" dirty="0">
              <a:solidFill>
                <a:srgbClr val="FF0000"/>
              </a:solidFill>
            </a:endParaRPr>
          </a:p>
          <a:p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E05938-7762-6C60-16F7-46A111286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Single dipole kick vs. tune</a:t>
            </a:r>
          </a:p>
        </p:txBody>
      </p:sp>
      <p:pic>
        <p:nvPicPr>
          <p:cNvPr id="13" name="Picture 12" descr="Q4.420_turns100.png">
            <a:extLst>
              <a:ext uri="{FF2B5EF4-FFF2-40B4-BE49-F238E27FC236}">
                <a16:creationId xmlns:a16="http://schemas.microsoft.com/office/drawing/2014/main" id="{A0E9EDCF-B37E-0BA0-8CC7-8F68A389AB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800" y="2708920"/>
            <a:ext cx="8784000" cy="3513600"/>
          </a:xfrm>
          <a:prstGeom prst="rect">
            <a:avLst/>
          </a:prstGeom>
        </p:spPr>
      </p:pic>
      <p:pic>
        <p:nvPicPr>
          <p:cNvPr id="14" name="Picture 13" descr="Q4.370_turns100.png">
            <a:extLst>
              <a:ext uri="{FF2B5EF4-FFF2-40B4-BE49-F238E27FC236}">
                <a16:creationId xmlns:a16="http://schemas.microsoft.com/office/drawing/2014/main" id="{057FA80F-D062-14EA-0F3C-554FA0AF23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pic>
        <p:nvPicPr>
          <p:cNvPr id="15" name="Picture 14" descr="Q4.320_turns100.png">
            <a:extLst>
              <a:ext uri="{FF2B5EF4-FFF2-40B4-BE49-F238E27FC236}">
                <a16:creationId xmlns:a16="http://schemas.microsoft.com/office/drawing/2014/main" id="{A07AEB0A-FA29-8905-AD61-29EDFCD98D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pic>
        <p:nvPicPr>
          <p:cNvPr id="16" name="Picture 15" descr="Q4.270_turns100.png">
            <a:extLst>
              <a:ext uri="{FF2B5EF4-FFF2-40B4-BE49-F238E27FC236}">
                <a16:creationId xmlns:a16="http://schemas.microsoft.com/office/drawing/2014/main" id="{E95E34C2-D56B-571B-5F23-E8F0B60DEF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pic>
        <p:nvPicPr>
          <p:cNvPr id="17" name="Picture 16" descr="Q4.220_turns100.png">
            <a:extLst>
              <a:ext uri="{FF2B5EF4-FFF2-40B4-BE49-F238E27FC236}">
                <a16:creationId xmlns:a16="http://schemas.microsoft.com/office/drawing/2014/main" id="{7AACDD5F-70F4-9051-8C14-459227F797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pic>
        <p:nvPicPr>
          <p:cNvPr id="18" name="Picture 17" descr="Q4.170_turns100.png">
            <a:extLst>
              <a:ext uri="{FF2B5EF4-FFF2-40B4-BE49-F238E27FC236}">
                <a16:creationId xmlns:a16="http://schemas.microsoft.com/office/drawing/2014/main" id="{36E1BE10-4605-8630-1FFE-015B09ED55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pic>
        <p:nvPicPr>
          <p:cNvPr id="19" name="Picture 18" descr="Q4.120_turns100.png">
            <a:extLst>
              <a:ext uri="{FF2B5EF4-FFF2-40B4-BE49-F238E27FC236}">
                <a16:creationId xmlns:a16="http://schemas.microsoft.com/office/drawing/2014/main" id="{F4C3E1C9-DC00-0211-DA7D-911501F82A7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pic>
        <p:nvPicPr>
          <p:cNvPr id="20" name="Picture 19" descr="Q4.070_turns100.png">
            <a:extLst>
              <a:ext uri="{FF2B5EF4-FFF2-40B4-BE49-F238E27FC236}">
                <a16:creationId xmlns:a16="http://schemas.microsoft.com/office/drawing/2014/main" id="{3BC76EF6-6560-AD9B-C862-C15557A151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pic>
        <p:nvPicPr>
          <p:cNvPr id="23" name="Picture 22" descr="Q4.020_turns100.png">
            <a:extLst>
              <a:ext uri="{FF2B5EF4-FFF2-40B4-BE49-F238E27FC236}">
                <a16:creationId xmlns:a16="http://schemas.microsoft.com/office/drawing/2014/main" id="{93E065A4-D05C-E1DB-7CC2-072902ED77F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800" y="2708920"/>
            <a:ext cx="8784000" cy="3513600"/>
          </a:xfrm>
          <a:prstGeom prst="rect">
            <a:avLst/>
          </a:prstGeom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684E6007-4E6E-21BF-5A58-D1E3380A8990}"/>
              </a:ext>
            </a:extLst>
          </p:cNvPr>
          <p:cNvSpPr/>
          <p:nvPr/>
        </p:nvSpPr>
        <p:spPr bwMode="auto">
          <a:xfrm>
            <a:off x="6600056" y="5157192"/>
            <a:ext cx="1008112" cy="576064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indent="-342900">
              <a:buFont typeface="Wingdings" pitchFamily="48" charset="2"/>
              <a:buChar char="n"/>
            </a:pPr>
            <a:endParaRPr lang="en-GB" noProof="0" dirty="0">
              <a:latin typeface="Times New Roman" pitchFamily="4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E9FD2-D4F5-1554-8575-79A47D96F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22.06.25-02.07.25</a:t>
            </a:r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ADD5A4-7B01-344C-0D17-5FF98D1DB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Introduction to Accelerator Physics for the EIC</a:t>
            </a:r>
            <a:endParaRPr lang="en-GB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418B7-4FF2-ADED-1DD4-8E8714FFB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GB" noProof="0" smtClean="0"/>
              <a:pPr/>
              <a:t>58</a:t>
            </a:fld>
            <a:endParaRPr lang="en-GB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0627FF-AFAE-0AAC-B45A-DE4A98994F3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33106" y="1878146"/>
            <a:ext cx="4533900" cy="647700"/>
          </a:xfrm>
          <a:prstGeom prst="rect">
            <a:avLst/>
          </a:prstGeom>
          <a:ln w="19050">
            <a:noFill/>
          </a:ln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2D0C145-F031-A501-4CC2-B1B66269729F}"/>
              </a:ext>
            </a:extLst>
          </p:cNvPr>
          <p:cNvSpPr/>
          <p:nvPr/>
        </p:nvSpPr>
        <p:spPr>
          <a:xfrm>
            <a:off x="5375920" y="2185339"/>
            <a:ext cx="1224136" cy="4320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965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FD4910A-A457-15E1-D75D-882DF56C1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BB614-B2E2-7E88-C62E-07684E512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Integer and half-integer resonance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D1B7FA-D019-2374-CD0C-9DBF4CF18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22.06.25-02.07.25</a:t>
            </a:r>
            <a:endParaRPr lang="en-GB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346819-5277-0785-9B36-62BA55932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Introduction to Accelerator Physics for the EIC</a:t>
            </a:r>
            <a:endParaRPr lang="en-GB" noProof="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371D2C-A091-CB57-3EAE-07C1A4EEA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GB" noProof="0" smtClean="0"/>
              <a:pPr/>
              <a:t>59</a:t>
            </a:fld>
            <a:endParaRPr lang="en-GB" noProof="0" dirty="0"/>
          </a:p>
        </p:txBody>
      </p:sp>
      <p:pic>
        <p:nvPicPr>
          <p:cNvPr id="12" name="Picture 11" descr="Lee-Accelerator_Physics.pdf">
            <a:extLst>
              <a:ext uri="{FF2B5EF4-FFF2-40B4-BE49-F238E27FC236}">
                <a16:creationId xmlns:a16="http://schemas.microsoft.com/office/drawing/2014/main" id="{D925A5BA-994E-2C4F-A97C-07DB88BA5C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8" t="38859" r="50812" b="39975"/>
          <a:stretch/>
        </p:blipFill>
        <p:spPr>
          <a:xfrm>
            <a:off x="2279576" y="2982637"/>
            <a:ext cx="3961394" cy="325174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D34336F-A1D8-E869-E4C3-EA499B10A0FD}"/>
              </a:ext>
            </a:extLst>
          </p:cNvPr>
          <p:cNvSpPr txBox="1"/>
          <p:nvPr/>
        </p:nvSpPr>
        <p:spPr>
          <a:xfrm>
            <a:off x="239743" y="2038085"/>
            <a:ext cx="4140806" cy="15901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24000" marR="0" lvl="1" indent="-324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Dipole kicks add-up in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consecutive turns for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 = n  </a:t>
            </a:r>
          </a:p>
          <a:p>
            <a:pPr marL="324000" marR="0" lvl="1" indent="-324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Integer tune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excites orbit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oscillations (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resonance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 </a:t>
            </a:r>
            <a:endParaRPr lang="en-GB" sz="1800" noProof="0" dirty="0">
              <a:solidFill>
                <a:srgbClr val="0033A0"/>
              </a:solidFill>
              <a:latin typeface="Arial"/>
              <a:ea typeface="+mn-ea"/>
              <a:cs typeface="+mn-cs"/>
            </a:endParaRPr>
          </a:p>
          <a:p>
            <a:pPr marL="781200" lvl="2" indent="-324000" algn="l" fontAlgn="auto">
              <a:spcBef>
                <a:spcPts val="500"/>
              </a:spcBef>
              <a:spcAft>
                <a:spcPts val="300"/>
              </a:spcAft>
              <a:buClrTx/>
              <a:buSzTx/>
              <a:buFont typeface="Arial" charset="0"/>
              <a:buChar char="•"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orbit becomes unstable!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9418D3-EA3F-8460-08F4-A5469F5A88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1981" y="1203583"/>
            <a:ext cx="4533900" cy="647700"/>
          </a:xfrm>
          <a:prstGeom prst="rect">
            <a:avLst/>
          </a:prstGeom>
          <a:ln w="19050">
            <a:solidFill>
              <a:schemeClr val="accent3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9CF3FB-251F-F01C-C218-2B1CF0281A00}"/>
              </a:ext>
            </a:extLst>
          </p:cNvPr>
          <p:cNvSpPr txBox="1"/>
          <p:nvPr/>
        </p:nvSpPr>
        <p:spPr>
          <a:xfrm>
            <a:off x="3871915" y="3068960"/>
            <a:ext cx="324644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buNone/>
            </a:pPr>
            <a:r>
              <a:rPr lang="en-GB" i="1" noProof="0" dirty="0">
                <a:solidFill>
                  <a:srgbClr val="041533"/>
                </a:solidFill>
              </a:rPr>
              <a:t>u'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6E54BE-5E1E-B634-0015-CC53A716D7CD}"/>
              </a:ext>
            </a:extLst>
          </p:cNvPr>
          <p:cNvSpPr txBox="1"/>
          <p:nvPr/>
        </p:nvSpPr>
        <p:spPr>
          <a:xfrm>
            <a:off x="5933678" y="4593351"/>
            <a:ext cx="324644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buNone/>
            </a:pPr>
            <a:r>
              <a:rPr lang="en-GB" i="1" noProof="0" dirty="0">
                <a:solidFill>
                  <a:srgbClr val="041533"/>
                </a:solidFill>
              </a:rPr>
              <a:t>u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1764288-6065-872A-7317-A69573194AE4}"/>
              </a:ext>
            </a:extLst>
          </p:cNvPr>
          <p:cNvGrpSpPr/>
          <p:nvPr/>
        </p:nvGrpSpPr>
        <p:grpSpPr>
          <a:xfrm>
            <a:off x="6312024" y="2985563"/>
            <a:ext cx="3810304" cy="3251749"/>
            <a:chOff x="6312024" y="2985563"/>
            <a:chExt cx="3810304" cy="3251749"/>
          </a:xfrm>
        </p:grpSpPr>
        <p:pic>
          <p:nvPicPr>
            <p:cNvPr id="15" name="Picture 14" descr="Lee-Accelerator_Physics.pdf">
              <a:extLst>
                <a:ext uri="{FF2B5EF4-FFF2-40B4-BE49-F238E27FC236}">
                  <a16:creationId xmlns:a16="http://schemas.microsoft.com/office/drawing/2014/main" id="{1AB1476B-D45A-0A5A-7BCC-D19B630AC3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454" t="38859" r="13082" b="39975"/>
            <a:stretch/>
          </p:blipFill>
          <p:spPr>
            <a:xfrm>
              <a:off x="6312024" y="2985563"/>
              <a:ext cx="3810304" cy="3251749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391FBC0-D63B-2D3C-33A0-665DFC0A112F}"/>
                </a:ext>
              </a:extLst>
            </p:cNvPr>
            <p:cNvSpPr txBox="1"/>
            <p:nvPr/>
          </p:nvSpPr>
          <p:spPr>
            <a:xfrm>
              <a:off x="7680176" y="3059668"/>
              <a:ext cx="32464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l">
                <a:buNone/>
              </a:pPr>
              <a:r>
                <a:rPr lang="en-GB" i="1" noProof="0" dirty="0">
                  <a:solidFill>
                    <a:srgbClr val="041533"/>
                  </a:solidFill>
                </a:rPr>
                <a:t>u'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23F8A76-A429-30F6-1518-CF6CD925888F}"/>
                </a:ext>
              </a:extLst>
            </p:cNvPr>
            <p:cNvSpPr txBox="1"/>
            <p:nvPr/>
          </p:nvSpPr>
          <p:spPr>
            <a:xfrm>
              <a:off x="9750102" y="4608511"/>
              <a:ext cx="32464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l">
                <a:buNone/>
              </a:pPr>
              <a:r>
                <a:rPr lang="en-GB" i="1" noProof="0" dirty="0">
                  <a:solidFill>
                    <a:srgbClr val="041533"/>
                  </a:solidFill>
                </a:rPr>
                <a:t>u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B7DF502-8856-8104-5B8B-26113458BD51}"/>
              </a:ext>
            </a:extLst>
          </p:cNvPr>
          <p:cNvSpPr txBox="1"/>
          <p:nvPr/>
        </p:nvSpPr>
        <p:spPr>
          <a:xfrm>
            <a:off x="8184232" y="2180340"/>
            <a:ext cx="4140806" cy="12105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24000" marR="0" lvl="1" indent="-324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Dipole kicks get cancelled in consecutive turns for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 = </a:t>
            </a: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n+1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/2 </a:t>
            </a:r>
          </a:p>
          <a:p>
            <a:pPr marL="324000" marR="0" lvl="1" indent="-3240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Half-integer tune cancels orbit </a:t>
            </a:r>
            <a:b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oscillations</a:t>
            </a:r>
            <a:endParaRPr lang="en-GB" b="1" noProof="0" dirty="0">
              <a:latin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C239A1-9515-9EC3-33F4-C9E57D5CD5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276"/>
          <a:stretch/>
        </p:blipFill>
        <p:spPr>
          <a:xfrm>
            <a:off x="5591944" y="3032175"/>
            <a:ext cx="1204544" cy="111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87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Accelerating particles </a:t>
            </a:r>
            <a:r>
              <a:rPr lang="en-GB" dirty="0">
                <a:sym typeface="Wingdings" pitchFamily="2" charset="2"/>
              </a:rPr>
              <a:t></a:t>
            </a:r>
            <a:r>
              <a:rPr lang="en-GB" dirty="0"/>
              <a:t>Towards Relativity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5AA83CC-49AE-6462-BC42-E18FE91FBB8F}"/>
              </a:ext>
            </a:extLst>
          </p:cNvPr>
          <p:cNvGrpSpPr/>
          <p:nvPr/>
        </p:nvGrpSpPr>
        <p:grpSpPr>
          <a:xfrm>
            <a:off x="767408" y="1196752"/>
            <a:ext cx="10275076" cy="5084869"/>
            <a:chOff x="2037398" y="1399538"/>
            <a:chExt cx="8455995" cy="4184653"/>
          </a:xfrm>
        </p:grpSpPr>
        <p:sp>
          <p:nvSpPr>
            <p:cNvPr id="16" name="Line 14"/>
            <p:cNvSpPr>
              <a:spLocks noChangeShapeType="1"/>
            </p:cNvSpPr>
            <p:nvPr/>
          </p:nvSpPr>
          <p:spPr bwMode="auto">
            <a:xfrm flipV="1">
              <a:off x="2895917" y="1399538"/>
              <a:ext cx="0" cy="2708278"/>
            </a:xfrm>
            <a:prstGeom prst="line">
              <a:avLst/>
            </a:prstGeom>
            <a:noFill/>
            <a:ln w="28575">
              <a:solidFill>
                <a:srgbClr val="1F497D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endParaRPr lang="en-US" sz="18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>
              <a:off x="2881314" y="4097656"/>
              <a:ext cx="5997575" cy="1588"/>
            </a:xfrm>
            <a:prstGeom prst="line">
              <a:avLst/>
            </a:prstGeom>
            <a:noFill/>
            <a:ln w="28575">
              <a:solidFill>
                <a:srgbClr val="1F497D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endParaRPr lang="en-US" sz="18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2891474" y="2042478"/>
              <a:ext cx="5908675" cy="2065338"/>
            </a:xfrm>
            <a:custGeom>
              <a:avLst/>
              <a:gdLst>
                <a:gd name="T0" fmla="*/ 0 w 3168"/>
                <a:gd name="T1" fmla="*/ 1336 h 1296"/>
                <a:gd name="T2" fmla="*/ 2965 w 3168"/>
                <a:gd name="T3" fmla="*/ 248 h 1296"/>
                <a:gd name="T4" fmla="*/ 11502 w 3168"/>
                <a:gd name="T5" fmla="*/ 0 h 1296"/>
                <a:gd name="T6" fmla="*/ 0 60000 65536"/>
                <a:gd name="T7" fmla="*/ 0 60000 65536"/>
                <a:gd name="T8" fmla="*/ 0 60000 65536"/>
                <a:gd name="T9" fmla="*/ 0 w 3168"/>
                <a:gd name="T10" fmla="*/ 0 h 1296"/>
                <a:gd name="T11" fmla="*/ 3168 w 3168"/>
                <a:gd name="T12" fmla="*/ 1296 h 12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68" h="1296">
                  <a:moveTo>
                    <a:pt x="0" y="1296"/>
                  </a:moveTo>
                  <a:cubicBezTo>
                    <a:pt x="144" y="876"/>
                    <a:pt x="288" y="456"/>
                    <a:pt x="816" y="240"/>
                  </a:cubicBezTo>
                  <a:cubicBezTo>
                    <a:pt x="1344" y="24"/>
                    <a:pt x="2776" y="40"/>
                    <a:pt x="3168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endParaRPr lang="en-US" sz="18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Line 17"/>
            <p:cNvSpPr>
              <a:spLocks noChangeShapeType="1"/>
            </p:cNvSpPr>
            <p:nvPr/>
          </p:nvSpPr>
          <p:spPr bwMode="auto">
            <a:xfrm flipH="1" flipV="1">
              <a:off x="2891474" y="2050416"/>
              <a:ext cx="5819775" cy="1588"/>
            </a:xfrm>
            <a:prstGeom prst="line">
              <a:avLst/>
            </a:prstGeom>
            <a:noFill/>
            <a:ln w="19050">
              <a:solidFill>
                <a:srgbClr val="1F497D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endParaRPr lang="en-US" sz="18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 Box 18"/>
            <p:cNvSpPr txBox="1">
              <a:spLocks noChangeArrowheads="1"/>
            </p:cNvSpPr>
            <p:nvPr/>
          </p:nvSpPr>
          <p:spPr bwMode="auto">
            <a:xfrm>
              <a:off x="2943067" y="1399539"/>
              <a:ext cx="115929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en-US" dirty="0">
                  <a:solidFill>
                    <a:srgbClr val="1F497D"/>
                  </a:solidFill>
                  <a:latin typeface="Calibri" panose="020F0502020204030204"/>
                  <a:cs typeface="+mn-cs"/>
                </a:rPr>
                <a:t>velocity</a:t>
              </a:r>
            </a:p>
          </p:txBody>
        </p:sp>
        <p:sp>
          <p:nvSpPr>
            <p:cNvPr id="21" name="Text Box 19"/>
            <p:cNvSpPr txBox="1">
              <a:spLocks noChangeArrowheads="1"/>
            </p:cNvSpPr>
            <p:nvPr/>
          </p:nvSpPr>
          <p:spPr bwMode="auto">
            <a:xfrm>
              <a:off x="8262621" y="4110993"/>
              <a:ext cx="104412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en-US" dirty="0">
                  <a:solidFill>
                    <a:srgbClr val="1F497D"/>
                  </a:solidFill>
                  <a:latin typeface="Calibri" panose="020F0502020204030204"/>
                  <a:cs typeface="+mn-cs"/>
                </a:rPr>
                <a:t>energy</a:t>
              </a:r>
            </a:p>
          </p:txBody>
        </p:sp>
        <p:sp>
          <p:nvSpPr>
            <p:cNvPr id="22" name="Text Box 20"/>
            <p:cNvSpPr txBox="1">
              <a:spLocks noChangeArrowheads="1"/>
            </p:cNvSpPr>
            <p:nvPr/>
          </p:nvSpPr>
          <p:spPr bwMode="auto">
            <a:xfrm>
              <a:off x="2037398" y="1785303"/>
              <a:ext cx="319088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en-US" dirty="0">
                  <a:solidFill>
                    <a:srgbClr val="1F497D"/>
                  </a:solidFill>
                  <a:latin typeface="Times New Roman" charset="0"/>
                  <a:cs typeface="+mn-cs"/>
                </a:rPr>
                <a:t>c</a:t>
              </a:r>
            </a:p>
          </p:txBody>
        </p:sp>
        <p:sp>
          <p:nvSpPr>
            <p:cNvPr id="23" name="Line 21"/>
            <p:cNvSpPr>
              <a:spLocks noChangeShapeType="1"/>
            </p:cNvSpPr>
            <p:nvPr/>
          </p:nvSpPr>
          <p:spPr bwMode="auto">
            <a:xfrm>
              <a:off x="2358074" y="2050416"/>
              <a:ext cx="447675" cy="1588"/>
            </a:xfrm>
            <a:prstGeom prst="line">
              <a:avLst/>
            </a:prstGeom>
            <a:noFill/>
            <a:ln w="19050">
              <a:solidFill>
                <a:srgbClr val="1F497D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endParaRPr lang="en-US" sz="18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2870043" y="2222600"/>
              <a:ext cx="3582511" cy="3361591"/>
              <a:chOff x="1346042" y="2222599"/>
              <a:chExt cx="3582511" cy="3361591"/>
            </a:xfrm>
          </p:grpSpPr>
          <p:sp>
            <p:nvSpPr>
              <p:cNvPr id="9" name="Oval 6"/>
              <p:cNvSpPr>
                <a:spLocks noChangeArrowheads="1"/>
              </p:cNvSpPr>
              <p:nvPr/>
            </p:nvSpPr>
            <p:spPr bwMode="auto">
              <a:xfrm rot="1800000">
                <a:off x="1346042" y="2222599"/>
                <a:ext cx="1027112" cy="2049463"/>
              </a:xfrm>
              <a:prstGeom prst="ellipse">
                <a:avLst/>
              </a:prstGeom>
              <a:solidFill>
                <a:srgbClr val="CCCCFF">
                  <a:alpha val="50195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endParaRPr lang="fr-FR" sz="180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5" name="Group 14"/>
              <p:cNvGrpSpPr/>
              <p:nvPr/>
            </p:nvGrpSpPr>
            <p:grpSpPr>
              <a:xfrm>
                <a:off x="1480322" y="3688652"/>
                <a:ext cx="3448231" cy="1895538"/>
                <a:chOff x="1480322" y="3688652"/>
                <a:chExt cx="3448231" cy="1895538"/>
              </a:xfrm>
            </p:grpSpPr>
            <p:grpSp>
              <p:nvGrpSpPr>
                <p:cNvPr id="24" name="Group 22"/>
                <p:cNvGrpSpPr>
                  <a:grpSpLocks/>
                </p:cNvGrpSpPr>
                <p:nvPr/>
              </p:nvGrpSpPr>
              <p:grpSpPr bwMode="auto">
                <a:xfrm>
                  <a:off x="1480322" y="3688652"/>
                  <a:ext cx="2376488" cy="1485899"/>
                  <a:chOff x="1218" y="2912"/>
                  <a:chExt cx="1497" cy="936"/>
                </a:xfrm>
              </p:grpSpPr>
              <p:sp>
                <p:nvSpPr>
                  <p:cNvPr id="25" name="Text Box 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18" y="3496"/>
                    <a:ext cx="797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algn="l"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r>
                      <a:rPr lang="en-US" dirty="0">
                        <a:solidFill>
                          <a:srgbClr val="1F497D"/>
                        </a:solidFill>
                        <a:latin typeface="Calibri" panose="020F0502020204030204"/>
                        <a:cs typeface="+mn-cs"/>
                      </a:rPr>
                      <a:t>Newton:</a:t>
                    </a:r>
                  </a:p>
                </p:txBody>
              </p:sp>
              <p:graphicFrame>
                <p:nvGraphicFramePr>
                  <p:cNvPr id="26" name="Object 24"/>
                  <p:cNvGraphicFramePr>
                    <a:graphicFrameLocks noChangeAspect="1"/>
                  </p:cNvGraphicFramePr>
                  <p:nvPr/>
                </p:nvGraphicFramePr>
                <p:xfrm>
                  <a:off x="2075" y="3464"/>
                  <a:ext cx="640" cy="384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name="Equation" r:id="rId2" imgW="1016000" imgH="609600" progId="Equation.3">
                          <p:embed/>
                        </p:oleObj>
                      </mc:Choice>
                      <mc:Fallback>
                        <p:oleObj name="Equation" r:id="rId2" imgW="1016000" imgH="609600" progId="Equation.3">
                          <p:embed/>
                          <p:pic>
                            <p:nvPicPr>
                              <p:cNvPr id="26" name="Object 24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3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075" y="3464"/>
                                <a:ext cx="640" cy="384"/>
                              </a:xfrm>
                              <a:prstGeom prst="rect">
                                <a:avLst/>
                              </a:prstGeom>
                              <a:solidFill>
                                <a:srgbClr val="C6D9F1"/>
                              </a:solidFill>
                              <a:ln>
                                <a:noFill/>
                              </a:ln>
                              <a:effectLst/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27" name="Line 2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322" y="2912"/>
                    <a:ext cx="88" cy="557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algn="l"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endParaRPr lang="en-US" sz="1800">
                      <a:solidFill>
                        <a:prstClr val="black"/>
                      </a:solidFill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pic>
              <p:nvPicPr>
                <p:cNvPr id="37" name="Picture 35" descr="newtn3_f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9600" y="4185657"/>
                  <a:ext cx="998953" cy="13985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44" name="Group 43"/>
            <p:cNvGrpSpPr/>
            <p:nvPr/>
          </p:nvGrpSpPr>
          <p:grpSpPr>
            <a:xfrm>
              <a:off x="3507491" y="1738800"/>
              <a:ext cx="6985902" cy="2222646"/>
              <a:chOff x="1983491" y="1738800"/>
              <a:chExt cx="6985902" cy="2222646"/>
            </a:xfrm>
          </p:grpSpPr>
          <p:grpSp>
            <p:nvGrpSpPr>
              <p:cNvPr id="43" name="Group 42"/>
              <p:cNvGrpSpPr/>
              <p:nvPr/>
            </p:nvGrpSpPr>
            <p:grpSpPr>
              <a:xfrm>
                <a:off x="1983491" y="1738800"/>
                <a:ext cx="5832724" cy="2202326"/>
                <a:chOff x="1983491" y="1738800"/>
                <a:chExt cx="5832724" cy="2202326"/>
              </a:xfrm>
            </p:grpSpPr>
            <p:sp>
              <p:nvSpPr>
                <p:cNvPr id="12" name="Oval 10"/>
                <p:cNvSpPr>
                  <a:spLocks noChangeArrowheads="1"/>
                </p:cNvSpPr>
                <p:nvPr/>
              </p:nvSpPr>
              <p:spPr bwMode="auto">
                <a:xfrm rot="21373351">
                  <a:off x="1983491" y="1738800"/>
                  <a:ext cx="5360343" cy="946150"/>
                </a:xfrm>
                <a:prstGeom prst="ellipse">
                  <a:avLst/>
                </a:prstGeom>
                <a:solidFill>
                  <a:srgbClr val="CCCCFF">
                    <a:alpha val="50195"/>
                  </a:srgbClr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l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endParaRPr lang="fr-FR" sz="180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32" name="Group 30"/>
                <p:cNvGrpSpPr>
                  <a:grpSpLocks/>
                </p:cNvGrpSpPr>
                <p:nvPr/>
              </p:nvGrpSpPr>
              <p:grpSpPr bwMode="auto">
                <a:xfrm>
                  <a:off x="4169728" y="2137727"/>
                  <a:ext cx="3646487" cy="1803399"/>
                  <a:chOff x="3081" y="2025"/>
                  <a:chExt cx="2297" cy="1136"/>
                </a:xfrm>
              </p:grpSpPr>
              <p:sp>
                <p:nvSpPr>
                  <p:cNvPr id="33" name="Text Box 3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081" y="2405"/>
                    <a:ext cx="1709" cy="75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algn="l"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r>
                      <a:rPr lang="en-US" dirty="0">
                        <a:solidFill>
                          <a:srgbClr val="1F497D"/>
                        </a:solidFill>
                        <a:latin typeface="Calibri" panose="020F0502020204030204"/>
                        <a:cs typeface="+mn-cs"/>
                      </a:rPr>
                      <a:t>Einstein:</a:t>
                    </a:r>
                  </a:p>
                  <a:p>
                    <a:pPr algn="l"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r>
                      <a:rPr lang="en-US" dirty="0">
                        <a:solidFill>
                          <a:srgbClr val="1F497D"/>
                        </a:solidFill>
                        <a:latin typeface="Calibri" panose="020F0502020204030204"/>
                        <a:cs typeface="+mn-cs"/>
                      </a:rPr>
                      <a:t>mass increases</a:t>
                    </a:r>
                  </a:p>
                  <a:p>
                    <a:pPr algn="l"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r>
                      <a:rPr lang="en-US" dirty="0">
                        <a:solidFill>
                          <a:srgbClr val="1F497D"/>
                        </a:solidFill>
                        <a:latin typeface="Calibri" panose="020F0502020204030204"/>
                        <a:cs typeface="+mn-cs"/>
                      </a:rPr>
                      <a:t>not velocity</a:t>
                    </a:r>
                  </a:p>
                </p:txBody>
              </p:sp>
              <p:sp>
                <p:nvSpPr>
                  <p:cNvPr id="34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02" y="2025"/>
                    <a:ext cx="311" cy="419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algn="l"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endParaRPr lang="en-US" sz="1800">
                      <a:solidFill>
                        <a:prstClr val="black"/>
                      </a:solidFill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aphicFrame>
                <p:nvGraphicFramePr>
                  <p:cNvPr id="35" name="Object 33"/>
                  <p:cNvGraphicFramePr>
                    <a:graphicFrameLocks noChangeAspect="1"/>
                  </p:cNvGraphicFramePr>
                  <p:nvPr/>
                </p:nvGraphicFramePr>
                <p:xfrm>
                  <a:off x="4702" y="2715"/>
                  <a:ext cx="676" cy="214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name="Equation" r:id="rId5" imgW="837836" imgH="266584" progId="Equation.3">
                          <p:embed/>
                        </p:oleObj>
                      </mc:Choice>
                      <mc:Fallback>
                        <p:oleObj name="Equation" r:id="rId5" imgW="837836" imgH="266584" progId="Equation.3">
                          <p:embed/>
                          <p:pic>
                            <p:nvPicPr>
                              <p:cNvPr id="35" name="Object 33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6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702" y="2715"/>
                                <a:ext cx="676" cy="214"/>
                              </a:xfrm>
                              <a:prstGeom prst="rect">
                                <a:avLst/>
                              </a:prstGeom>
                              <a:solidFill>
                                <a:srgbClr val="C6D9F1"/>
                              </a:solidFill>
                              <a:ln>
                                <a:noFill/>
                              </a:ln>
                              <a:effectLst/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36" name="Text Box 3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203" y="2253"/>
                    <a:ext cx="684" cy="90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 fontAlgn="auto">
                      <a:spcBef>
                        <a:spcPct val="5000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r>
                      <a:rPr lang="en-US" sz="8800" dirty="0">
                        <a:solidFill>
                          <a:srgbClr val="1F497D"/>
                        </a:solidFill>
                        <a:latin typeface="Times New Roman" charset="0"/>
                        <a:cs typeface="+mn-cs"/>
                      </a:rPr>
                      <a:t>}</a:t>
                    </a:r>
                  </a:p>
                </p:txBody>
              </p:sp>
            </p:grpSp>
          </p:grpSp>
          <p:pic>
            <p:nvPicPr>
              <p:cNvPr id="38" name="Picture 3" descr="Einstein_10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968615" y="2813048"/>
                <a:ext cx="1000778" cy="11483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86C5B2-F4D8-0350-678A-07750B823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2E681E-68AD-087F-E258-380E2EF1C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F3353F-7919-8BEE-5299-5178A0976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9268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E9A80-89AC-EEF0-0382-C5BA8ACB6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5E9C5-8810-6676-2196-878E7DD0E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Illustration of optics distortion</a:t>
            </a:r>
          </a:p>
        </p:txBody>
      </p:sp>
      <p:pic>
        <p:nvPicPr>
          <p:cNvPr id="7" name="Picture 6" descr="Q4.310_kL0.000_turns100.png">
            <a:extLst>
              <a:ext uri="{FF2B5EF4-FFF2-40B4-BE49-F238E27FC236}">
                <a16:creationId xmlns:a16="http://schemas.microsoft.com/office/drawing/2014/main" id="{9B342778-8666-783E-5521-E8D1922370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80928"/>
            <a:ext cx="8784000" cy="3513600"/>
          </a:xfrm>
          <a:prstGeom prst="rect">
            <a:avLst/>
          </a:prstGeom>
        </p:spPr>
      </p:pic>
      <p:pic>
        <p:nvPicPr>
          <p:cNvPr id="8" name="Picture 7" descr="Q4.310_kL25.000_turns100.png">
            <a:extLst>
              <a:ext uri="{FF2B5EF4-FFF2-40B4-BE49-F238E27FC236}">
                <a16:creationId xmlns:a16="http://schemas.microsoft.com/office/drawing/2014/main" id="{2F22A4B2-2865-D2D8-DF39-7730E43EAA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80928"/>
            <a:ext cx="8784000" cy="351360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7D602442-B762-3425-42C5-6399A8B134F0}"/>
              </a:ext>
            </a:extLst>
          </p:cNvPr>
          <p:cNvSpPr/>
          <p:nvPr/>
        </p:nvSpPr>
        <p:spPr bwMode="auto">
          <a:xfrm>
            <a:off x="6600056" y="5229200"/>
            <a:ext cx="1008112" cy="72008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pitchFamily="48" charset="2"/>
              <a:buChar char="n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Times New Roman" pitchFamily="48" charset="0"/>
              <a:ea typeface="ＭＳ Ｐゴシック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F77F85-6F6C-1CFE-A97A-3E1FDF1A0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22.06.25-02.07.25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E93042-3D49-B969-EF4A-2D54058FC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Introduction to Accelerator Physics for the EIC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5ACB6-1C72-91AD-F5F7-C4FE81F1C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fld id="{36B5EA5A-BC32-A742-B11B-8E7414D5B53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t>60</a:t>
            </a:fld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874FE-7589-3CE5-6572-893AA4E81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Ideal machine toy model with regular </a:t>
            </a:r>
            <a:r>
              <a:rPr lang="en-GB" noProof="0" dirty="0" err="1"/>
              <a:t>FODO</a:t>
            </a:r>
            <a:r>
              <a:rPr lang="en-GB" noProof="0" dirty="0"/>
              <a:t> lattice and </a:t>
            </a:r>
            <a:r>
              <a:rPr lang="en-GB" noProof="0" dirty="0">
                <a:solidFill>
                  <a:srgbClr val="BE1787"/>
                </a:solidFill>
              </a:rPr>
              <a:t>quadrupole error</a:t>
            </a:r>
            <a:r>
              <a:rPr lang="en-GB" noProof="0" dirty="0">
                <a:solidFill>
                  <a:srgbClr val="FF00FF"/>
                </a:solidFill>
              </a:rPr>
              <a:t> </a:t>
            </a:r>
            <a:r>
              <a:rPr lang="en-GB" noProof="0" dirty="0"/>
              <a:t>at the end of circumference </a:t>
            </a:r>
          </a:p>
          <a:p>
            <a:pPr lvl="1"/>
            <a:r>
              <a:rPr lang="en-GB" noProof="0" dirty="0"/>
              <a:t>Our particle performs </a:t>
            </a:r>
            <a:r>
              <a:rPr lang="en-GB" noProof="0" dirty="0" err="1"/>
              <a:t>betatron</a:t>
            </a:r>
            <a:r>
              <a:rPr lang="en-GB" noProof="0" dirty="0"/>
              <a:t> oscillations but gets </a:t>
            </a:r>
            <a:r>
              <a:rPr lang="en-GB" b="1" noProof="0" dirty="0"/>
              <a:t>additional focusing from quadrupole error</a:t>
            </a:r>
          </a:p>
          <a:p>
            <a:pPr lvl="2"/>
            <a:r>
              <a:rPr lang="en-GB" noProof="0" dirty="0"/>
              <a:t>There is a </a:t>
            </a:r>
            <a:r>
              <a:rPr lang="en-GB" b="1" noProof="0" dirty="0"/>
              <a:t>tune-shift </a:t>
            </a:r>
            <a:r>
              <a:rPr lang="en-GB" noProof="0" dirty="0"/>
              <a:t>(additional de-/focusing)</a:t>
            </a:r>
          </a:p>
          <a:p>
            <a:pPr lvl="2"/>
            <a:r>
              <a:rPr lang="en-GB" noProof="0" dirty="0"/>
              <a:t>Beam envelope is distorted around the machine … “</a:t>
            </a:r>
            <a:r>
              <a:rPr lang="en-GB" b="1" noProof="0" dirty="0"/>
              <a:t>beta-beating</a:t>
            </a:r>
            <a:r>
              <a:rPr lang="en-GB" noProof="0" dirty="0"/>
              <a:t>”</a:t>
            </a:r>
          </a:p>
          <a:p>
            <a:endParaRPr lang="en-GB" noProof="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ADA4B8-C38F-1CBD-B2F2-EBA014F80C10}"/>
              </a:ext>
            </a:extLst>
          </p:cNvPr>
          <p:cNvSpPr txBox="1"/>
          <p:nvPr/>
        </p:nvSpPr>
        <p:spPr>
          <a:xfrm>
            <a:off x="7682581" y="2708627"/>
            <a:ext cx="2085827" cy="276999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Quadrupole error location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0FD6C6A-FEB3-DFD5-ABB8-ACE8A175987D}"/>
              </a:ext>
            </a:extLst>
          </p:cNvPr>
          <p:cNvCxnSpPr>
            <a:cxnSpLocks/>
          </p:cNvCxnSpPr>
          <p:nvPr/>
        </p:nvCxnSpPr>
        <p:spPr>
          <a:xfrm flipH="1">
            <a:off x="7462469" y="2900934"/>
            <a:ext cx="269160" cy="20187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8E28815-0400-1320-3D3C-492A5CCA059A}"/>
              </a:ext>
            </a:extLst>
          </p:cNvPr>
          <p:cNvSpPr txBox="1"/>
          <p:nvPr/>
        </p:nvSpPr>
        <p:spPr>
          <a:xfrm>
            <a:off x="8184103" y="5319940"/>
            <a:ext cx="2085827" cy="46166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Note the change of the actual machine tune!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AC2F956-50D9-508B-2FC1-700732F772CD}"/>
              </a:ext>
            </a:extLst>
          </p:cNvPr>
          <p:cNvCxnSpPr>
            <a:cxnSpLocks/>
          </p:cNvCxnSpPr>
          <p:nvPr/>
        </p:nvCxnSpPr>
        <p:spPr>
          <a:xfrm flipH="1" flipV="1">
            <a:off x="7462469" y="5457019"/>
            <a:ext cx="793771" cy="9375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DDFE942-1C76-9A18-78EF-C9E117FEB84B}"/>
              </a:ext>
            </a:extLst>
          </p:cNvPr>
          <p:cNvSpPr txBox="1"/>
          <p:nvPr/>
        </p:nvSpPr>
        <p:spPr>
          <a:xfrm>
            <a:off x="10274576" y="4675201"/>
            <a:ext cx="1820878" cy="46166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Note the change of the ellipse shape!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0E95A82-B1CF-F52A-E41E-A77F15C72134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9384539" y="4812280"/>
            <a:ext cx="890037" cy="9375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410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D8C42-0326-FED6-AAD0-F3B402347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1D967-2E1A-A568-D1F8-ECDFAB8BA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noProof="0" dirty="0"/>
              <a:t>For which configuration quadrupole errors have biggest impact on optics?</a:t>
            </a:r>
          </a:p>
          <a:p>
            <a:pPr lvl="2"/>
            <a:r>
              <a:rPr lang="en-GB" b="1" noProof="0" dirty="0">
                <a:solidFill>
                  <a:srgbClr val="FF0000"/>
                </a:solidFill>
              </a:rPr>
              <a:t>Close to integer and half-integer tunes </a:t>
            </a:r>
            <a:r>
              <a:rPr lang="en-GB" b="1" noProof="0" dirty="0">
                <a:solidFill>
                  <a:srgbClr val="FF0000"/>
                </a:solidFill>
                <a:sym typeface="Wingdings"/>
              </a:rPr>
              <a:t> envelope (or beam size) becomes unstable</a:t>
            </a:r>
          </a:p>
          <a:p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04F66-8B5C-83BB-487E-72D69AFAE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Optics distortion vs. tune</a:t>
            </a:r>
          </a:p>
        </p:txBody>
      </p:sp>
      <p:pic>
        <p:nvPicPr>
          <p:cNvPr id="24" name="Picture 23" descr="Q4.228_kL7.000_turns100.png">
            <a:extLst>
              <a:ext uri="{FF2B5EF4-FFF2-40B4-BE49-F238E27FC236}">
                <a16:creationId xmlns:a16="http://schemas.microsoft.com/office/drawing/2014/main" id="{99D7E810-2DAC-4964-8A1A-0CCDCB43E8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pic>
        <p:nvPicPr>
          <p:cNvPr id="25" name="Picture 24" descr="Q4.278_kL7.000_turns100.png">
            <a:extLst>
              <a:ext uri="{FF2B5EF4-FFF2-40B4-BE49-F238E27FC236}">
                <a16:creationId xmlns:a16="http://schemas.microsoft.com/office/drawing/2014/main" id="{273E19BC-9E3E-8B19-48EC-0BB4D45FB1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pic>
        <p:nvPicPr>
          <p:cNvPr id="26" name="Picture 25" descr="Q4.328_kL7.000_turns100.png">
            <a:extLst>
              <a:ext uri="{FF2B5EF4-FFF2-40B4-BE49-F238E27FC236}">
                <a16:creationId xmlns:a16="http://schemas.microsoft.com/office/drawing/2014/main" id="{B589E0CD-C394-6066-201E-6DA62ACA0F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pic>
        <p:nvPicPr>
          <p:cNvPr id="27" name="Picture 26" descr="Q4.378_kL7.000_turns100.png">
            <a:extLst>
              <a:ext uri="{FF2B5EF4-FFF2-40B4-BE49-F238E27FC236}">
                <a16:creationId xmlns:a16="http://schemas.microsoft.com/office/drawing/2014/main" id="{7F46E901-3605-B0AE-8525-766F5CA487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pic>
        <p:nvPicPr>
          <p:cNvPr id="28" name="Picture 27" descr="Q4.428_kL7.000_turns100.png">
            <a:extLst>
              <a:ext uri="{FF2B5EF4-FFF2-40B4-BE49-F238E27FC236}">
                <a16:creationId xmlns:a16="http://schemas.microsoft.com/office/drawing/2014/main" id="{7E6AEDBC-7501-97C4-88C8-D10FF6976C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pic>
        <p:nvPicPr>
          <p:cNvPr id="29" name="Picture 28" descr="Q4.478_kL7.000_turns100.png">
            <a:extLst>
              <a:ext uri="{FF2B5EF4-FFF2-40B4-BE49-F238E27FC236}">
                <a16:creationId xmlns:a16="http://schemas.microsoft.com/office/drawing/2014/main" id="{B7E877C3-32A1-E72E-2A2F-2613B0B69C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708920"/>
            <a:ext cx="8784000" cy="3513600"/>
          </a:xfrm>
          <a:prstGeom prst="rect">
            <a:avLst/>
          </a:prstGeom>
        </p:spPr>
      </p:pic>
      <p:pic>
        <p:nvPicPr>
          <p:cNvPr id="12" name="Picture 11" descr="frac_delta_beta_.pdf">
            <a:extLst>
              <a:ext uri="{FF2B5EF4-FFF2-40B4-BE49-F238E27FC236}">
                <a16:creationId xmlns:a16="http://schemas.microsoft.com/office/drawing/2014/main" id="{6C52420D-2C67-1CAE-6148-FDA0DDC896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96" y="1988840"/>
            <a:ext cx="5969000" cy="673100"/>
          </a:xfrm>
          <a:prstGeom prst="rect">
            <a:avLst/>
          </a:prstGeom>
          <a:ln>
            <a:noFill/>
          </a:ln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9237C3-1F0D-84FD-26A5-4AA8B5C58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22.06.25-02.07.25</a:t>
            </a:r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3060B-9A8D-F7C0-6B2C-A9E8CB8B2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Introduction to Accelerator Physics for the EIC</a:t>
            </a:r>
            <a:endParaRPr lang="en-GB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2073F7-BB3D-5112-E96E-82E5331C3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GB" noProof="0" smtClean="0"/>
              <a:pPr/>
              <a:t>61</a:t>
            </a:fld>
            <a:endParaRPr lang="en-GB" noProof="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380D5F-D753-9300-95D7-92D158EA0ABB}"/>
              </a:ext>
            </a:extLst>
          </p:cNvPr>
          <p:cNvSpPr/>
          <p:nvPr/>
        </p:nvSpPr>
        <p:spPr>
          <a:xfrm>
            <a:off x="4138484" y="2307811"/>
            <a:ext cx="1309444" cy="4320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60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ADAFBEB-DD87-0DD6-9A21-29C3C69AB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662C3-8C77-002D-0923-2033C63B86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en-GB" noProof="0" dirty="0"/>
          </a:p>
          <a:p>
            <a:pPr lvl="1"/>
            <a:endParaRPr lang="en-GB" noProof="0" dirty="0"/>
          </a:p>
          <a:p>
            <a:pPr lvl="1"/>
            <a:endParaRPr lang="en-GB" noProof="0" dirty="0"/>
          </a:p>
          <a:p>
            <a:pPr lvl="1"/>
            <a:endParaRPr lang="en-GB" noProof="0" dirty="0"/>
          </a:p>
          <a:p>
            <a:pPr lvl="1"/>
            <a:endParaRPr lang="en-GB" noProof="0" dirty="0"/>
          </a:p>
          <a:p>
            <a:pPr lvl="1"/>
            <a:endParaRPr lang="en-GB" noProof="0" dirty="0"/>
          </a:p>
          <a:p>
            <a:pPr lvl="1"/>
            <a:endParaRPr lang="en-GB" noProof="0" dirty="0"/>
          </a:p>
          <a:p>
            <a:pPr lvl="2"/>
            <a:endParaRPr lang="en-GB" noProof="0" dirty="0"/>
          </a:p>
          <a:p>
            <a:pPr lvl="3"/>
            <a:endParaRPr lang="en-GB" noProof="0" dirty="0"/>
          </a:p>
          <a:p>
            <a:pPr lvl="3"/>
            <a:endParaRPr lang="en-GB" noProof="0" dirty="0"/>
          </a:p>
          <a:p>
            <a:pPr lvl="1"/>
            <a:r>
              <a:rPr lang="en-GB" noProof="0" dirty="0"/>
              <a:t>Therefore, </a:t>
            </a:r>
            <a:r>
              <a:rPr lang="en-GB" b="1" noProof="0" dirty="0">
                <a:solidFill>
                  <a:srgbClr val="FF0000"/>
                </a:solidFill>
              </a:rPr>
              <a:t>integer tunes and half-integer tunes need to be avoided for machine operation</a:t>
            </a:r>
            <a:r>
              <a:rPr lang="en-GB" noProof="0" dirty="0">
                <a:solidFill>
                  <a:srgbClr val="FF0000"/>
                </a:solidFill>
              </a:rPr>
              <a:t> </a:t>
            </a:r>
            <a:r>
              <a:rPr lang="en-GB" noProof="0" dirty="0"/>
              <a:t>to avoid beam envelope becoming unstable due to quadrupole errors</a:t>
            </a:r>
          </a:p>
          <a:p>
            <a:pPr lvl="1"/>
            <a:r>
              <a:rPr lang="en-GB" b="1" i="1" noProof="0" dirty="0"/>
              <a:t>Recall</a:t>
            </a:r>
            <a:r>
              <a:rPr lang="en-GB" i="1" noProof="0" dirty="0"/>
              <a:t>: for </a:t>
            </a:r>
            <a:r>
              <a:rPr lang="en-GB" b="1" i="1" noProof="0" dirty="0"/>
              <a:t>integer tunes dipole errors drive the closed orbit unstable</a:t>
            </a:r>
            <a:r>
              <a:rPr lang="en-GB" i="1" noProof="0" dirty="0"/>
              <a:t>, but for </a:t>
            </a:r>
            <a:r>
              <a:rPr lang="en-GB" b="1" i="1" noProof="0" dirty="0"/>
              <a:t>half-integer tunes they have minimum effect</a:t>
            </a:r>
          </a:p>
          <a:p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63F304-CC5E-BD7C-2D3F-97AA535C8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Quadrupole error in phase space</a:t>
            </a:r>
          </a:p>
        </p:txBody>
      </p:sp>
      <p:pic>
        <p:nvPicPr>
          <p:cNvPr id="4" name="Picture 3" descr="Lee-Accelerator_Physics.pdf">
            <a:extLst>
              <a:ext uri="{FF2B5EF4-FFF2-40B4-BE49-F238E27FC236}">
                <a16:creationId xmlns:a16="http://schemas.microsoft.com/office/drawing/2014/main" id="{779017AF-56BB-F59F-F34A-4359CD527B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9" t="38528" r="50916" b="39314"/>
          <a:stretch/>
        </p:blipFill>
        <p:spPr>
          <a:xfrm>
            <a:off x="2034331" y="1003376"/>
            <a:ext cx="2970320" cy="2698325"/>
          </a:xfrm>
          <a:prstGeom prst="rect">
            <a:avLst/>
          </a:prstGeom>
        </p:spPr>
      </p:pic>
      <p:pic>
        <p:nvPicPr>
          <p:cNvPr id="5" name="Picture 4" descr="Lee-Accelerator_Physics.pdf">
            <a:extLst>
              <a:ext uri="{FF2B5EF4-FFF2-40B4-BE49-F238E27FC236}">
                <a16:creationId xmlns:a16="http://schemas.microsoft.com/office/drawing/2014/main" id="{5AE65BFE-0179-36CF-1CDC-EA3D0D05AD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9" t="8268" r="50003" b="69574"/>
          <a:stretch/>
        </p:blipFill>
        <p:spPr>
          <a:xfrm>
            <a:off x="7209756" y="904369"/>
            <a:ext cx="3312368" cy="27973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CE0EA4-3C93-A52F-85B1-77017A329EB4}"/>
              </a:ext>
            </a:extLst>
          </p:cNvPr>
          <p:cNvSpPr txBox="1"/>
          <p:nvPr/>
        </p:nvSpPr>
        <p:spPr>
          <a:xfrm>
            <a:off x="1288593" y="3667672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en-GB" sz="1800" b="1" kern="0" noProof="0" dirty="0">
                <a:solidFill>
                  <a:srgbClr val="262626"/>
                </a:solidFill>
                <a:latin typeface="Arial"/>
                <a:cs typeface="Arial"/>
              </a:rPr>
              <a:t>Q = n</a:t>
            </a:r>
            <a:r>
              <a:rPr lang="en-GB" sz="1800" kern="0" noProof="0" dirty="0">
                <a:solidFill>
                  <a:srgbClr val="262626"/>
                </a:solidFill>
                <a:latin typeface="Arial"/>
                <a:cs typeface="Arial"/>
              </a:rPr>
              <a:t> (integer)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GB" sz="1800" kern="0" noProof="0" dirty="0">
                <a:solidFill>
                  <a:srgbClr val="262626"/>
                </a:solidFill>
                <a:latin typeface="Arial"/>
                <a:cs typeface="Arial"/>
                <a:sym typeface="Wingdings"/>
              </a:rPr>
              <a:t> </a:t>
            </a:r>
            <a:r>
              <a:rPr lang="en-GB" sz="1800" kern="0" noProof="0" dirty="0">
                <a:solidFill>
                  <a:srgbClr val="262626"/>
                </a:solidFill>
                <a:latin typeface="Arial"/>
                <a:cs typeface="Arial"/>
              </a:rPr>
              <a:t>kicks from quadrupoles add up    (same as for kicks from dipoles)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C6F0C2-C40C-BE86-3133-FE160142DC52}"/>
              </a:ext>
            </a:extLst>
          </p:cNvPr>
          <p:cNvSpPr txBox="1"/>
          <p:nvPr/>
        </p:nvSpPr>
        <p:spPr>
          <a:xfrm>
            <a:off x="6921724" y="3670680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en-GB" sz="1800" b="1" kern="0" noProof="0" dirty="0">
                <a:solidFill>
                  <a:srgbClr val="262626"/>
                </a:solidFill>
                <a:latin typeface="Arial"/>
                <a:cs typeface="Arial"/>
              </a:rPr>
              <a:t>Q = n/2</a:t>
            </a:r>
            <a:r>
              <a:rPr lang="en-GB" sz="1800" kern="0" noProof="0" dirty="0">
                <a:solidFill>
                  <a:srgbClr val="262626"/>
                </a:solidFill>
                <a:latin typeface="Arial"/>
                <a:cs typeface="Arial"/>
              </a:rPr>
              <a:t> (half-integer)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GB" sz="1800" kern="0" noProof="0" dirty="0">
                <a:solidFill>
                  <a:srgbClr val="262626"/>
                </a:solidFill>
                <a:latin typeface="Arial"/>
                <a:cs typeface="Arial"/>
                <a:sym typeface="Wingdings"/>
              </a:rPr>
              <a:t> </a:t>
            </a:r>
            <a:r>
              <a:rPr lang="en-GB" sz="1800" kern="0" noProof="0" dirty="0">
                <a:solidFill>
                  <a:srgbClr val="262626"/>
                </a:solidFill>
                <a:latin typeface="Arial"/>
                <a:cs typeface="Arial"/>
              </a:rPr>
              <a:t>kicks from quadrupoles also add up</a:t>
            </a:r>
            <a:br>
              <a:rPr lang="en-GB" sz="1800" kern="0" noProof="0" dirty="0">
                <a:solidFill>
                  <a:srgbClr val="262626"/>
                </a:solidFill>
                <a:latin typeface="Arial"/>
                <a:cs typeface="Arial"/>
              </a:rPr>
            </a:br>
            <a:r>
              <a:rPr lang="en-GB" sz="1800" kern="0" noProof="0" dirty="0">
                <a:solidFill>
                  <a:srgbClr val="262626"/>
                </a:solidFill>
                <a:latin typeface="Arial"/>
                <a:cs typeface="Arial"/>
              </a:rPr>
              <a:t>(while kicks from dipoles cancel)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479882-E2A7-3F51-5C06-53676D40FCF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874" t="11266" r="39196"/>
          <a:stretch/>
        </p:blipFill>
        <p:spPr>
          <a:xfrm>
            <a:off x="5092329" y="878888"/>
            <a:ext cx="2150605" cy="2304651"/>
          </a:xfrm>
          <a:prstGeom prst="rect">
            <a:avLst/>
          </a:prstGeom>
        </p:spPr>
      </p:pic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942BEB5-93F4-B1A4-F39A-DAE06C9E6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22.06.25-02.07.25</a:t>
            </a:r>
            <a:endParaRPr lang="en-GB" noProof="0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77A9A120-2DBF-5CA8-013B-A488B9F23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Introduction to Accelerator Physics for the EIC</a:t>
            </a:r>
            <a:endParaRPr lang="en-GB" noProof="0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E8A5E5E-12C4-66BC-8828-89426BD41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GB" noProof="0" smtClean="0"/>
              <a:pPr/>
              <a:t>62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62995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6771450-A83A-74E0-8AFB-A764A8C81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3952" y="1280025"/>
            <a:ext cx="6005820" cy="48559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Our beautiful phase space ellipses degrade to complex structures…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sz="1700" dirty="0"/>
              <a:t>“</a:t>
            </a:r>
            <a:r>
              <a:rPr lang="en-GB" sz="1700" b="1" dirty="0"/>
              <a:t>islands</a:t>
            </a:r>
            <a:r>
              <a:rPr lang="en-GB" sz="1700" dirty="0"/>
              <a:t>” of stable region and </a:t>
            </a:r>
            <a:r>
              <a:rPr lang="en-GB" sz="1700" b="1" dirty="0"/>
              <a:t>chaotic motion </a:t>
            </a:r>
            <a:r>
              <a:rPr lang="en-GB" sz="1700" dirty="0"/>
              <a:t>at the edges appear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sz="1700" dirty="0"/>
              <a:t>Generally, this leads to </a:t>
            </a:r>
            <a:r>
              <a:rPr lang="en-GB" sz="1700" b="1" dirty="0"/>
              <a:t>emittance growth </a:t>
            </a:r>
            <a:r>
              <a:rPr lang="en-GB" sz="1700" dirty="0"/>
              <a:t>and </a:t>
            </a:r>
            <a:r>
              <a:rPr lang="en-GB" sz="1700" b="1" dirty="0"/>
              <a:t>losses</a:t>
            </a:r>
            <a:br>
              <a:rPr lang="en-GB" sz="1700" b="1" dirty="0"/>
            </a:br>
            <a:endParaRPr lang="en-GB" sz="17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In general, including both vertical as well as horizontal motion, </a:t>
            </a:r>
            <a:r>
              <a:rPr lang="en-GB" sz="2000" dirty="0">
                <a:solidFill>
                  <a:srgbClr val="FF0000"/>
                </a:solidFill>
              </a:rPr>
              <a:t>resonances occur when the tunes (</a:t>
            </a:r>
            <a:r>
              <a:rPr lang="en-GB" sz="2000" dirty="0" err="1">
                <a:solidFill>
                  <a:srgbClr val="FF0000"/>
                </a:solidFill>
              </a:rPr>
              <a:t>Q</a:t>
            </a:r>
            <a:r>
              <a:rPr lang="en-GB" sz="2000" baseline="-25000" dirty="0" err="1">
                <a:solidFill>
                  <a:srgbClr val="FF0000"/>
                </a:solidFill>
              </a:rPr>
              <a:t>x</a:t>
            </a:r>
            <a:r>
              <a:rPr lang="en-GB" sz="2000" dirty="0">
                <a:solidFill>
                  <a:srgbClr val="FF0000"/>
                </a:solidFill>
              </a:rPr>
              <a:t> and </a:t>
            </a:r>
            <a:r>
              <a:rPr lang="en-GB" sz="2000" dirty="0" err="1">
                <a:solidFill>
                  <a:srgbClr val="FF0000"/>
                </a:solidFill>
              </a:rPr>
              <a:t>Q</a:t>
            </a:r>
            <a:r>
              <a:rPr lang="en-GB" sz="2000" baseline="-25000" dirty="0" err="1">
                <a:solidFill>
                  <a:srgbClr val="FF0000"/>
                </a:solidFill>
              </a:rPr>
              <a:t>y</a:t>
            </a:r>
            <a:r>
              <a:rPr lang="en-GB" sz="2000" dirty="0">
                <a:solidFill>
                  <a:srgbClr val="FF0000"/>
                </a:solidFill>
              </a:rPr>
              <a:t>) satisfy</a:t>
            </a:r>
            <a:r>
              <a:rPr lang="en-GB" sz="2000" dirty="0"/>
              <a:t>:</a:t>
            </a:r>
            <a:br>
              <a:rPr lang="en-GB" sz="2000" dirty="0"/>
            </a:br>
            <a:br>
              <a:rPr lang="en-GB" sz="2000" dirty="0"/>
            </a:br>
            <a:br>
              <a:rPr lang="en-GB" sz="2000" dirty="0"/>
            </a:br>
            <a:br>
              <a:rPr lang="en-GB" sz="2000" dirty="0"/>
            </a:br>
            <a:r>
              <a:rPr lang="en-GB" sz="2000" b="0" dirty="0"/>
              <a:t>where</a:t>
            </a:r>
            <a:r>
              <a:rPr lang="en-GB" sz="2000" dirty="0"/>
              <a:t>  </a:t>
            </a:r>
            <a:r>
              <a:rPr lang="en-GB" sz="2000" i="1" dirty="0"/>
              <a:t>m</a:t>
            </a:r>
            <a:r>
              <a:rPr lang="en-GB" sz="2000" i="1" baseline="-25000" dirty="0"/>
              <a:t>x</a:t>
            </a:r>
            <a:r>
              <a:rPr lang="en-GB" sz="2000" i="1" dirty="0"/>
              <a:t>, m</a:t>
            </a:r>
            <a:r>
              <a:rPr lang="en-GB" sz="2000" i="1" baseline="-25000" dirty="0"/>
              <a:t>y</a:t>
            </a:r>
            <a:r>
              <a:rPr lang="en-GB" sz="2000" dirty="0"/>
              <a:t>  and  </a:t>
            </a:r>
            <a:r>
              <a:rPr lang="en-GB" sz="2000" i="1" dirty="0"/>
              <a:t>l</a:t>
            </a:r>
            <a:r>
              <a:rPr lang="en-GB" sz="2000" dirty="0"/>
              <a:t>  are integers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dirty="0"/>
              <a:t>The </a:t>
            </a:r>
            <a:r>
              <a:rPr lang="en-GB" b="1" dirty="0"/>
              <a:t>order of the resonance </a:t>
            </a:r>
            <a:r>
              <a:rPr lang="en-GB" dirty="0"/>
              <a:t>is  |mx| + |my|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higher order errors?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3B51D-5CA5-7AB3-5A0B-87C03EF12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90756D-45F3-EF6F-9B61-C8B7F0832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Introduction to Accelerator Physics for the EIC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1E9906-AFC0-541E-9D96-B4165ADF0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A3920-337A-4C14-BC4B-C4F93381623B}" type="slidenum">
              <a:rPr lang="de-CH" smtClean="0"/>
              <a:t>63</a:t>
            </a:fld>
            <a:endParaRPr lang="de-CH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AEE309-6220-939D-8346-ED63B1F6B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5372" y="4365104"/>
            <a:ext cx="2439060" cy="303078"/>
          </a:xfrm>
          <a:prstGeom prst="rect">
            <a:avLst/>
          </a:prstGeom>
          <a:ln>
            <a:solidFill>
              <a:srgbClr val="FF0000"/>
            </a:solidFill>
          </a:ln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78E26AF-C90B-8E7B-F329-C0433936BADA}"/>
              </a:ext>
            </a:extLst>
          </p:cNvPr>
          <p:cNvGrpSpPr/>
          <p:nvPr/>
        </p:nvGrpSpPr>
        <p:grpSpPr>
          <a:xfrm>
            <a:off x="335360" y="1280025"/>
            <a:ext cx="5040560" cy="4855940"/>
            <a:chOff x="335360" y="1280025"/>
            <a:chExt cx="5040560" cy="4855940"/>
          </a:xfrm>
        </p:grpSpPr>
        <p:pic>
          <p:nvPicPr>
            <p:cNvPr id="10" name="Picture 9" descr="plotSxtMu025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360" y="1280025"/>
              <a:ext cx="5040560" cy="485594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72AA3CE-E831-2D4D-1B41-11414D8A1E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99456" y="1484783"/>
              <a:ext cx="1512168" cy="2022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9277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CF057-4AC9-6057-E0E1-75AD111AF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B6F60-FB1A-4664-8A63-4B9C14B40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Tune diagram with resonances: </a:t>
            </a:r>
            <a:r>
              <a:rPr lang="en-US" dirty="0" err="1"/>
              <a:t>LHC</a:t>
            </a:r>
            <a:r>
              <a:rPr lang="en-US" dirty="0"/>
              <a:t> example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3A736E-C0A4-D689-FF22-145750E03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E2A481-C5D5-91B3-82F7-C6FDC5C98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Introduction to Accelerator Physics for the EIC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9A40A7-C06C-D9DC-2024-204880204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A3920-337A-4C14-BC4B-C4F93381623B}" type="slidenum">
              <a:rPr lang="de-CH" smtClean="0"/>
              <a:t>64</a:t>
            </a:fld>
            <a:endParaRPr lang="de-CH"/>
          </a:p>
        </p:txBody>
      </p:sp>
      <p:pic>
        <p:nvPicPr>
          <p:cNvPr id="14" name="Picture 13" descr="A diagram of a graph&#10;&#10;AI-generated content may be incorrect.">
            <a:extLst>
              <a:ext uri="{FF2B5EF4-FFF2-40B4-BE49-F238E27FC236}">
                <a16:creationId xmlns:a16="http://schemas.microsoft.com/office/drawing/2014/main" id="{CAEBD0FD-72F0-A1DD-4A58-F74A4D74D3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040"/>
          <a:stretch>
            <a:fillRect/>
          </a:stretch>
        </p:blipFill>
        <p:spPr>
          <a:xfrm>
            <a:off x="551384" y="1262193"/>
            <a:ext cx="10556162" cy="497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65935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577C4B-8923-06AB-1B9E-B4DC5102B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9" y="1124743"/>
            <a:ext cx="11376024" cy="253285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The most direct way to evaluate the nonlinear dynamics performance of a ring is the computation of Dynamic Aperture (short: DA), which is the boundary of the stable region in co-ordinate space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Need a </a:t>
            </a:r>
            <a:r>
              <a:rPr lang="en-GB" sz="1800" dirty="0" err="1"/>
              <a:t>symplectic</a:t>
            </a:r>
            <a:r>
              <a:rPr lang="en-GB" sz="1800" dirty="0"/>
              <a:t> tracking code to follow particle trajectories (a lot of initial conditions) for a number of turns until particles start getting lost: this boundary defines the Dynamic Aperture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Dynamic aperture plots show the maximum initial values of stable trajectories in x-y coordinate space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 aperture (DA)</a:t>
            </a:r>
          </a:p>
        </p:txBody>
      </p:sp>
      <p:graphicFrame>
        <p:nvGraphicFramePr>
          <p:cNvPr id="9" name="Object 4">
            <a:extLst>
              <a:ext uri="{FF2B5EF4-FFF2-40B4-BE49-F238E27FC236}">
                <a16:creationId xmlns:a16="http://schemas.microsoft.com/office/drawing/2014/main" id="{2E9C46F4-F564-321D-8D9E-20317907C9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7404282"/>
              </p:ext>
            </p:extLst>
          </p:nvPr>
        </p:nvGraphicFramePr>
        <p:xfrm>
          <a:off x="1703512" y="3284984"/>
          <a:ext cx="4243636" cy="26918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3828571" imgH="2429214" progId="MSPhotoEd.3">
                  <p:embed/>
                </p:oleObj>
              </mc:Choice>
              <mc:Fallback>
                <p:oleObj name="Photo Editor Photo" r:id="rId3" imgW="3828571" imgH="2429214" progId="MSPhotoEd.3">
                  <p:embed/>
                  <p:pic>
                    <p:nvPicPr>
                      <p:cNvPr id="9" name="Object 4">
                        <a:extLst>
                          <a:ext uri="{FF2B5EF4-FFF2-40B4-BE49-F238E27FC236}">
                            <a16:creationId xmlns:a16="http://schemas.microsoft.com/office/drawing/2014/main" id="{2E9C46F4-F564-321D-8D9E-20317907C9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3512" y="3284984"/>
                        <a:ext cx="4243636" cy="26918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5">
            <a:extLst>
              <a:ext uri="{FF2B5EF4-FFF2-40B4-BE49-F238E27FC236}">
                <a16:creationId xmlns:a16="http://schemas.microsoft.com/office/drawing/2014/main" id="{2C4CAE3D-8883-1BE7-274E-B35E870A62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7505310"/>
              </p:ext>
            </p:extLst>
          </p:nvPr>
        </p:nvGraphicFramePr>
        <p:xfrm>
          <a:off x="6326560" y="3336774"/>
          <a:ext cx="4161928" cy="26400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5" imgW="3828571" imgH="2429214" progId="MSPhotoEd.3">
                  <p:embed/>
                </p:oleObj>
              </mc:Choice>
              <mc:Fallback>
                <p:oleObj name="Photo Editor Photo" r:id="rId5" imgW="3828571" imgH="2429214" progId="MSPhotoEd.3">
                  <p:embed/>
                  <p:pic>
                    <p:nvPicPr>
                      <p:cNvPr id="10" name="Object 5">
                        <a:extLst>
                          <a:ext uri="{FF2B5EF4-FFF2-40B4-BE49-F238E27FC236}">
                            <a16:creationId xmlns:a16="http://schemas.microsoft.com/office/drawing/2014/main" id="{2C4CAE3D-8883-1BE7-274E-B35E870A62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6560" y="3336774"/>
                        <a:ext cx="4161928" cy="26400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71687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7D7AB63-CD7D-EB5C-F159-2FDB436CB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iLumi+LHC+magnet+zoo+Overall,+about+150+magnets+are+needed.jpg">
            <a:extLst>
              <a:ext uri="{FF2B5EF4-FFF2-40B4-BE49-F238E27FC236}">
                <a16:creationId xmlns:a16="http://schemas.microsoft.com/office/drawing/2014/main" id="{2379E96F-CA0F-275A-A4BB-3AD3C186F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59" b="10678"/>
          <a:stretch>
            <a:fillRect/>
          </a:stretch>
        </p:blipFill>
        <p:spPr>
          <a:xfrm>
            <a:off x="1883532" y="980723"/>
            <a:ext cx="8424936" cy="5172669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74F943-40A2-B9F5-8C84-92C1510C7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Many (corrector) magnets needed to maximise DA!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32391-FAF9-A822-932C-D9AC943D4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5725AA-9522-8647-4A43-C0C1B6E75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80BE24-D118-CD94-FE16-979E4078E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69917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83EE040-91C2-D913-22F3-20D758D3CF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Collective = generic term for all effects </a:t>
            </a:r>
            <a:r>
              <a:rPr lang="en-GB" dirty="0">
                <a:solidFill>
                  <a:schemeClr val="tx1"/>
                </a:solidFill>
              </a:rPr>
              <a:t>when the coulomb force of the particles in a bunch can no longer be neglected</a:t>
            </a:r>
            <a:r>
              <a:rPr lang="en-GB" dirty="0"/>
              <a:t>; in other words when there are </a:t>
            </a:r>
            <a:r>
              <a:rPr lang="en-GB" dirty="0">
                <a:solidFill>
                  <a:schemeClr val="tx1"/>
                </a:solidFill>
              </a:rPr>
              <a:t>too many particles…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We distinguish between:</a:t>
            </a:r>
          </a:p>
          <a:p>
            <a:pPr marL="666900" lvl="1" indent="-342900">
              <a:buFont typeface="+mj-lt"/>
              <a:buAutoNum type="alphaUcPeriod"/>
            </a:pPr>
            <a:r>
              <a:rPr lang="en-GB" b="1" dirty="0">
                <a:solidFill>
                  <a:schemeClr val="accent3"/>
                </a:solidFill>
              </a:rPr>
              <a:t>self interaction </a:t>
            </a:r>
            <a:r>
              <a:rPr lang="en-GB" dirty="0"/>
              <a:t>of the particles</a:t>
            </a:r>
            <a:r>
              <a:rPr lang="en-GB" b="1" dirty="0"/>
              <a:t> </a:t>
            </a:r>
            <a:r>
              <a:rPr lang="en-GB" b="1" dirty="0">
                <a:solidFill>
                  <a:schemeClr val="accent3"/>
                </a:solidFill>
              </a:rPr>
              <a:t>within a bunch </a:t>
            </a:r>
            <a:r>
              <a:rPr lang="en-GB" dirty="0"/>
              <a:t>or</a:t>
            </a:r>
            <a:r>
              <a:rPr lang="en-GB" b="1" dirty="0"/>
              <a:t> </a:t>
            </a:r>
            <a:r>
              <a:rPr lang="en-GB" b="1" dirty="0">
                <a:solidFill>
                  <a:schemeClr val="accent3"/>
                </a:solidFill>
              </a:rPr>
              <a:t>interaction with counter-rotating bunch</a:t>
            </a:r>
            <a:endParaRPr lang="en-GB" dirty="0">
              <a:solidFill>
                <a:schemeClr val="accent3"/>
              </a:solidFill>
            </a:endParaRPr>
          </a:p>
          <a:p>
            <a:pPr marL="990900" lvl="2" indent="-342900"/>
            <a:r>
              <a:rPr lang="en-GB" b="1" dirty="0"/>
              <a:t>Intra Beam scattering</a:t>
            </a:r>
          </a:p>
          <a:p>
            <a:pPr marL="990900" lvl="2" indent="-342900"/>
            <a:r>
              <a:rPr lang="en-GB" b="1" dirty="0" err="1"/>
              <a:t>Touschek</a:t>
            </a:r>
            <a:r>
              <a:rPr lang="en-GB" b="1" dirty="0"/>
              <a:t> scattering</a:t>
            </a:r>
          </a:p>
          <a:p>
            <a:pPr marL="990900" lvl="2" indent="-342900"/>
            <a:r>
              <a:rPr lang="en-GB" b="1" dirty="0"/>
              <a:t>Space Charge effects</a:t>
            </a:r>
          </a:p>
          <a:p>
            <a:pPr marL="990900" lvl="2" indent="-342900"/>
            <a:r>
              <a:rPr lang="en-GB" b="1" dirty="0"/>
              <a:t>Beam-Beam effect</a:t>
            </a:r>
          </a:p>
          <a:p>
            <a:pPr marL="666900" lvl="1" indent="-342900">
              <a:buFont typeface="Symbol" pitchFamily="2" charset="2"/>
              <a:buChar char="Þ"/>
            </a:pPr>
            <a:r>
              <a:rPr lang="en-GB" b="1" dirty="0"/>
              <a:t>typically leading to emittance growth and particle loss </a:t>
            </a:r>
            <a:br>
              <a:rPr lang="en-GB" b="1" dirty="0"/>
            </a:br>
            <a:endParaRPr lang="en-GB" dirty="0"/>
          </a:p>
          <a:p>
            <a:pPr marL="666900" lvl="1" indent="-342900">
              <a:buFont typeface="+mj-lt"/>
              <a:buAutoNum type="alphaUcPeriod" startAt="2"/>
            </a:pPr>
            <a:r>
              <a:rPr lang="en-GB" b="1" dirty="0">
                <a:solidFill>
                  <a:schemeClr val="accent3"/>
                </a:solidFill>
              </a:rPr>
              <a:t>Interaction</a:t>
            </a:r>
            <a:r>
              <a:rPr lang="en-GB" b="1" dirty="0"/>
              <a:t> </a:t>
            </a:r>
            <a:r>
              <a:rPr lang="en-GB" dirty="0"/>
              <a:t>of the particles </a:t>
            </a:r>
            <a:r>
              <a:rPr lang="en-GB" b="1" dirty="0">
                <a:solidFill>
                  <a:schemeClr val="accent3"/>
                </a:solidFill>
              </a:rPr>
              <a:t>with the vacuum wall </a:t>
            </a:r>
            <a:r>
              <a:rPr lang="en-GB" dirty="0"/>
              <a:t>or</a:t>
            </a:r>
            <a:r>
              <a:rPr lang="en-GB" b="1" dirty="0">
                <a:solidFill>
                  <a:schemeClr val="accent3"/>
                </a:solidFill>
              </a:rPr>
              <a:t> rest gas</a:t>
            </a:r>
          </a:p>
          <a:p>
            <a:pPr marL="990900" lvl="2" indent="-342900"/>
            <a:r>
              <a:rPr lang="en-GB" b="1" dirty="0"/>
              <a:t>concept of impedance </a:t>
            </a:r>
            <a:r>
              <a:rPr lang="en-GB" dirty="0"/>
              <a:t>of vacuum system</a:t>
            </a:r>
          </a:p>
          <a:p>
            <a:pPr marL="990900" lvl="2" indent="-342900"/>
            <a:r>
              <a:rPr lang="en-GB" b="1" dirty="0"/>
              <a:t>e-cloud</a:t>
            </a:r>
            <a:r>
              <a:rPr lang="en-GB" dirty="0"/>
              <a:t>: interaction with </a:t>
            </a:r>
            <a:r>
              <a:rPr lang="en-GB" b="1" dirty="0"/>
              <a:t>electrons trapped in magnetic fields</a:t>
            </a:r>
          </a:p>
          <a:p>
            <a:pPr marL="666900" lvl="1" indent="-342900">
              <a:buFont typeface="Symbol" pitchFamily="2" charset="2"/>
              <a:buChar char="Þ"/>
            </a:pPr>
            <a:r>
              <a:rPr lang="en-GB" b="1" dirty="0"/>
              <a:t>leads to instabilities of single bunches and multiple bunches, </a:t>
            </a:r>
            <a:r>
              <a:rPr lang="en-GB" dirty="0"/>
              <a:t>hence emittance growth and losses</a:t>
            </a:r>
          </a:p>
          <a:p>
            <a:pPr marL="342900" indent="-342900">
              <a:buFont typeface="Symbol" pitchFamily="2" charset="2"/>
              <a:buChar char="Þ"/>
            </a:pPr>
            <a:endParaRPr lang="en-GB" dirty="0"/>
          </a:p>
          <a:p>
            <a:endParaRPr lang="en-GB" dirty="0"/>
          </a:p>
          <a:p>
            <a:r>
              <a:rPr lang="en-GB" dirty="0"/>
              <a:t>iii) Interaction of with particles from other counter-rotating beam</a:t>
            </a:r>
            <a:br>
              <a:rPr lang="en-GB" dirty="0"/>
            </a:br>
            <a:r>
              <a:rPr lang="en-GB" dirty="0"/>
              <a:t>	 beam-beam effects ( more later this school)</a:t>
            </a:r>
          </a:p>
          <a:p>
            <a:endParaRPr lang="en-GB" dirty="0"/>
          </a:p>
          <a:p>
            <a:r>
              <a:rPr lang="en-GB" dirty="0"/>
              <a:t>Most is very advanced matter  here only concepts and buzz-words</a:t>
            </a:r>
          </a:p>
          <a:p>
            <a:endParaRPr lang="en-GB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44F76AB-FC5B-2B75-0FF5-93F283CBA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Last not least: Collective Effects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0B8458-CBAD-4991-5DC8-7B7008169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22.06.25-02.07.25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7313EE-8428-C62E-7179-90D389CEA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Introduction to Accelerator Physics for the EIC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fld id="{07CB4EDF-7DE6-4369-B527-B79B2EF0026D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t>67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15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DF976F0-8BE2-9865-0B4A-FEAC96A45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590059E-8276-083B-0CAF-A639ABD3F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Heating: </a:t>
            </a:r>
            <a:r>
              <a:rPr lang="en-GB" dirty="0" err="1"/>
              <a:t>Intrabeam</a:t>
            </a:r>
            <a:r>
              <a:rPr lang="en-GB" dirty="0"/>
              <a:t> Scattering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970AA6-FF55-E0FD-0666-FCF214A2B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EECE1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22.06.25-02.07.25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DD7C0C-48B0-0BB0-BA77-73943B4E1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EECE1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Introduction to Accelerator Physics for the EIC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008869-9DA4-E594-ACC9-19C97C0A7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None/>
              <a:tabLst/>
              <a:defRPr/>
            </a:pPr>
            <a:fld id="{07CB4EDF-7DE6-4369-B527-B79B2EF0026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t>68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536D00-803D-B42D-2C1D-5DDD0567C3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60"/>
          <a:stretch>
            <a:fillRect/>
          </a:stretch>
        </p:blipFill>
        <p:spPr>
          <a:xfrm>
            <a:off x="2298016" y="2785405"/>
            <a:ext cx="7666491" cy="321248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525F86C-2170-DEA6-34FF-A79978373F7D}"/>
              </a:ext>
            </a:extLst>
          </p:cNvPr>
          <p:cNvSpPr/>
          <p:nvPr/>
        </p:nvSpPr>
        <p:spPr>
          <a:xfrm>
            <a:off x="9539854" y="5234555"/>
            <a:ext cx="3810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F970A22-D506-50D2-3516-2E0EEBA3F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9" y="1124743"/>
            <a:ext cx="10944595" cy="194421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Particles within a bunch can collide with each other </a:t>
            </a:r>
            <a:r>
              <a:rPr lang="en-GB" sz="1800" b="0" dirty="0"/>
              <a:t>as they perform </a:t>
            </a:r>
            <a:r>
              <a:rPr lang="en-GB" sz="1800" b="0" dirty="0" err="1"/>
              <a:t>betatron</a:t>
            </a:r>
            <a:r>
              <a:rPr lang="en-GB" sz="1800" b="0" dirty="0"/>
              <a:t> and synchrotron oscillations. The collisions lead to a </a:t>
            </a:r>
            <a:r>
              <a:rPr lang="en-GB" sz="1800" dirty="0"/>
              <a:t>redistribution of the momenta within the bunch</a:t>
            </a:r>
            <a:r>
              <a:rPr lang="en-GB" sz="1800" b="0" dirty="0"/>
              <a:t>, and hence to a </a:t>
            </a:r>
            <a:r>
              <a:rPr lang="en-GB" sz="1800" dirty="0"/>
              <a:t>change in the emittances</a:t>
            </a:r>
            <a:r>
              <a:rPr lang="en-GB" sz="1800" b="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dirty="0"/>
              <a:t>If a </a:t>
            </a:r>
            <a:r>
              <a:rPr lang="en-GB" sz="1800" dirty="0"/>
              <a:t>collision</a:t>
            </a:r>
            <a:r>
              <a:rPr lang="en-GB" sz="1800" b="0" dirty="0"/>
              <a:t> results in the transfer of transverse to longitudinal momentum </a:t>
            </a:r>
            <a:r>
              <a:rPr lang="en-GB" sz="1800" dirty="0"/>
              <a:t>at a location where the dispersion is non-zero</a:t>
            </a:r>
            <a:r>
              <a:rPr lang="en-GB" sz="1800" b="0" dirty="0"/>
              <a:t>, the result (after many scattering events) </a:t>
            </a:r>
            <a:r>
              <a:rPr lang="en-GB" sz="1800" dirty="0"/>
              <a:t>can be an increase in both transverse and longitudinal emittance.</a:t>
            </a:r>
          </a:p>
        </p:txBody>
      </p:sp>
    </p:spTree>
    <p:extLst>
      <p:ext uri="{BB962C8B-B14F-4D97-AF65-F5344CB8AC3E}">
        <p14:creationId xmlns:p14="http://schemas.microsoft.com/office/powerpoint/2010/main" val="113294239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A83FAAA-11BC-BE84-AFB9-339D095AF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A3446A-859E-5FBD-88E6-D0F18A2FF9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92" b="16734"/>
          <a:stretch>
            <a:fillRect/>
          </a:stretch>
        </p:blipFill>
        <p:spPr>
          <a:xfrm>
            <a:off x="2639616" y="2204864"/>
            <a:ext cx="6624736" cy="2746861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2102FCC-055C-915B-FE9E-FF2AC3E0D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The </a:t>
            </a:r>
            <a:r>
              <a:rPr lang="en-GB" b="0" dirty="0" err="1"/>
              <a:t>Touschek</a:t>
            </a:r>
            <a:r>
              <a:rPr lang="en-GB" b="0" dirty="0"/>
              <a:t> effect is </a:t>
            </a:r>
            <a:r>
              <a:rPr lang="en-GB" dirty="0"/>
              <a:t>related to </a:t>
            </a:r>
            <a:r>
              <a:rPr lang="en-GB" dirty="0" err="1"/>
              <a:t>intrabeam</a:t>
            </a:r>
            <a:r>
              <a:rPr lang="en-GB" dirty="0"/>
              <a:t> scattering</a:t>
            </a:r>
            <a:r>
              <a:rPr lang="en-GB" b="0" dirty="0"/>
              <a:t>, but refers to scattering events in which there is </a:t>
            </a:r>
            <a:r>
              <a:rPr lang="en-GB" dirty="0"/>
              <a:t>a large transfer of momentum from the transverse to the longitudinal planes</a:t>
            </a:r>
            <a:r>
              <a:rPr lang="en-GB" b="0" dirty="0"/>
              <a:t>. IBS refers to multiple small-angle scattering; the </a:t>
            </a:r>
            <a:r>
              <a:rPr lang="en-GB" b="0" dirty="0" err="1"/>
              <a:t>Touschek</a:t>
            </a:r>
            <a:r>
              <a:rPr lang="en-GB" b="0" dirty="0"/>
              <a:t> effect refers to </a:t>
            </a:r>
            <a:r>
              <a:rPr lang="en-GB" dirty="0"/>
              <a:t>single large-angle scattering events</a:t>
            </a:r>
            <a:r>
              <a:rPr lang="en-GB" b="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/>
          </a:p>
          <a:p>
            <a:br>
              <a:rPr lang="en-GB" b="0" dirty="0"/>
            </a:br>
            <a:endParaRPr lang="en-GB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If the </a:t>
            </a:r>
            <a:r>
              <a:rPr lang="en-GB" dirty="0"/>
              <a:t>change in longitudinal momentum is large enough</a:t>
            </a:r>
            <a:r>
              <a:rPr lang="en-GB" b="0" dirty="0"/>
              <a:t>, the energy deviation of one or both particles can be </a:t>
            </a:r>
            <a:r>
              <a:rPr lang="en-GB" dirty="0"/>
              <a:t>outside the energy acceptance of the ring</a:t>
            </a:r>
            <a:r>
              <a:rPr lang="en-GB" b="0" dirty="0"/>
              <a:t>, and the </a:t>
            </a:r>
            <a:r>
              <a:rPr lang="en-GB" dirty="0"/>
              <a:t>particles will be lost</a:t>
            </a:r>
            <a:r>
              <a:rPr lang="en-GB" b="0" dirty="0"/>
              <a:t> from the beam.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122813D-5959-74C6-22F8-F17F413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Heating: </a:t>
            </a:r>
            <a:r>
              <a:rPr lang="en-GB" dirty="0" err="1"/>
              <a:t>Touscheck</a:t>
            </a:r>
            <a:r>
              <a:rPr lang="en-GB" dirty="0"/>
              <a:t> effect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9CB717-8EE6-5E7B-4ACA-58FB6DB6E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EECE1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22.06.25-02.07.25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51ACED-3892-8DB9-DAA6-00F862855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EECE1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Introduction to Accelerator Physics for the EIC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D056D9-2650-B42A-0413-62A1EAED4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None/>
              <a:tabLst/>
              <a:defRPr/>
            </a:pPr>
            <a:fld id="{07CB4EDF-7DE6-4369-B527-B79B2EF0026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t>69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7084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A graph of a graph of a graph&#10;&#10;AI-generated content may be incorrect.">
            <a:extLst>
              <a:ext uri="{FF2B5EF4-FFF2-40B4-BE49-F238E27FC236}">
                <a16:creationId xmlns:a16="http://schemas.microsoft.com/office/drawing/2014/main" id="{AC09641D-178E-2D65-AB03-29B8BC9D7E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3611"/>
          <a:stretch>
            <a:fillRect/>
          </a:stretch>
        </p:blipFill>
        <p:spPr>
          <a:xfrm>
            <a:off x="7248128" y="548680"/>
            <a:ext cx="1319393" cy="53848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Particles to Accelerate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fld id="{A84A3920-337A-4C14-BC4B-C4F93381623B}" type="slidenum">
              <a:rPr lang="de-CH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t>7</a:t>
            </a:fld>
            <a:endParaRPr lang="de-CH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954352" y="1411861"/>
            <a:ext cx="5184576" cy="39841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lIns="180000" tIns="144000" rIns="180000" bIns="144000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sym typeface="Symbol" panose="05050102010706020507" pitchFamily="18" charset="2"/>
              </a:rPr>
              <a:t>Wide range of rest masses 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sym typeface="Symbol" panose="05050102010706020507" pitchFamily="18" charset="2"/>
              </a:rPr>
              <a:t>from electron to heavy ions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en-US" dirty="0">
              <a:solidFill>
                <a:prstClr val="black"/>
              </a:solidFill>
              <a:latin typeface="Calibri" panose="020F0502020204030204"/>
              <a:ea typeface="+mn-ea"/>
              <a:cs typeface="+mn-cs"/>
              <a:sym typeface="Symbol" panose="05050102010706020507" pitchFamily="18" charset="2"/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b="1" dirty="0">
                <a:solidFill>
                  <a:prstClr val="black"/>
                </a:solidFill>
                <a:latin typeface="Calibri" panose="020F0502020204030204"/>
                <a:sym typeface="Symbol" panose="05050102010706020507" pitchFamily="18" charset="2"/>
              </a:rPr>
              <a:t>Accelerator design largely depends on particle type and properties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  <a:sym typeface="Symbol" panose="05050102010706020507" pitchFamily="18" charset="2"/>
              </a:rPr>
              <a:t>, including mass and energy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sym typeface="Symbol" panose="05050102010706020507" pitchFamily="18" charset="2"/>
              </a:rPr>
              <a:t>, e.g. 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sym typeface="Symbol" panose="05050102010706020507" pitchFamily="18" charset="2"/>
              </a:rPr>
              <a:t>particle speed 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sym typeface="Symbol" panose="05050102010706020507" pitchFamily="18" charset="2"/>
              </a:rPr>
              <a:t>in cavities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sym typeface="Symbol" panose="05050102010706020507" pitchFamily="18" charset="2"/>
              </a:rPr>
              <a:t>synchrotron radiation 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sym typeface="Symbol" panose="05050102010706020507" pitchFamily="18" charset="2"/>
              </a:rPr>
              <a:t>power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sym typeface="Symbol" panose="05050102010706020507" pitchFamily="18" charset="2"/>
              </a:rPr>
              <a:t>activation by losses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sym typeface="Symbol" panose="05050102010706020507" pitchFamily="18" charset="2"/>
              </a:rPr>
              <a:t>requirements for vacuum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3D4A0B4-454F-86B3-6ACE-EC6ABE6669E1}"/>
              </a:ext>
            </a:extLst>
          </p:cNvPr>
          <p:cNvGrpSpPr/>
          <p:nvPr/>
        </p:nvGrpSpPr>
        <p:grpSpPr>
          <a:xfrm>
            <a:off x="8724111" y="4502643"/>
            <a:ext cx="2595056" cy="369332"/>
            <a:chOff x="2149220" y="4859795"/>
            <a:chExt cx="2595056" cy="369332"/>
          </a:xfrm>
        </p:grpSpPr>
        <p:sp>
          <p:nvSpPr>
            <p:cNvPr id="20" name="Textfeld 19"/>
            <p:cNvSpPr txBox="1"/>
            <p:nvPr/>
          </p:nvSpPr>
          <p:spPr>
            <a:xfrm>
              <a:off x="2423592" y="4859795"/>
              <a:ext cx="232068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de-DE" sz="1800" dirty="0" err="1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  <a:sym typeface="Symbol" panose="05050102010706020507" pitchFamily="18" charset="2"/>
                </a:rPr>
                <a:t>Electron</a:t>
              </a:r>
              <a:r>
                <a:rPr lang="de-DE" sz="18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  <a:sym typeface="Symbol" panose="05050102010706020507" pitchFamily="18" charset="2"/>
                </a:rPr>
                <a:t>, 511keV</a:t>
              </a:r>
              <a:endParaRPr lang="de-CH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sym typeface="Symbol" panose="05050102010706020507" pitchFamily="18" charset="2"/>
              </a:endParaRPr>
            </a:p>
          </p:txBody>
        </p:sp>
        <p:cxnSp>
          <p:nvCxnSpPr>
            <p:cNvPr id="7" name="Gerade Verbindung mit Pfeil 6"/>
            <p:cNvCxnSpPr>
              <a:cxnSpLocks/>
            </p:cNvCxnSpPr>
            <p:nvPr/>
          </p:nvCxnSpPr>
          <p:spPr>
            <a:xfrm flipH="1">
              <a:off x="2149220" y="5056790"/>
              <a:ext cx="269400" cy="2816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3CC60B3-5E99-3AF9-395E-71551596B013}"/>
              </a:ext>
            </a:extLst>
          </p:cNvPr>
          <p:cNvGrpSpPr/>
          <p:nvPr/>
        </p:nvGrpSpPr>
        <p:grpSpPr>
          <a:xfrm>
            <a:off x="8725370" y="2959236"/>
            <a:ext cx="2827278" cy="369332"/>
            <a:chOff x="2319969" y="4746885"/>
            <a:chExt cx="2827278" cy="369332"/>
          </a:xfrm>
        </p:grpSpPr>
        <p:sp>
          <p:nvSpPr>
            <p:cNvPr id="21" name="Textfeld 20"/>
            <p:cNvSpPr txBox="1"/>
            <p:nvPr/>
          </p:nvSpPr>
          <p:spPr>
            <a:xfrm>
              <a:off x="2599540" y="4746885"/>
              <a:ext cx="254770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de-DE" sz="1800" dirty="0" err="1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  <a:sym typeface="Symbol" panose="05050102010706020507" pitchFamily="18" charset="2"/>
                </a:rPr>
                <a:t>Muon</a:t>
              </a:r>
              <a:r>
                <a:rPr lang="de-DE" sz="18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  <a:sym typeface="Symbol" panose="05050102010706020507" pitchFamily="18" charset="2"/>
                </a:rPr>
                <a:t>, 106MeV, =2.2µs</a:t>
              </a:r>
              <a:endParaRPr lang="de-CH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sym typeface="Symbol" panose="05050102010706020507" pitchFamily="18" charset="2"/>
              </a:endParaRPr>
            </a:p>
          </p:txBody>
        </p:sp>
        <p:cxnSp>
          <p:nvCxnSpPr>
            <p:cNvPr id="26" name="Gerade Verbindung mit Pfeil 25"/>
            <p:cNvCxnSpPr/>
            <p:nvPr/>
          </p:nvCxnSpPr>
          <p:spPr>
            <a:xfrm flipH="1">
              <a:off x="2319969" y="4955079"/>
              <a:ext cx="269400" cy="2816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7754C25-A6FB-C3C4-ABE0-A349BC8C9B86}"/>
              </a:ext>
            </a:extLst>
          </p:cNvPr>
          <p:cNvGrpSpPr/>
          <p:nvPr/>
        </p:nvGrpSpPr>
        <p:grpSpPr>
          <a:xfrm>
            <a:off x="8724111" y="2408041"/>
            <a:ext cx="2601514" cy="369332"/>
            <a:chOff x="2330920" y="3864179"/>
            <a:chExt cx="2601514" cy="369332"/>
          </a:xfrm>
        </p:grpSpPr>
        <p:sp>
          <p:nvSpPr>
            <p:cNvPr id="22" name="Textfeld 21"/>
            <p:cNvSpPr txBox="1"/>
            <p:nvPr/>
          </p:nvSpPr>
          <p:spPr>
            <a:xfrm>
              <a:off x="2611750" y="3864179"/>
              <a:ext cx="232068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de-DE" sz="18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  <a:sym typeface="Symbol" panose="05050102010706020507" pitchFamily="18" charset="2"/>
                </a:rPr>
                <a:t>Proton, 938MeV</a:t>
              </a:r>
              <a:endParaRPr lang="de-CH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sym typeface="Symbol" panose="05050102010706020507" pitchFamily="18" charset="2"/>
              </a:endParaRPr>
            </a:p>
          </p:txBody>
        </p:sp>
        <p:cxnSp>
          <p:nvCxnSpPr>
            <p:cNvPr id="27" name="Gerade Verbindung mit Pfeil 26"/>
            <p:cNvCxnSpPr/>
            <p:nvPr/>
          </p:nvCxnSpPr>
          <p:spPr>
            <a:xfrm flipH="1">
              <a:off x="2330920" y="4073082"/>
              <a:ext cx="269400" cy="2816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4BFDF8F-973B-9DE5-6D27-471EF59569EA}"/>
              </a:ext>
            </a:extLst>
          </p:cNvPr>
          <p:cNvGrpSpPr/>
          <p:nvPr/>
        </p:nvGrpSpPr>
        <p:grpSpPr>
          <a:xfrm>
            <a:off x="8724111" y="1042529"/>
            <a:ext cx="2622888" cy="369332"/>
            <a:chOff x="2342815" y="3047558"/>
            <a:chExt cx="2622888" cy="369332"/>
          </a:xfrm>
        </p:grpSpPr>
        <p:sp>
          <p:nvSpPr>
            <p:cNvPr id="23" name="Textfeld 22"/>
            <p:cNvSpPr txBox="1"/>
            <p:nvPr/>
          </p:nvSpPr>
          <p:spPr>
            <a:xfrm>
              <a:off x="2645019" y="3047558"/>
              <a:ext cx="232068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de-DE" sz="18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  <a:sym typeface="Symbol" panose="05050102010706020507" pitchFamily="18" charset="2"/>
                </a:rPr>
                <a:t>Pb</a:t>
              </a:r>
              <a:r>
                <a:rPr lang="de-DE" sz="1800" baseline="300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  <a:sym typeface="Symbol" panose="05050102010706020507" pitchFamily="18" charset="2"/>
                </a:rPr>
                <a:t>208</a:t>
              </a:r>
              <a:r>
                <a:rPr lang="de-DE" sz="18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  <a:sym typeface="Symbol" panose="05050102010706020507" pitchFamily="18" charset="2"/>
                </a:rPr>
                <a:t>, 194 </a:t>
              </a:r>
              <a:r>
                <a:rPr lang="de-DE" sz="1800" dirty="0" err="1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  <a:sym typeface="Symbol" panose="05050102010706020507" pitchFamily="18" charset="2"/>
                </a:rPr>
                <a:t>GeV</a:t>
              </a:r>
              <a:endParaRPr lang="de-CH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sym typeface="Symbol" panose="05050102010706020507" pitchFamily="18" charset="2"/>
              </a:endParaRPr>
            </a:p>
          </p:txBody>
        </p:sp>
        <p:cxnSp>
          <p:nvCxnSpPr>
            <p:cNvPr id="28" name="Gerade Verbindung mit Pfeil 27"/>
            <p:cNvCxnSpPr/>
            <p:nvPr/>
          </p:nvCxnSpPr>
          <p:spPr>
            <a:xfrm flipH="1">
              <a:off x="2342815" y="3234589"/>
              <a:ext cx="269400" cy="2816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30CF205-E10E-E77F-F15E-BD6565F72CA8}"/>
              </a:ext>
            </a:extLst>
          </p:cNvPr>
          <p:cNvGrpSpPr/>
          <p:nvPr/>
        </p:nvGrpSpPr>
        <p:grpSpPr>
          <a:xfrm>
            <a:off x="8724111" y="815864"/>
            <a:ext cx="2623646" cy="369332"/>
            <a:chOff x="2344766" y="2729351"/>
            <a:chExt cx="2623646" cy="369332"/>
          </a:xfrm>
        </p:grpSpPr>
        <p:sp>
          <p:nvSpPr>
            <p:cNvPr id="10" name="Textfeld 22">
              <a:extLst>
                <a:ext uri="{FF2B5EF4-FFF2-40B4-BE49-F238E27FC236}">
                  <a16:creationId xmlns:a16="http://schemas.microsoft.com/office/drawing/2014/main" id="{6F8A7556-9E82-36FB-95C8-1FD37CBE6EA6}"/>
                </a:ext>
              </a:extLst>
            </p:cNvPr>
            <p:cNvSpPr txBox="1"/>
            <p:nvPr/>
          </p:nvSpPr>
          <p:spPr>
            <a:xfrm>
              <a:off x="2647728" y="2729351"/>
              <a:ext cx="232068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de-DE" sz="1800" dirty="0" err="1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  <a:sym typeface="Symbol" panose="05050102010706020507" pitchFamily="18" charset="2"/>
                </a:rPr>
                <a:t>Ur</a:t>
              </a:r>
              <a:r>
                <a:rPr lang="de-DE" sz="1800" baseline="30000" dirty="0" err="1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  <a:sym typeface="Symbol" panose="05050102010706020507" pitchFamily="18" charset="2"/>
                </a:rPr>
                <a:t>238</a:t>
              </a:r>
              <a:r>
                <a:rPr lang="de-DE" sz="18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  <a:sym typeface="Symbol" panose="05050102010706020507" pitchFamily="18" charset="2"/>
                </a:rPr>
                <a:t>, 221 </a:t>
              </a:r>
              <a:r>
                <a:rPr lang="de-DE" sz="1800" dirty="0" err="1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  <a:sym typeface="Symbol" panose="05050102010706020507" pitchFamily="18" charset="2"/>
                </a:rPr>
                <a:t>GeV</a:t>
              </a:r>
              <a:endParaRPr lang="de-CH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sym typeface="Symbol" panose="05050102010706020507" pitchFamily="18" charset="2"/>
              </a:endParaRPr>
            </a:p>
          </p:txBody>
        </p:sp>
        <p:cxnSp>
          <p:nvCxnSpPr>
            <p:cNvPr id="18" name="Gerade Verbindung mit Pfeil 27">
              <a:extLst>
                <a:ext uri="{FF2B5EF4-FFF2-40B4-BE49-F238E27FC236}">
                  <a16:creationId xmlns:a16="http://schemas.microsoft.com/office/drawing/2014/main" id="{A855A59F-48BF-C860-4A09-6B57A63C2080}"/>
                </a:ext>
              </a:extLst>
            </p:cNvPr>
            <p:cNvCxnSpPr/>
            <p:nvPr/>
          </p:nvCxnSpPr>
          <p:spPr>
            <a:xfrm flipH="1">
              <a:off x="2344766" y="2927302"/>
              <a:ext cx="269400" cy="2816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29AE3634-F6B4-5843-DEDF-FBCEB9925B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6597647" y="2985068"/>
            <a:ext cx="1440156" cy="36003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8" name="Date Placeholder 37">
            <a:extLst>
              <a:ext uri="{FF2B5EF4-FFF2-40B4-BE49-F238E27FC236}">
                <a16:creationId xmlns:a16="http://schemas.microsoft.com/office/drawing/2014/main" id="{A21F4326-7C20-FD3A-7FA1-31AD0943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39" name="Footer Placeholder 38">
            <a:extLst>
              <a:ext uri="{FF2B5EF4-FFF2-40B4-BE49-F238E27FC236}">
                <a16:creationId xmlns:a16="http://schemas.microsoft.com/office/drawing/2014/main" id="{0DB8A5BF-98B5-8155-5ACA-F14FA8FC0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32857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4097B90-742C-50D3-6AA0-D14880938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Space-charge Forces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1D20E6-45E7-DFD5-BD96-CA4DDC6BB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22.06.25-02.07.25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EE8787-246E-57C5-94CB-4F18926FE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Introduction to Accelerator Physics for the EIC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fld id="{07CB4EDF-7DE6-4369-B527-B79B2EF0026D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t>70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98"/>
          <a:stretch>
            <a:fillRect/>
          </a:stretch>
        </p:blipFill>
        <p:spPr>
          <a:xfrm>
            <a:off x="1919536" y="991986"/>
            <a:ext cx="8424936" cy="511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2643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7DB6C8CA-2493-4225-DACE-71F113CC0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Space Charge: scaling with energy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67B77C-93E9-BC05-05F0-2E21C1076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22.06.25-02.07.25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E96EA78F-EA55-4B7E-5C59-230170536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Introduction to Accelerator Physics for the EIC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fld id="{07CB4EDF-7DE6-4369-B527-B79B2EF0026D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t>71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363" y="1079772"/>
            <a:ext cx="5588073" cy="270328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129288" y="3987711"/>
            <a:ext cx="9379829" cy="2082173"/>
            <a:chOff x="-900608" y="3992265"/>
            <a:chExt cx="9379829" cy="208215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-900608" y="3992265"/>
                  <a:ext cx="9379829" cy="20821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r>
                    <a:rPr lang="en-GB" sz="1800" b="1" dirty="0">
                      <a:solidFill>
                        <a:prstClr val="black"/>
                      </a:solidFill>
                      <a:latin typeface="Calibri"/>
                      <a:ea typeface="+mn-ea"/>
                      <a:cs typeface="+mn-cs"/>
                    </a:rPr>
                    <a:t>Electrical field </a:t>
                  </a:r>
                  <a:r>
                    <a:rPr lang="en-GB" sz="1800" dirty="0">
                      <a:solidFill>
                        <a:prstClr val="black"/>
                      </a:solidFill>
                      <a:latin typeface="Calibri"/>
                      <a:ea typeface="+mn-ea"/>
                      <a:cs typeface="+mn-cs"/>
                    </a:rPr>
                    <a:t>: </a:t>
                  </a:r>
                  <a:r>
                    <a:rPr lang="en-GB" sz="1800" dirty="0">
                      <a:solidFill>
                        <a:srgbClr val="FF0000"/>
                      </a:solidFill>
                      <a:latin typeface="Calibri"/>
                      <a:ea typeface="+mn-ea"/>
                      <a:cs typeface="+mn-cs"/>
                    </a:rPr>
                    <a:t>repulsive</a:t>
                  </a:r>
                  <a:r>
                    <a:rPr lang="en-GB" sz="1800" dirty="0">
                      <a:solidFill>
                        <a:prstClr val="black"/>
                      </a:solidFill>
                      <a:latin typeface="Calibri"/>
                      <a:ea typeface="+mn-ea"/>
                      <a:cs typeface="+mn-cs"/>
                    </a:rPr>
                    <a:t> force between two charges of equal polarity</a:t>
                  </a:r>
                  <a:br>
                    <a:rPr lang="en-GB" sz="1800" dirty="0">
                      <a:solidFill>
                        <a:prstClr val="black"/>
                      </a:solidFill>
                      <a:latin typeface="Calibri"/>
                      <a:ea typeface="+mn-ea"/>
                      <a:cs typeface="+mn-cs"/>
                    </a:rPr>
                  </a:br>
                  <a:r>
                    <a:rPr lang="en-GB" sz="1800" b="1" dirty="0">
                      <a:solidFill>
                        <a:prstClr val="black"/>
                      </a:solidFill>
                      <a:latin typeface="Calibri"/>
                      <a:ea typeface="+mn-ea"/>
                      <a:cs typeface="+mn-cs"/>
                    </a:rPr>
                    <a:t>Magnetic field</a:t>
                  </a:r>
                  <a:r>
                    <a:rPr lang="en-GB" sz="1800" dirty="0">
                      <a:solidFill>
                        <a:prstClr val="black"/>
                      </a:solidFill>
                      <a:latin typeface="Calibri"/>
                      <a:ea typeface="+mn-ea"/>
                      <a:cs typeface="+mn-cs"/>
                    </a:rPr>
                    <a:t>: </a:t>
                  </a:r>
                  <a:r>
                    <a:rPr lang="en-GB" sz="1800" dirty="0">
                      <a:solidFill>
                        <a:srgbClr val="00B050"/>
                      </a:solidFill>
                      <a:latin typeface="Calibri"/>
                      <a:ea typeface="+mn-ea"/>
                      <a:cs typeface="+mn-cs"/>
                    </a:rPr>
                    <a:t>attractive</a:t>
                  </a:r>
                  <a:r>
                    <a:rPr lang="en-GB" sz="1800" dirty="0">
                      <a:solidFill>
                        <a:prstClr val="black"/>
                      </a:solidFill>
                      <a:latin typeface="Calibri"/>
                      <a:ea typeface="+mn-ea"/>
                      <a:cs typeface="+mn-cs"/>
                    </a:rPr>
                    <a:t> force between two parallel currents after some work: </a:t>
                  </a:r>
                </a:p>
                <a:p>
                  <a:pPr algn="l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br>
                    <a:rPr lang="en-GB" sz="1800" dirty="0">
                      <a:solidFill>
                        <a:prstClr val="black"/>
                      </a:solidFill>
                      <a:latin typeface="Calibri"/>
                      <a:ea typeface="+mn-ea"/>
                      <a:cs typeface="+mn-cs"/>
                      <a:sym typeface="Wingdings" panose="05000000000000000000" pitchFamily="2" charset="2"/>
                    </a:rPr>
                  </a:br>
                  <a:endParaRPr lang="en-GB" sz="180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  <a:sym typeface="Wingdings" panose="05000000000000000000" pitchFamily="2" charset="2"/>
                  </a:endParaRPr>
                </a:p>
                <a:p>
                  <a:pPr algn="l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endParaRPr lang="en-GB" sz="180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  <a:sym typeface="Wingdings" panose="05000000000000000000" pitchFamily="2" charset="2"/>
                  </a:endParaRPr>
                </a:p>
                <a:p>
                  <a:pPr algn="l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r>
                    <a:rPr lang="en-GB" sz="1800" dirty="0">
                      <a:solidFill>
                        <a:prstClr val="black"/>
                      </a:solidFill>
                      <a:latin typeface="Calibri"/>
                      <a:ea typeface="+mn-ea"/>
                      <a:cs typeface="+mn-cs"/>
                      <a:sym typeface="Wingdings" panose="05000000000000000000" pitchFamily="2" charset="2"/>
                    </a:rPr>
                    <a:t> space charge diminishes with </a:t>
                  </a:r>
                  <a14:m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GB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anose="05000000000000000000" pitchFamily="2" charset="2"/>
                            </a:rPr>
                          </m:ctrlPr>
                        </m:fPr>
                        <m:num>
                          <m:r>
                            <a:rPr lang="en-GB" sz="1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anose="05000000000000000000" pitchFamily="2" charset="2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GB" sz="1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Wingdings" panose="05000000000000000000" pitchFamily="2" charset="2"/>
                                </a:rPr>
                              </m:ctrlPr>
                            </m:sSupPr>
                            <m:e>
                              <m:r>
                                <a:rPr lang="en-GB" sz="1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  <a:sym typeface="Wingdings" panose="05000000000000000000" pitchFamily="2" charset="2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GB" sz="1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Wingdings" panose="05000000000000000000" pitchFamily="2" charset="2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en-GB" sz="1800" dirty="0">
                      <a:solidFill>
                        <a:prstClr val="black"/>
                      </a:solidFill>
                      <a:latin typeface="Calibri"/>
                      <a:ea typeface="+mn-ea"/>
                      <a:cs typeface="+mn-cs"/>
                    </a:rPr>
                    <a:t> scaling</a:t>
                  </a:r>
                  <a:br>
                    <a:rPr lang="en-GB" sz="1800" dirty="0">
                      <a:solidFill>
                        <a:prstClr val="black"/>
                      </a:solidFill>
                      <a:latin typeface="Calibri"/>
                      <a:ea typeface="+mn-ea"/>
                      <a:cs typeface="+mn-cs"/>
                    </a:rPr>
                  </a:br>
                  <a:r>
                    <a:rPr lang="en-GB" sz="1800" dirty="0">
                      <a:solidFill>
                        <a:prstClr val="black"/>
                      </a:solidFill>
                      <a:latin typeface="Calibri"/>
                      <a:ea typeface="+mn-ea"/>
                      <a:cs typeface="+mn-cs"/>
                      <a:sym typeface="Wingdings" panose="05000000000000000000" pitchFamily="2" charset="2"/>
                    </a:rPr>
                    <a:t> each particle source immediately followed by a linac or RFQ for acceleration</a:t>
                  </a:r>
                  <a:endParaRPr lang="en-GB" sz="1800" dirty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900608" y="3992265"/>
                  <a:ext cx="9379829" cy="2082156"/>
                </a:xfrm>
                <a:prstGeom prst="rect">
                  <a:avLst/>
                </a:prstGeom>
                <a:blipFill>
                  <a:blip r:embed="rId3"/>
                  <a:stretch>
                    <a:fillRect l="-541" t="-602" b="-2469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1848" y="4648200"/>
              <a:ext cx="4343400" cy="684921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7270376" y="1893746"/>
            <a:ext cx="1905000" cy="914401"/>
            <a:chOff x="6934200" y="1981200"/>
            <a:chExt cx="1905000" cy="914400"/>
          </a:xfrm>
        </p:grpSpPr>
        <p:sp>
          <p:nvSpPr>
            <p:cNvPr id="9" name="Oval Callout 8"/>
            <p:cNvSpPr/>
            <p:nvPr/>
          </p:nvSpPr>
          <p:spPr>
            <a:xfrm>
              <a:off x="6934200" y="1981200"/>
              <a:ext cx="1905000" cy="914400"/>
            </a:xfrm>
            <a:prstGeom prst="wedgeEllipseCallou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endParaRPr lang="en-GB" sz="18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124700" y="2125062"/>
              <a:ext cx="1524000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en-GB" sz="18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Recall from relativity</a:t>
              </a:r>
            </a:p>
          </p:txBody>
        </p:sp>
      </p:grpSp>
      <p:sp>
        <p:nvSpPr>
          <p:cNvPr id="13" name="Oval 12"/>
          <p:cNvSpPr/>
          <p:nvPr/>
        </p:nvSpPr>
        <p:spPr>
          <a:xfrm>
            <a:off x="7464152" y="4719857"/>
            <a:ext cx="304800" cy="608721"/>
          </a:xfrm>
          <a:prstGeom prst="ellipse">
            <a:avLst/>
          </a:prstGeom>
          <a:solidFill>
            <a:srgbClr val="00B050">
              <a:alpha val="2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en-GB" sz="18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179138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2C0F5B7C-C3AC-937D-0A0C-ABAA02266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9914" y="1281880"/>
            <a:ext cx="7052878" cy="4739408"/>
          </a:xfrm>
        </p:spPr>
        <p:txBody>
          <a:bodyPr/>
          <a:lstStyle/>
          <a:p>
            <a:r>
              <a:rPr lang="en-GB" sz="1800" dirty="0">
                <a:solidFill>
                  <a:schemeClr val="tx1"/>
                </a:solidFill>
              </a:rPr>
              <a:t>Linear force </a:t>
            </a:r>
            <a:r>
              <a:rPr lang="en-GB" sz="1800" dirty="0"/>
              <a:t>as a function of transverse particle position </a:t>
            </a:r>
            <a:br>
              <a:rPr lang="en-GB" sz="1800" dirty="0"/>
            </a:br>
            <a:r>
              <a:rPr lang="en-GB" sz="1800" dirty="0"/>
              <a:t>=&gt; like a quadrupole defocusing in both planes</a:t>
            </a:r>
          </a:p>
          <a:p>
            <a:pPr marL="285750" indent="-285750">
              <a:buFont typeface="Symbol" pitchFamily="2" charset="2"/>
              <a:buChar char="Þ"/>
            </a:pPr>
            <a:r>
              <a:rPr lang="en-GB" sz="1800" dirty="0">
                <a:solidFill>
                  <a:schemeClr val="tx1"/>
                </a:solidFill>
              </a:rPr>
              <a:t>Tune decreases!</a:t>
            </a:r>
          </a:p>
          <a:p>
            <a:pPr marL="285750" indent="-285750">
              <a:buFont typeface="Symbol" pitchFamily="2" charset="2"/>
              <a:buChar char="Þ"/>
            </a:pPr>
            <a:r>
              <a:rPr lang="en-GB" sz="1800" dirty="0">
                <a:solidFill>
                  <a:schemeClr val="tx1"/>
                </a:solidFill>
              </a:rPr>
              <a:t>Different for each particle, </a:t>
            </a:r>
            <a:br>
              <a:rPr lang="en-GB" sz="1800" dirty="0">
                <a:solidFill>
                  <a:schemeClr val="tx1"/>
                </a:solidFill>
              </a:rPr>
            </a:br>
            <a:r>
              <a:rPr lang="en-GB" sz="1800" dirty="0">
                <a:solidFill>
                  <a:schemeClr val="tx1"/>
                </a:solidFill>
              </a:rPr>
              <a:t>i.e. intercepting resonances!</a:t>
            </a:r>
          </a:p>
          <a:p>
            <a:pPr>
              <a:spcBef>
                <a:spcPts val="3000"/>
              </a:spcBef>
              <a:spcAft>
                <a:spcPts val="0"/>
              </a:spcAft>
            </a:pPr>
            <a:r>
              <a:rPr lang="en-GB" sz="1800" dirty="0">
                <a:solidFill>
                  <a:schemeClr val="tx1"/>
                </a:solidFill>
              </a:rPr>
              <a:t>Possible mitigations: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800" b="0" dirty="0"/>
              <a:t>Effect scales with peak</a:t>
            </a:r>
            <a:r>
              <a:rPr lang="en-GB" sz="1800" dirty="0"/>
              <a:t> line density (𝜆)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b="1" dirty="0"/>
              <a:t>maximizing the bunch length 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b="1" dirty="0"/>
              <a:t>flattening the bunch profile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800" b="0" dirty="0"/>
              <a:t>Effect dramatically </a:t>
            </a:r>
            <a:r>
              <a:rPr lang="en-GB" sz="1800" dirty="0"/>
              <a:t>reduced at higher energies: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b="1" dirty="0"/>
              <a:t>Increase upstream </a:t>
            </a:r>
            <a:r>
              <a:rPr lang="en-GB" dirty="0"/>
              <a:t>(linac)</a:t>
            </a:r>
            <a:r>
              <a:rPr lang="en-GB" b="1" dirty="0"/>
              <a:t> energy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b="1" dirty="0"/>
              <a:t>Accelerate</a:t>
            </a:r>
            <a:r>
              <a:rPr lang="en-GB" dirty="0"/>
              <a:t> the beam </a:t>
            </a:r>
            <a:r>
              <a:rPr lang="en-GB" b="1" dirty="0"/>
              <a:t>as quickly as possible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D678E6E-FAF1-CDDE-3F1C-B2B8AECFB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Effect of space charge: Tune Shift!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BBDEBF-F465-B9B3-C9A5-26AEA0771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22.06.25-02.07.25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2CB713-4B5E-3BFC-4AF7-30BF98679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Introduction to Accelerator Physics for the EIC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fld id="{07CB4EDF-7DE6-4369-B527-B79B2EF0026D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t>72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 descr="Untitled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4" r="3439"/>
          <a:stretch/>
        </p:blipFill>
        <p:spPr>
          <a:xfrm>
            <a:off x="331912" y="1140569"/>
            <a:ext cx="4327375" cy="507243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ED2B148-5CA5-3F39-EF22-D346BA0E9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3496" y="2123026"/>
            <a:ext cx="3295152" cy="801918"/>
          </a:xfrm>
          <a:prstGeom prst="rect">
            <a:avLst/>
          </a:prstGeom>
          <a:ln w="12700">
            <a:solidFill>
              <a:schemeClr val="accent3"/>
            </a:solidFill>
          </a:ln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3540BE67-0009-8E4B-E1ED-FA4288D11CE9}"/>
              </a:ext>
            </a:extLst>
          </p:cNvPr>
          <p:cNvSpPr/>
          <p:nvPr/>
        </p:nvSpPr>
        <p:spPr>
          <a:xfrm>
            <a:off x="10651463" y="2060847"/>
            <a:ext cx="360040" cy="42699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26021AF-5850-0819-DA81-85F6486E356F}"/>
              </a:ext>
            </a:extLst>
          </p:cNvPr>
          <p:cNvSpPr/>
          <p:nvPr/>
        </p:nvSpPr>
        <p:spPr>
          <a:xfrm>
            <a:off x="10517502" y="2523985"/>
            <a:ext cx="547050" cy="42699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52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4ED5C-E1BE-6E5A-7913-83394BE0C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E8DC936-7FF7-E574-4B80-7D794F678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Beam-Beam effect</a:t>
            </a:r>
          </a:p>
        </p:txBody>
      </p:sp>
      <p:pic>
        <p:nvPicPr>
          <p:cNvPr id="11" name="Picture 10" descr="A diagram of a nuclear explosion&#10;&#10;AI-generated content may be incorrect.">
            <a:extLst>
              <a:ext uri="{FF2B5EF4-FFF2-40B4-BE49-F238E27FC236}">
                <a16:creationId xmlns:a16="http://schemas.microsoft.com/office/drawing/2014/main" id="{E7733FDA-303A-E68C-CC8C-AD02A772D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87" y="980723"/>
            <a:ext cx="7480934" cy="507603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B9E620AD-5316-75FD-3357-9EB666440FAD}"/>
              </a:ext>
            </a:extLst>
          </p:cNvPr>
          <p:cNvGrpSpPr/>
          <p:nvPr/>
        </p:nvGrpSpPr>
        <p:grpSpPr>
          <a:xfrm>
            <a:off x="4148454" y="634867"/>
            <a:ext cx="3243690" cy="3802245"/>
            <a:chOff x="4148454" y="634867"/>
            <a:chExt cx="3243690" cy="3802245"/>
          </a:xfrm>
        </p:grpSpPr>
        <p:pic>
          <p:nvPicPr>
            <p:cNvPr id="9" name="Picture 8" descr="A graph of a function&#10;&#10;AI-generated content may be incorrect.">
              <a:extLst>
                <a:ext uri="{FF2B5EF4-FFF2-40B4-BE49-F238E27FC236}">
                  <a16:creationId xmlns:a16="http://schemas.microsoft.com/office/drawing/2014/main" id="{BCE30D42-3B6B-ADA4-97F2-4339CE293E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11824" y="634867"/>
              <a:ext cx="2880320" cy="2695576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E481256-07A4-56B7-9950-4088F76C7EAF}"/>
                </a:ext>
              </a:extLst>
            </p:cNvPr>
            <p:cNvGrpSpPr/>
            <p:nvPr/>
          </p:nvGrpSpPr>
          <p:grpSpPr>
            <a:xfrm>
              <a:off x="4148454" y="2852936"/>
              <a:ext cx="2163570" cy="1584176"/>
              <a:chOff x="4148454" y="2852936"/>
              <a:chExt cx="2163570" cy="1584176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20C0313-8393-6B90-30B3-0E46329BC26F}"/>
                  </a:ext>
                </a:extLst>
              </p:cNvPr>
              <p:cNvSpPr txBox="1"/>
              <p:nvPr/>
            </p:nvSpPr>
            <p:spPr>
              <a:xfrm>
                <a:off x="4727848" y="3330442"/>
                <a:ext cx="1584176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F8F8F8"/>
                  </a:buClr>
                  <a:buSzPct val="75000"/>
                  <a:buFont typeface="Wingdings" charset="0"/>
                  <a:buChar char="n"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A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charset="0"/>
                    <a:cs typeface="Times New Roman" panose="02020603050405020304" pitchFamily="18" charset="0"/>
                  </a:rPr>
                  <a:t>What you get most of the time</a:t>
                </a:r>
              </a:p>
            </p:txBody>
          </p:sp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92C9EA13-393C-D0E4-9B82-C30CD8EFE3A7}"/>
                  </a:ext>
                </a:extLst>
              </p:cNvPr>
              <p:cNvCxnSpPr/>
              <p:nvPr/>
            </p:nvCxnSpPr>
            <p:spPr>
              <a:xfrm flipV="1">
                <a:off x="4148454" y="2852936"/>
                <a:ext cx="867426" cy="1584176"/>
              </a:xfrm>
              <a:prstGeom prst="straightConnector1">
                <a:avLst/>
              </a:prstGeom>
              <a:ln w="28575"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83DBAF-C336-8D27-F0EB-506761F75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8168" y="1052736"/>
            <a:ext cx="4384589" cy="507603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Most beam particle don’t collide! </a:t>
            </a: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But still fill the electro/magnetic field induced by the other beam!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In first approximation, </a:t>
            </a:r>
            <a:r>
              <a:rPr lang="en-GB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induces a tune shift (beam-beam parameter):</a:t>
            </a:r>
          </a:p>
        </p:txBody>
      </p:sp>
      <p:pic>
        <p:nvPicPr>
          <p:cNvPr id="14" name="Picture 13" descr="Math equations and formulas&#10;&#10;AI-generated content may be incorrect.">
            <a:extLst>
              <a:ext uri="{FF2B5EF4-FFF2-40B4-BE49-F238E27FC236}">
                <a16:creationId xmlns:a16="http://schemas.microsoft.com/office/drawing/2014/main" id="{EEADF512-3970-F483-F844-C5F527B922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0399" y="2636912"/>
            <a:ext cx="4414504" cy="2809230"/>
          </a:xfrm>
          <a:prstGeom prst="rect">
            <a:avLst/>
          </a:prstGeom>
        </p:spPr>
      </p:pic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0044798A-6EC7-7BAD-0981-C0D11AE01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22.06.25-02.07.25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D2109DE9-5311-711B-0BAF-6623E5696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Introduction to Accelerator Physics for the EIC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873AA1C5-2E96-D4F2-228F-C9E62102F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fld id="{36B5EA5A-BC32-A742-B11B-8E7414D5B53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t>73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759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AC1F4-9E41-4C0E-45A6-9364F82F7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CF47CF60-55DE-B421-26BB-C61CE3891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Beam-Beam: a highly non-linear effect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3553D1-9C2E-05AF-13B4-0647AFAC5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22.06.25-02.07.25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3CFC3A-99AB-BDC0-9A8E-8901E06E3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Introduction to Accelerator Physics for the EIC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092EBE-1DE7-9D76-2EB0-A1188CEE3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fld id="{36B5EA5A-BC32-A742-B11B-8E7414D5B53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t>74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A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pic>
        <p:nvPicPr>
          <p:cNvPr id="7" name="Picture 6" descr="A diagram of a beam&#10;&#10;AI-generated content may be incorrect.">
            <a:extLst>
              <a:ext uri="{FF2B5EF4-FFF2-40B4-BE49-F238E27FC236}">
                <a16:creationId xmlns:a16="http://schemas.microsoft.com/office/drawing/2014/main" id="{6FB9A4BC-1054-9C37-6B59-FB2FBD985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9168" y="1110912"/>
            <a:ext cx="5760640" cy="5131749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2FBC6B03-782B-16EC-DAAE-81B12B656853}"/>
              </a:ext>
            </a:extLst>
          </p:cNvPr>
          <p:cNvGrpSpPr/>
          <p:nvPr/>
        </p:nvGrpSpPr>
        <p:grpSpPr>
          <a:xfrm>
            <a:off x="4808520" y="2839129"/>
            <a:ext cx="6760088" cy="2743109"/>
            <a:chOff x="4808520" y="2839129"/>
            <a:chExt cx="6760088" cy="274310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6B044A3-19DD-F615-EAE4-4808C2923120}"/>
                </a:ext>
              </a:extLst>
            </p:cNvPr>
            <p:cNvSpPr txBox="1"/>
            <p:nvPr/>
          </p:nvSpPr>
          <p:spPr>
            <a:xfrm>
              <a:off x="8472264" y="4351132"/>
              <a:ext cx="3096344" cy="12311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15E32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charset="0"/>
                  <a:cs typeface="Arial" panose="020B0604020202020204" pitchFamily="34" charset="0"/>
                </a:rPr>
                <a:t>Particle diffusion due to the non-linear force leads to emittance growth and/or beam losses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D587F51-4145-C434-4C6C-69F9EF216410}"/>
                </a:ext>
              </a:extLst>
            </p:cNvPr>
            <p:cNvSpPr/>
            <p:nvPr/>
          </p:nvSpPr>
          <p:spPr>
            <a:xfrm>
              <a:off x="4808520" y="2839129"/>
              <a:ext cx="1575514" cy="1093926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E0D253CF-4756-BF87-E25E-1E993A3E1FC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336655" y="3676786"/>
              <a:ext cx="1961701" cy="1093927"/>
            </a:xfrm>
            <a:prstGeom prst="straightConnector1">
              <a:avLst/>
            </a:prstGeom>
            <a:ln w="28575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6105868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11B2E60-50C7-626A-3315-CF8DA241A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9" y="1268761"/>
            <a:ext cx="11376024" cy="4658506"/>
          </a:xfrm>
        </p:spPr>
        <p:txBody>
          <a:bodyPr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1"/>
                </a:solidFill>
              </a:rPr>
              <a:t>Impedance effects: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dirty="0">
              <a:solidFill>
                <a:schemeClr val="accent1"/>
              </a:solidFill>
            </a:endParaRPr>
          </a:p>
          <a:p>
            <a:endParaRPr lang="en-GB" sz="2200" dirty="0">
              <a:solidFill>
                <a:schemeClr val="accent1"/>
              </a:solidFill>
            </a:endParaRPr>
          </a:p>
          <a:p>
            <a:pPr algn="ctr"/>
            <a:r>
              <a:rPr lang="en-GB" sz="2200" dirty="0">
                <a:solidFill>
                  <a:schemeClr val="accent1"/>
                </a:solidFill>
              </a:rPr>
              <a:t>Some electro-magnetic field is left behind the beam!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Bunch in a conducting pipe with sudden change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2D9258-434D-20EE-A235-AC6C40A0B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22.06.25-02.07.25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FDFB39-4194-9D7C-9912-8E14E014A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Introduction to Accelerator Physics for the EIC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fld id="{104C05CA-C610-434C-84A8-9067194698D2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t>75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699259" y="2510727"/>
            <a:ext cx="3838343" cy="5979"/>
          </a:xfrm>
          <a:prstGeom prst="line">
            <a:avLst/>
          </a:prstGeom>
          <a:ln w="476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2699259" y="4542922"/>
            <a:ext cx="3838343" cy="5979"/>
          </a:xfrm>
          <a:prstGeom prst="line">
            <a:avLst/>
          </a:prstGeom>
          <a:ln w="476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625671" y="3481411"/>
            <a:ext cx="7174424" cy="21208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9" name="Group 98"/>
          <p:cNvGrpSpPr/>
          <p:nvPr/>
        </p:nvGrpSpPr>
        <p:grpSpPr>
          <a:xfrm>
            <a:off x="3958028" y="1880297"/>
            <a:ext cx="1608383" cy="3306463"/>
            <a:chOff x="2434027" y="1880296"/>
            <a:chExt cx="1608383" cy="3306463"/>
          </a:xfrm>
        </p:grpSpPr>
        <p:sp>
          <p:nvSpPr>
            <p:cNvPr id="13" name="Oval 12"/>
            <p:cNvSpPr/>
            <p:nvPr/>
          </p:nvSpPr>
          <p:spPr>
            <a:xfrm>
              <a:off x="2792330" y="3334470"/>
              <a:ext cx="604199" cy="366544"/>
            </a:xfrm>
            <a:prstGeom prst="ellipse">
              <a:avLst/>
            </a:prstGeom>
            <a:gradFill>
              <a:gsLst>
                <a:gs pos="0">
                  <a:schemeClr val="accent1">
                    <a:tint val="100000"/>
                    <a:shade val="100000"/>
                    <a:satMod val="130000"/>
                    <a:alpha val="46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endParaRPr lang="en-US" sz="180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flipV="1">
              <a:off x="3396529" y="3497170"/>
              <a:ext cx="645881" cy="5332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3816845" y="3112079"/>
              <a:ext cx="139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en-US" sz="180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v</a:t>
              </a: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2565301" y="2526224"/>
              <a:ext cx="1066149" cy="945396"/>
              <a:chOff x="3516930" y="2169763"/>
              <a:chExt cx="1613520" cy="945396"/>
            </a:xfrm>
          </p:grpSpPr>
          <p:grpSp>
            <p:nvGrpSpPr>
              <p:cNvPr id="22" name="Group 21"/>
              <p:cNvGrpSpPr/>
              <p:nvPr/>
            </p:nvGrpSpPr>
            <p:grpSpPr>
              <a:xfrm>
                <a:off x="3516930" y="2169763"/>
                <a:ext cx="838094" cy="945396"/>
                <a:chOff x="3516930" y="2169763"/>
                <a:chExt cx="838094" cy="945396"/>
              </a:xfrm>
            </p:grpSpPr>
            <p:sp>
              <p:nvSpPr>
                <p:cNvPr id="18" name="Freeform 17"/>
                <p:cNvSpPr/>
                <p:nvPr/>
              </p:nvSpPr>
              <p:spPr>
                <a:xfrm>
                  <a:off x="4355024" y="2169763"/>
                  <a:ext cx="0" cy="805912"/>
                </a:xfrm>
                <a:custGeom>
                  <a:avLst/>
                  <a:gdLst>
                    <a:gd name="connsiteX0" fmla="*/ 0 w 0"/>
                    <a:gd name="connsiteY0" fmla="*/ 805912 h 805912"/>
                    <a:gd name="connsiteX1" fmla="*/ 0 w 0"/>
                    <a:gd name="connsiteY1" fmla="*/ 0 h 805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h="805912">
                      <a:moveTo>
                        <a:pt x="0" y="805912"/>
                      </a:moveTo>
                      <a:lnTo>
                        <a:pt x="0" y="0"/>
                      </a:lnTo>
                    </a:path>
                  </a:pathLst>
                </a:custGeom>
                <a:no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endParaRPr lang="en-US" sz="18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19" name="Freeform 18"/>
                <p:cNvSpPr/>
                <p:nvPr/>
              </p:nvSpPr>
              <p:spPr>
                <a:xfrm>
                  <a:off x="4106477" y="2169763"/>
                  <a:ext cx="124560" cy="807900"/>
                </a:xfrm>
                <a:custGeom>
                  <a:avLst/>
                  <a:gdLst>
                    <a:gd name="connsiteX0" fmla="*/ 124560 w 124560"/>
                    <a:gd name="connsiteY0" fmla="*/ 805912 h 807900"/>
                    <a:gd name="connsiteX1" fmla="*/ 16072 w 124560"/>
                    <a:gd name="connsiteY1" fmla="*/ 681925 h 807900"/>
                    <a:gd name="connsiteX2" fmla="*/ 574 w 124560"/>
                    <a:gd name="connsiteY2" fmla="*/ 0 h 807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4560" h="807900">
                      <a:moveTo>
                        <a:pt x="124560" y="805912"/>
                      </a:moveTo>
                      <a:cubicBezTo>
                        <a:pt x="80648" y="811078"/>
                        <a:pt x="36736" y="816244"/>
                        <a:pt x="16072" y="681925"/>
                      </a:cubicBezTo>
                      <a:cubicBezTo>
                        <a:pt x="-4592" y="547606"/>
                        <a:pt x="574" y="0"/>
                        <a:pt x="574" y="0"/>
                      </a:cubicBezTo>
                    </a:path>
                  </a:pathLst>
                </a:custGeom>
                <a:no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endParaRPr lang="en-US" sz="18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0" name="Freeform 19"/>
                <p:cNvSpPr/>
                <p:nvPr/>
              </p:nvSpPr>
              <p:spPr>
                <a:xfrm>
                  <a:off x="3828081" y="2185261"/>
                  <a:ext cx="185980" cy="852407"/>
                </a:xfrm>
                <a:custGeom>
                  <a:avLst/>
                  <a:gdLst>
                    <a:gd name="connsiteX0" fmla="*/ 185980 w 185980"/>
                    <a:gd name="connsiteY0" fmla="*/ 852407 h 852407"/>
                    <a:gd name="connsiteX1" fmla="*/ 30997 w 185980"/>
                    <a:gd name="connsiteY1" fmla="*/ 666427 h 852407"/>
                    <a:gd name="connsiteX2" fmla="*/ 0 w 185980"/>
                    <a:gd name="connsiteY2" fmla="*/ 0 h 8524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5980" h="852407">
                      <a:moveTo>
                        <a:pt x="185980" y="852407"/>
                      </a:moveTo>
                      <a:cubicBezTo>
                        <a:pt x="123987" y="830451"/>
                        <a:pt x="61994" y="808495"/>
                        <a:pt x="30997" y="666427"/>
                      </a:cubicBezTo>
                      <a:cubicBezTo>
                        <a:pt x="0" y="524359"/>
                        <a:pt x="0" y="0"/>
                        <a:pt x="0" y="0"/>
                      </a:cubicBezTo>
                    </a:path>
                  </a:pathLst>
                </a:custGeom>
                <a:no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endParaRPr lang="en-US" sz="18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1" name="Freeform 20"/>
                <p:cNvSpPr/>
                <p:nvPr/>
              </p:nvSpPr>
              <p:spPr>
                <a:xfrm>
                  <a:off x="3516930" y="2169763"/>
                  <a:ext cx="357646" cy="945396"/>
                </a:xfrm>
                <a:custGeom>
                  <a:avLst/>
                  <a:gdLst>
                    <a:gd name="connsiteX0" fmla="*/ 357646 w 357646"/>
                    <a:gd name="connsiteY0" fmla="*/ 945396 h 945396"/>
                    <a:gd name="connsiteX1" fmla="*/ 47680 w 357646"/>
                    <a:gd name="connsiteY1" fmla="*/ 681925 h 945396"/>
                    <a:gd name="connsiteX2" fmla="*/ 1185 w 357646"/>
                    <a:gd name="connsiteY2" fmla="*/ 0 h 945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7646" h="945396">
                      <a:moveTo>
                        <a:pt x="357646" y="945396"/>
                      </a:moveTo>
                      <a:cubicBezTo>
                        <a:pt x="232368" y="892443"/>
                        <a:pt x="107090" y="839491"/>
                        <a:pt x="47680" y="681925"/>
                      </a:cubicBezTo>
                      <a:cubicBezTo>
                        <a:pt x="-11730" y="524359"/>
                        <a:pt x="1185" y="0"/>
                        <a:pt x="1185" y="0"/>
                      </a:cubicBezTo>
                    </a:path>
                  </a:pathLst>
                </a:custGeom>
                <a:no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endParaRPr lang="en-US" sz="18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24" name="Group 23"/>
              <p:cNvGrpSpPr/>
              <p:nvPr/>
            </p:nvGrpSpPr>
            <p:grpSpPr>
              <a:xfrm flipH="1">
                <a:off x="4292356" y="2169763"/>
                <a:ext cx="838094" cy="945396"/>
                <a:chOff x="3516930" y="2169763"/>
                <a:chExt cx="838094" cy="945396"/>
              </a:xfrm>
            </p:grpSpPr>
            <p:sp>
              <p:nvSpPr>
                <p:cNvPr id="25" name="Freeform 24"/>
                <p:cNvSpPr/>
                <p:nvPr/>
              </p:nvSpPr>
              <p:spPr>
                <a:xfrm>
                  <a:off x="4355024" y="2169763"/>
                  <a:ext cx="0" cy="805912"/>
                </a:xfrm>
                <a:custGeom>
                  <a:avLst/>
                  <a:gdLst>
                    <a:gd name="connsiteX0" fmla="*/ 0 w 0"/>
                    <a:gd name="connsiteY0" fmla="*/ 805912 h 805912"/>
                    <a:gd name="connsiteX1" fmla="*/ 0 w 0"/>
                    <a:gd name="connsiteY1" fmla="*/ 0 h 805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h="805912">
                      <a:moveTo>
                        <a:pt x="0" y="805912"/>
                      </a:moveTo>
                      <a:lnTo>
                        <a:pt x="0" y="0"/>
                      </a:lnTo>
                    </a:path>
                  </a:pathLst>
                </a:custGeom>
                <a:no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endParaRPr lang="en-US" sz="18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6" name="Freeform 25"/>
                <p:cNvSpPr/>
                <p:nvPr/>
              </p:nvSpPr>
              <p:spPr>
                <a:xfrm>
                  <a:off x="4106477" y="2169763"/>
                  <a:ext cx="124560" cy="807900"/>
                </a:xfrm>
                <a:custGeom>
                  <a:avLst/>
                  <a:gdLst>
                    <a:gd name="connsiteX0" fmla="*/ 124560 w 124560"/>
                    <a:gd name="connsiteY0" fmla="*/ 805912 h 807900"/>
                    <a:gd name="connsiteX1" fmla="*/ 16072 w 124560"/>
                    <a:gd name="connsiteY1" fmla="*/ 681925 h 807900"/>
                    <a:gd name="connsiteX2" fmla="*/ 574 w 124560"/>
                    <a:gd name="connsiteY2" fmla="*/ 0 h 807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4560" h="807900">
                      <a:moveTo>
                        <a:pt x="124560" y="805912"/>
                      </a:moveTo>
                      <a:cubicBezTo>
                        <a:pt x="80648" y="811078"/>
                        <a:pt x="36736" y="816244"/>
                        <a:pt x="16072" y="681925"/>
                      </a:cubicBezTo>
                      <a:cubicBezTo>
                        <a:pt x="-4592" y="547606"/>
                        <a:pt x="574" y="0"/>
                        <a:pt x="574" y="0"/>
                      </a:cubicBezTo>
                    </a:path>
                  </a:pathLst>
                </a:custGeom>
                <a:no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endParaRPr lang="en-US" sz="18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7" name="Freeform 26"/>
                <p:cNvSpPr/>
                <p:nvPr/>
              </p:nvSpPr>
              <p:spPr>
                <a:xfrm>
                  <a:off x="3828081" y="2185261"/>
                  <a:ext cx="185980" cy="852407"/>
                </a:xfrm>
                <a:custGeom>
                  <a:avLst/>
                  <a:gdLst>
                    <a:gd name="connsiteX0" fmla="*/ 185980 w 185980"/>
                    <a:gd name="connsiteY0" fmla="*/ 852407 h 852407"/>
                    <a:gd name="connsiteX1" fmla="*/ 30997 w 185980"/>
                    <a:gd name="connsiteY1" fmla="*/ 666427 h 852407"/>
                    <a:gd name="connsiteX2" fmla="*/ 0 w 185980"/>
                    <a:gd name="connsiteY2" fmla="*/ 0 h 8524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5980" h="852407">
                      <a:moveTo>
                        <a:pt x="185980" y="852407"/>
                      </a:moveTo>
                      <a:cubicBezTo>
                        <a:pt x="123987" y="830451"/>
                        <a:pt x="61994" y="808495"/>
                        <a:pt x="30997" y="666427"/>
                      </a:cubicBezTo>
                      <a:cubicBezTo>
                        <a:pt x="0" y="524359"/>
                        <a:pt x="0" y="0"/>
                        <a:pt x="0" y="0"/>
                      </a:cubicBezTo>
                    </a:path>
                  </a:pathLst>
                </a:custGeom>
                <a:no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endParaRPr lang="en-US" sz="18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8" name="Freeform 27"/>
                <p:cNvSpPr/>
                <p:nvPr/>
              </p:nvSpPr>
              <p:spPr>
                <a:xfrm>
                  <a:off x="3516930" y="2169763"/>
                  <a:ext cx="357646" cy="945396"/>
                </a:xfrm>
                <a:custGeom>
                  <a:avLst/>
                  <a:gdLst>
                    <a:gd name="connsiteX0" fmla="*/ 357646 w 357646"/>
                    <a:gd name="connsiteY0" fmla="*/ 945396 h 945396"/>
                    <a:gd name="connsiteX1" fmla="*/ 47680 w 357646"/>
                    <a:gd name="connsiteY1" fmla="*/ 681925 h 945396"/>
                    <a:gd name="connsiteX2" fmla="*/ 1185 w 357646"/>
                    <a:gd name="connsiteY2" fmla="*/ 0 h 945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7646" h="945396">
                      <a:moveTo>
                        <a:pt x="357646" y="945396"/>
                      </a:moveTo>
                      <a:cubicBezTo>
                        <a:pt x="232368" y="892443"/>
                        <a:pt x="107090" y="839491"/>
                        <a:pt x="47680" y="681925"/>
                      </a:cubicBezTo>
                      <a:cubicBezTo>
                        <a:pt x="-11730" y="524359"/>
                        <a:pt x="1185" y="0"/>
                        <a:pt x="1185" y="0"/>
                      </a:cubicBezTo>
                    </a:path>
                  </a:pathLst>
                </a:custGeom>
                <a:no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endParaRPr lang="en-US" sz="18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</p:grpSp>
        <p:grpSp>
          <p:nvGrpSpPr>
            <p:cNvPr id="30" name="Group 29"/>
            <p:cNvGrpSpPr/>
            <p:nvPr/>
          </p:nvGrpSpPr>
          <p:grpSpPr>
            <a:xfrm flipV="1">
              <a:off x="2553355" y="3562031"/>
              <a:ext cx="1066149" cy="945396"/>
              <a:chOff x="3516930" y="2169763"/>
              <a:chExt cx="1613520" cy="945396"/>
            </a:xfrm>
          </p:grpSpPr>
          <p:grpSp>
            <p:nvGrpSpPr>
              <p:cNvPr id="31" name="Group 30"/>
              <p:cNvGrpSpPr/>
              <p:nvPr/>
            </p:nvGrpSpPr>
            <p:grpSpPr>
              <a:xfrm>
                <a:off x="3516930" y="2169763"/>
                <a:ext cx="838094" cy="945396"/>
                <a:chOff x="3516930" y="2169763"/>
                <a:chExt cx="838094" cy="945396"/>
              </a:xfrm>
            </p:grpSpPr>
            <p:sp>
              <p:nvSpPr>
                <p:cNvPr id="37" name="Freeform 36"/>
                <p:cNvSpPr/>
                <p:nvPr/>
              </p:nvSpPr>
              <p:spPr>
                <a:xfrm>
                  <a:off x="4355024" y="2169763"/>
                  <a:ext cx="0" cy="805912"/>
                </a:xfrm>
                <a:custGeom>
                  <a:avLst/>
                  <a:gdLst>
                    <a:gd name="connsiteX0" fmla="*/ 0 w 0"/>
                    <a:gd name="connsiteY0" fmla="*/ 805912 h 805912"/>
                    <a:gd name="connsiteX1" fmla="*/ 0 w 0"/>
                    <a:gd name="connsiteY1" fmla="*/ 0 h 805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h="805912">
                      <a:moveTo>
                        <a:pt x="0" y="805912"/>
                      </a:moveTo>
                      <a:lnTo>
                        <a:pt x="0" y="0"/>
                      </a:lnTo>
                    </a:path>
                  </a:pathLst>
                </a:custGeom>
                <a:no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endParaRPr lang="en-US" sz="18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38" name="Freeform 37"/>
                <p:cNvSpPr/>
                <p:nvPr/>
              </p:nvSpPr>
              <p:spPr>
                <a:xfrm>
                  <a:off x="4106477" y="2169763"/>
                  <a:ext cx="124560" cy="807900"/>
                </a:xfrm>
                <a:custGeom>
                  <a:avLst/>
                  <a:gdLst>
                    <a:gd name="connsiteX0" fmla="*/ 124560 w 124560"/>
                    <a:gd name="connsiteY0" fmla="*/ 805912 h 807900"/>
                    <a:gd name="connsiteX1" fmla="*/ 16072 w 124560"/>
                    <a:gd name="connsiteY1" fmla="*/ 681925 h 807900"/>
                    <a:gd name="connsiteX2" fmla="*/ 574 w 124560"/>
                    <a:gd name="connsiteY2" fmla="*/ 0 h 807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4560" h="807900">
                      <a:moveTo>
                        <a:pt x="124560" y="805912"/>
                      </a:moveTo>
                      <a:cubicBezTo>
                        <a:pt x="80648" y="811078"/>
                        <a:pt x="36736" y="816244"/>
                        <a:pt x="16072" y="681925"/>
                      </a:cubicBezTo>
                      <a:cubicBezTo>
                        <a:pt x="-4592" y="547606"/>
                        <a:pt x="574" y="0"/>
                        <a:pt x="574" y="0"/>
                      </a:cubicBezTo>
                    </a:path>
                  </a:pathLst>
                </a:custGeom>
                <a:no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endParaRPr lang="en-US" sz="18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39" name="Freeform 38"/>
                <p:cNvSpPr/>
                <p:nvPr/>
              </p:nvSpPr>
              <p:spPr>
                <a:xfrm>
                  <a:off x="3828081" y="2185261"/>
                  <a:ext cx="185980" cy="852407"/>
                </a:xfrm>
                <a:custGeom>
                  <a:avLst/>
                  <a:gdLst>
                    <a:gd name="connsiteX0" fmla="*/ 185980 w 185980"/>
                    <a:gd name="connsiteY0" fmla="*/ 852407 h 852407"/>
                    <a:gd name="connsiteX1" fmla="*/ 30997 w 185980"/>
                    <a:gd name="connsiteY1" fmla="*/ 666427 h 852407"/>
                    <a:gd name="connsiteX2" fmla="*/ 0 w 185980"/>
                    <a:gd name="connsiteY2" fmla="*/ 0 h 8524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5980" h="852407">
                      <a:moveTo>
                        <a:pt x="185980" y="852407"/>
                      </a:moveTo>
                      <a:cubicBezTo>
                        <a:pt x="123987" y="830451"/>
                        <a:pt x="61994" y="808495"/>
                        <a:pt x="30997" y="666427"/>
                      </a:cubicBezTo>
                      <a:cubicBezTo>
                        <a:pt x="0" y="524359"/>
                        <a:pt x="0" y="0"/>
                        <a:pt x="0" y="0"/>
                      </a:cubicBezTo>
                    </a:path>
                  </a:pathLst>
                </a:custGeom>
                <a:no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endParaRPr lang="en-US" sz="18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40" name="Freeform 39"/>
                <p:cNvSpPr/>
                <p:nvPr/>
              </p:nvSpPr>
              <p:spPr>
                <a:xfrm>
                  <a:off x="3516930" y="2169763"/>
                  <a:ext cx="357646" cy="945396"/>
                </a:xfrm>
                <a:custGeom>
                  <a:avLst/>
                  <a:gdLst>
                    <a:gd name="connsiteX0" fmla="*/ 357646 w 357646"/>
                    <a:gd name="connsiteY0" fmla="*/ 945396 h 945396"/>
                    <a:gd name="connsiteX1" fmla="*/ 47680 w 357646"/>
                    <a:gd name="connsiteY1" fmla="*/ 681925 h 945396"/>
                    <a:gd name="connsiteX2" fmla="*/ 1185 w 357646"/>
                    <a:gd name="connsiteY2" fmla="*/ 0 h 945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7646" h="945396">
                      <a:moveTo>
                        <a:pt x="357646" y="945396"/>
                      </a:moveTo>
                      <a:cubicBezTo>
                        <a:pt x="232368" y="892443"/>
                        <a:pt x="107090" y="839491"/>
                        <a:pt x="47680" y="681925"/>
                      </a:cubicBezTo>
                      <a:cubicBezTo>
                        <a:pt x="-11730" y="524359"/>
                        <a:pt x="1185" y="0"/>
                        <a:pt x="1185" y="0"/>
                      </a:cubicBezTo>
                    </a:path>
                  </a:pathLst>
                </a:custGeom>
                <a:no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endParaRPr lang="en-US" sz="18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32" name="Group 31"/>
              <p:cNvGrpSpPr/>
              <p:nvPr/>
            </p:nvGrpSpPr>
            <p:grpSpPr>
              <a:xfrm flipH="1">
                <a:off x="4292356" y="2169763"/>
                <a:ext cx="838094" cy="945396"/>
                <a:chOff x="3516930" y="2169763"/>
                <a:chExt cx="838094" cy="945396"/>
              </a:xfrm>
            </p:grpSpPr>
            <p:sp>
              <p:nvSpPr>
                <p:cNvPr id="33" name="Freeform 32"/>
                <p:cNvSpPr/>
                <p:nvPr/>
              </p:nvSpPr>
              <p:spPr>
                <a:xfrm>
                  <a:off x="4355024" y="2169763"/>
                  <a:ext cx="0" cy="805912"/>
                </a:xfrm>
                <a:custGeom>
                  <a:avLst/>
                  <a:gdLst>
                    <a:gd name="connsiteX0" fmla="*/ 0 w 0"/>
                    <a:gd name="connsiteY0" fmla="*/ 805912 h 805912"/>
                    <a:gd name="connsiteX1" fmla="*/ 0 w 0"/>
                    <a:gd name="connsiteY1" fmla="*/ 0 h 805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h="805912">
                      <a:moveTo>
                        <a:pt x="0" y="805912"/>
                      </a:moveTo>
                      <a:lnTo>
                        <a:pt x="0" y="0"/>
                      </a:lnTo>
                    </a:path>
                  </a:pathLst>
                </a:custGeom>
                <a:no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endParaRPr lang="en-US" sz="18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34" name="Freeform 33"/>
                <p:cNvSpPr/>
                <p:nvPr/>
              </p:nvSpPr>
              <p:spPr>
                <a:xfrm>
                  <a:off x="4106477" y="2169763"/>
                  <a:ext cx="124560" cy="807900"/>
                </a:xfrm>
                <a:custGeom>
                  <a:avLst/>
                  <a:gdLst>
                    <a:gd name="connsiteX0" fmla="*/ 124560 w 124560"/>
                    <a:gd name="connsiteY0" fmla="*/ 805912 h 807900"/>
                    <a:gd name="connsiteX1" fmla="*/ 16072 w 124560"/>
                    <a:gd name="connsiteY1" fmla="*/ 681925 h 807900"/>
                    <a:gd name="connsiteX2" fmla="*/ 574 w 124560"/>
                    <a:gd name="connsiteY2" fmla="*/ 0 h 807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4560" h="807900">
                      <a:moveTo>
                        <a:pt x="124560" y="805912"/>
                      </a:moveTo>
                      <a:cubicBezTo>
                        <a:pt x="80648" y="811078"/>
                        <a:pt x="36736" y="816244"/>
                        <a:pt x="16072" y="681925"/>
                      </a:cubicBezTo>
                      <a:cubicBezTo>
                        <a:pt x="-4592" y="547606"/>
                        <a:pt x="574" y="0"/>
                        <a:pt x="574" y="0"/>
                      </a:cubicBezTo>
                    </a:path>
                  </a:pathLst>
                </a:custGeom>
                <a:no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endParaRPr lang="en-US" sz="18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35" name="Freeform 34"/>
                <p:cNvSpPr/>
                <p:nvPr/>
              </p:nvSpPr>
              <p:spPr>
                <a:xfrm>
                  <a:off x="3828081" y="2185261"/>
                  <a:ext cx="185980" cy="852407"/>
                </a:xfrm>
                <a:custGeom>
                  <a:avLst/>
                  <a:gdLst>
                    <a:gd name="connsiteX0" fmla="*/ 185980 w 185980"/>
                    <a:gd name="connsiteY0" fmla="*/ 852407 h 852407"/>
                    <a:gd name="connsiteX1" fmla="*/ 30997 w 185980"/>
                    <a:gd name="connsiteY1" fmla="*/ 666427 h 852407"/>
                    <a:gd name="connsiteX2" fmla="*/ 0 w 185980"/>
                    <a:gd name="connsiteY2" fmla="*/ 0 h 8524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5980" h="852407">
                      <a:moveTo>
                        <a:pt x="185980" y="852407"/>
                      </a:moveTo>
                      <a:cubicBezTo>
                        <a:pt x="123987" y="830451"/>
                        <a:pt x="61994" y="808495"/>
                        <a:pt x="30997" y="666427"/>
                      </a:cubicBezTo>
                      <a:cubicBezTo>
                        <a:pt x="0" y="524359"/>
                        <a:pt x="0" y="0"/>
                        <a:pt x="0" y="0"/>
                      </a:cubicBezTo>
                    </a:path>
                  </a:pathLst>
                </a:custGeom>
                <a:no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endParaRPr lang="en-US" sz="18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36" name="Freeform 35"/>
                <p:cNvSpPr/>
                <p:nvPr/>
              </p:nvSpPr>
              <p:spPr>
                <a:xfrm>
                  <a:off x="3516930" y="2169763"/>
                  <a:ext cx="357646" cy="945396"/>
                </a:xfrm>
                <a:custGeom>
                  <a:avLst/>
                  <a:gdLst>
                    <a:gd name="connsiteX0" fmla="*/ 357646 w 357646"/>
                    <a:gd name="connsiteY0" fmla="*/ 945396 h 945396"/>
                    <a:gd name="connsiteX1" fmla="*/ 47680 w 357646"/>
                    <a:gd name="connsiteY1" fmla="*/ 681925 h 945396"/>
                    <a:gd name="connsiteX2" fmla="*/ 1185 w 357646"/>
                    <a:gd name="connsiteY2" fmla="*/ 0 h 9453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7646" h="945396">
                      <a:moveTo>
                        <a:pt x="357646" y="945396"/>
                      </a:moveTo>
                      <a:cubicBezTo>
                        <a:pt x="232368" y="892443"/>
                        <a:pt x="107090" y="839491"/>
                        <a:pt x="47680" y="681925"/>
                      </a:cubicBezTo>
                      <a:cubicBezTo>
                        <a:pt x="-11730" y="524359"/>
                        <a:pt x="1185" y="0"/>
                        <a:pt x="1185" y="0"/>
                      </a:cubicBezTo>
                    </a:path>
                  </a:pathLst>
                </a:custGeom>
                <a:no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endParaRPr lang="en-US" sz="18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</p:grpSp>
        <p:grpSp>
          <p:nvGrpSpPr>
            <p:cNvPr id="51" name="Group 50"/>
            <p:cNvGrpSpPr/>
            <p:nvPr/>
          </p:nvGrpSpPr>
          <p:grpSpPr>
            <a:xfrm>
              <a:off x="2434027" y="2164559"/>
              <a:ext cx="1402230" cy="371351"/>
              <a:chOff x="3318259" y="1808098"/>
              <a:chExt cx="2122149" cy="371351"/>
            </a:xfrm>
          </p:grpSpPr>
          <p:grpSp>
            <p:nvGrpSpPr>
              <p:cNvPr id="45" name="Group 44"/>
              <p:cNvGrpSpPr/>
              <p:nvPr/>
            </p:nvGrpSpPr>
            <p:grpSpPr>
              <a:xfrm>
                <a:off x="3318259" y="1810117"/>
                <a:ext cx="1241630" cy="369332"/>
                <a:chOff x="3318259" y="1810117"/>
                <a:chExt cx="1241630" cy="369332"/>
              </a:xfrm>
            </p:grpSpPr>
            <p:sp>
              <p:nvSpPr>
                <p:cNvPr id="41" name="TextBox 40"/>
                <p:cNvSpPr txBox="1"/>
                <p:nvPr/>
              </p:nvSpPr>
              <p:spPr>
                <a:xfrm>
                  <a:off x="3690444" y="1810117"/>
                  <a:ext cx="454147" cy="369332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38100" dist="12700" dir="2700000" algn="tl" rotWithShape="0">
                    <a:prstClr val="black"/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pPr algn="l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r>
                    <a:rPr lang="en-US" sz="1800">
                      <a:solidFill>
                        <a:srgbClr val="FFFF00"/>
                      </a:solidFill>
                      <a:latin typeface="Calibri"/>
                      <a:ea typeface="+mn-ea"/>
                      <a:cs typeface="+mn-cs"/>
                    </a:rPr>
                    <a:t>+</a:t>
                  </a:r>
                </a:p>
              </p:txBody>
            </p:sp>
            <p:sp>
              <p:nvSpPr>
                <p:cNvPr id="42" name="TextBox 41"/>
                <p:cNvSpPr txBox="1"/>
                <p:nvPr/>
              </p:nvSpPr>
              <p:spPr>
                <a:xfrm>
                  <a:off x="3318259" y="1810117"/>
                  <a:ext cx="454147" cy="369332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38100" dist="12700" dir="2700000" algn="tl" rotWithShape="0">
                    <a:prstClr val="black"/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pPr algn="l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r>
                    <a:rPr lang="en-US" sz="1800">
                      <a:solidFill>
                        <a:srgbClr val="FFFF00"/>
                      </a:solidFill>
                      <a:latin typeface="Calibri"/>
                      <a:ea typeface="+mn-ea"/>
                      <a:cs typeface="+mn-cs"/>
                    </a:rPr>
                    <a:t>+</a:t>
                  </a:r>
                </a:p>
              </p:txBody>
            </p:sp>
            <p:sp>
              <p:nvSpPr>
                <p:cNvPr id="43" name="TextBox 42"/>
                <p:cNvSpPr txBox="1"/>
                <p:nvPr/>
              </p:nvSpPr>
              <p:spPr>
                <a:xfrm>
                  <a:off x="3922346" y="1810117"/>
                  <a:ext cx="454147" cy="369332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38100" dist="12700" dir="2700000" algn="tl" rotWithShape="0">
                    <a:prstClr val="black"/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pPr algn="l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r>
                    <a:rPr lang="en-US" sz="1800" b="1">
                      <a:solidFill>
                        <a:srgbClr val="FFFF00"/>
                      </a:solidFill>
                      <a:latin typeface="Calibri"/>
                      <a:ea typeface="+mn-ea"/>
                      <a:cs typeface="+mn-cs"/>
                    </a:rPr>
                    <a:t>+</a:t>
                  </a:r>
                </a:p>
              </p:txBody>
            </p:sp>
            <p:sp>
              <p:nvSpPr>
                <p:cNvPr id="44" name="TextBox 43"/>
                <p:cNvSpPr txBox="1"/>
                <p:nvPr/>
              </p:nvSpPr>
              <p:spPr>
                <a:xfrm>
                  <a:off x="4105742" y="1810117"/>
                  <a:ext cx="454147" cy="369332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38100" dist="12700" dir="2700000" algn="tl" rotWithShape="0">
                    <a:prstClr val="black"/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pPr algn="l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r>
                    <a:rPr lang="en-US" sz="1800" b="1" dirty="0">
                      <a:solidFill>
                        <a:srgbClr val="FFFF00"/>
                      </a:solidFill>
                      <a:latin typeface="Calibri"/>
                      <a:ea typeface="+mn-ea"/>
                      <a:cs typeface="+mn-cs"/>
                    </a:rPr>
                    <a:t>+</a:t>
                  </a:r>
                </a:p>
              </p:txBody>
            </p:sp>
          </p:grpSp>
          <p:grpSp>
            <p:nvGrpSpPr>
              <p:cNvPr id="46" name="Group 45"/>
              <p:cNvGrpSpPr/>
              <p:nvPr/>
            </p:nvGrpSpPr>
            <p:grpSpPr>
              <a:xfrm flipH="1">
                <a:off x="4260770" y="1808098"/>
                <a:ext cx="1179638" cy="369332"/>
                <a:chOff x="3226186" y="1810117"/>
                <a:chExt cx="1179638" cy="369332"/>
              </a:xfrm>
            </p:grpSpPr>
            <p:sp>
              <p:nvSpPr>
                <p:cNvPr id="47" name="TextBox 46"/>
                <p:cNvSpPr txBox="1"/>
                <p:nvPr/>
              </p:nvSpPr>
              <p:spPr>
                <a:xfrm>
                  <a:off x="3536380" y="1810117"/>
                  <a:ext cx="454147" cy="369332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38100" dist="12700" dir="2700000" algn="tl" rotWithShape="0">
                    <a:prstClr val="black"/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pPr algn="l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r>
                    <a:rPr lang="en-US" sz="1800">
                      <a:solidFill>
                        <a:srgbClr val="FFFF00"/>
                      </a:solidFill>
                      <a:latin typeface="Calibri"/>
                      <a:ea typeface="+mn-ea"/>
                      <a:cs typeface="+mn-cs"/>
                    </a:rPr>
                    <a:t>+</a:t>
                  </a:r>
                </a:p>
              </p:txBody>
            </p:sp>
            <p:sp>
              <p:nvSpPr>
                <p:cNvPr id="48" name="TextBox 47"/>
                <p:cNvSpPr txBox="1"/>
                <p:nvPr/>
              </p:nvSpPr>
              <p:spPr>
                <a:xfrm>
                  <a:off x="3226186" y="1810117"/>
                  <a:ext cx="454147" cy="369332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38100" dist="12700" dir="2700000" algn="tl" rotWithShape="0">
                    <a:prstClr val="black"/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pPr algn="l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r>
                    <a:rPr lang="en-US" sz="1800">
                      <a:solidFill>
                        <a:srgbClr val="FFFF00"/>
                      </a:solidFill>
                      <a:latin typeface="Calibri"/>
                      <a:ea typeface="+mn-ea"/>
                      <a:cs typeface="+mn-cs"/>
                    </a:rPr>
                    <a:t>+</a:t>
                  </a:r>
                </a:p>
              </p:txBody>
            </p:sp>
            <p:sp>
              <p:nvSpPr>
                <p:cNvPr id="49" name="TextBox 48"/>
                <p:cNvSpPr txBox="1"/>
                <p:nvPr/>
              </p:nvSpPr>
              <p:spPr>
                <a:xfrm>
                  <a:off x="3768280" y="1810117"/>
                  <a:ext cx="454147" cy="369332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38100" dist="12700" dir="2700000" algn="tl" rotWithShape="0">
                    <a:prstClr val="black"/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pPr algn="l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r>
                    <a:rPr lang="en-US" sz="1800" b="1">
                      <a:solidFill>
                        <a:srgbClr val="FFFF00"/>
                      </a:solidFill>
                      <a:latin typeface="Calibri"/>
                      <a:ea typeface="+mn-ea"/>
                      <a:cs typeface="+mn-cs"/>
                    </a:rPr>
                    <a:t>+</a:t>
                  </a:r>
                </a:p>
              </p:txBody>
            </p:sp>
            <p:sp>
              <p:nvSpPr>
                <p:cNvPr id="50" name="TextBox 49"/>
                <p:cNvSpPr txBox="1"/>
                <p:nvPr/>
              </p:nvSpPr>
              <p:spPr>
                <a:xfrm>
                  <a:off x="3951677" y="1810117"/>
                  <a:ext cx="454147" cy="369332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38100" dist="12700" dir="2700000" algn="tl" rotWithShape="0">
                    <a:prstClr val="black"/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pPr algn="l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r>
                    <a:rPr lang="en-US" sz="1800" b="1" dirty="0">
                      <a:solidFill>
                        <a:srgbClr val="FFFF00"/>
                      </a:solidFill>
                      <a:latin typeface="Calibri"/>
                      <a:ea typeface="+mn-ea"/>
                      <a:cs typeface="+mn-cs"/>
                    </a:rPr>
                    <a:t>+</a:t>
                  </a:r>
                </a:p>
              </p:txBody>
            </p:sp>
          </p:grpSp>
        </p:grpSp>
        <p:grpSp>
          <p:nvGrpSpPr>
            <p:cNvPr id="52" name="Group 51"/>
            <p:cNvGrpSpPr/>
            <p:nvPr/>
          </p:nvGrpSpPr>
          <p:grpSpPr>
            <a:xfrm>
              <a:off x="2437697" y="4487408"/>
              <a:ext cx="1391990" cy="371351"/>
              <a:chOff x="3318259" y="1808098"/>
              <a:chExt cx="2106651" cy="371351"/>
            </a:xfrm>
          </p:grpSpPr>
          <p:grpSp>
            <p:nvGrpSpPr>
              <p:cNvPr id="53" name="Group 52"/>
              <p:cNvGrpSpPr/>
              <p:nvPr/>
            </p:nvGrpSpPr>
            <p:grpSpPr>
              <a:xfrm>
                <a:off x="3318259" y="1810117"/>
                <a:ext cx="1241630" cy="369332"/>
                <a:chOff x="3318259" y="1810117"/>
                <a:chExt cx="1241630" cy="369332"/>
              </a:xfrm>
            </p:grpSpPr>
            <p:sp>
              <p:nvSpPr>
                <p:cNvPr id="59" name="TextBox 58"/>
                <p:cNvSpPr txBox="1"/>
                <p:nvPr/>
              </p:nvSpPr>
              <p:spPr>
                <a:xfrm>
                  <a:off x="3690444" y="1810117"/>
                  <a:ext cx="454147" cy="369332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38100" dist="12700" dir="2700000" algn="tl" rotWithShape="0">
                    <a:prstClr val="black"/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pPr algn="l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r>
                    <a:rPr lang="en-US" sz="1800">
                      <a:solidFill>
                        <a:srgbClr val="FFFF00"/>
                      </a:solidFill>
                      <a:latin typeface="Calibri"/>
                      <a:ea typeface="+mn-ea"/>
                      <a:cs typeface="+mn-cs"/>
                    </a:rPr>
                    <a:t>+</a:t>
                  </a:r>
                </a:p>
              </p:txBody>
            </p:sp>
            <p:sp>
              <p:nvSpPr>
                <p:cNvPr id="60" name="TextBox 59"/>
                <p:cNvSpPr txBox="1"/>
                <p:nvPr/>
              </p:nvSpPr>
              <p:spPr>
                <a:xfrm>
                  <a:off x="3318259" y="1810117"/>
                  <a:ext cx="454147" cy="369332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38100" dist="12700" dir="2700000" algn="tl" rotWithShape="0">
                    <a:prstClr val="black"/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pPr algn="l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r>
                    <a:rPr lang="en-US" sz="1800">
                      <a:solidFill>
                        <a:srgbClr val="FFFF00"/>
                      </a:solidFill>
                      <a:latin typeface="Calibri"/>
                      <a:ea typeface="+mn-ea"/>
                      <a:cs typeface="+mn-cs"/>
                    </a:rPr>
                    <a:t>+</a:t>
                  </a:r>
                </a:p>
              </p:txBody>
            </p:sp>
            <p:sp>
              <p:nvSpPr>
                <p:cNvPr id="61" name="TextBox 60"/>
                <p:cNvSpPr txBox="1"/>
                <p:nvPr/>
              </p:nvSpPr>
              <p:spPr>
                <a:xfrm>
                  <a:off x="3922346" y="1810117"/>
                  <a:ext cx="454147" cy="369332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38100" dist="12700" dir="2700000" algn="tl" rotWithShape="0">
                    <a:prstClr val="black"/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pPr algn="l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r>
                    <a:rPr lang="en-US" sz="1800" b="1">
                      <a:solidFill>
                        <a:srgbClr val="FFFF00"/>
                      </a:solidFill>
                      <a:latin typeface="Calibri"/>
                      <a:ea typeface="+mn-ea"/>
                      <a:cs typeface="+mn-cs"/>
                    </a:rPr>
                    <a:t>+</a:t>
                  </a:r>
                </a:p>
              </p:txBody>
            </p:sp>
            <p:sp>
              <p:nvSpPr>
                <p:cNvPr id="62" name="TextBox 61"/>
                <p:cNvSpPr txBox="1"/>
                <p:nvPr/>
              </p:nvSpPr>
              <p:spPr>
                <a:xfrm>
                  <a:off x="4105742" y="1810117"/>
                  <a:ext cx="454147" cy="369332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38100" dist="12700" dir="2700000" algn="tl" rotWithShape="0">
                    <a:prstClr val="black"/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pPr algn="l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r>
                    <a:rPr lang="en-US" sz="1800" b="1" dirty="0">
                      <a:solidFill>
                        <a:srgbClr val="FFFF00"/>
                      </a:solidFill>
                      <a:latin typeface="Calibri"/>
                      <a:ea typeface="+mn-ea"/>
                      <a:cs typeface="+mn-cs"/>
                    </a:rPr>
                    <a:t>+</a:t>
                  </a:r>
                </a:p>
              </p:txBody>
            </p:sp>
          </p:grpSp>
          <p:grpSp>
            <p:nvGrpSpPr>
              <p:cNvPr id="54" name="Group 53"/>
              <p:cNvGrpSpPr/>
              <p:nvPr/>
            </p:nvGrpSpPr>
            <p:grpSpPr>
              <a:xfrm flipH="1">
                <a:off x="4260770" y="1808098"/>
                <a:ext cx="1164140" cy="369332"/>
                <a:chOff x="3241684" y="1810117"/>
                <a:chExt cx="1164140" cy="369332"/>
              </a:xfrm>
            </p:grpSpPr>
            <p:sp>
              <p:nvSpPr>
                <p:cNvPr id="55" name="TextBox 54"/>
                <p:cNvSpPr txBox="1"/>
                <p:nvPr/>
              </p:nvSpPr>
              <p:spPr>
                <a:xfrm>
                  <a:off x="3536380" y="1810117"/>
                  <a:ext cx="454147" cy="369332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38100" dist="12700" dir="2700000" algn="tl" rotWithShape="0">
                    <a:prstClr val="black"/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pPr algn="l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r>
                    <a:rPr lang="en-US" sz="1800">
                      <a:solidFill>
                        <a:srgbClr val="FFFF00"/>
                      </a:solidFill>
                      <a:latin typeface="Calibri"/>
                      <a:ea typeface="+mn-ea"/>
                      <a:cs typeface="+mn-cs"/>
                    </a:rPr>
                    <a:t>+</a:t>
                  </a:r>
                </a:p>
              </p:txBody>
            </p:sp>
            <p:sp>
              <p:nvSpPr>
                <p:cNvPr id="56" name="TextBox 55"/>
                <p:cNvSpPr txBox="1"/>
                <p:nvPr/>
              </p:nvSpPr>
              <p:spPr>
                <a:xfrm>
                  <a:off x="3241684" y="1810117"/>
                  <a:ext cx="454147" cy="369332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38100" dist="12700" dir="2700000" algn="tl" rotWithShape="0">
                    <a:prstClr val="black"/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pPr algn="l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r>
                    <a:rPr lang="en-US" sz="1800">
                      <a:solidFill>
                        <a:srgbClr val="FFFF00"/>
                      </a:solidFill>
                      <a:latin typeface="Calibri"/>
                      <a:ea typeface="+mn-ea"/>
                      <a:cs typeface="+mn-cs"/>
                    </a:rPr>
                    <a:t>+</a:t>
                  </a:r>
                </a:p>
              </p:txBody>
            </p:sp>
            <p:sp>
              <p:nvSpPr>
                <p:cNvPr id="57" name="TextBox 56"/>
                <p:cNvSpPr txBox="1"/>
                <p:nvPr/>
              </p:nvSpPr>
              <p:spPr>
                <a:xfrm>
                  <a:off x="3768281" y="1810117"/>
                  <a:ext cx="454147" cy="369332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38100" dist="12700" dir="2700000" algn="tl" rotWithShape="0">
                    <a:prstClr val="black"/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pPr algn="l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r>
                    <a:rPr lang="en-US" sz="1800" b="1">
                      <a:solidFill>
                        <a:srgbClr val="FFFF00"/>
                      </a:solidFill>
                      <a:latin typeface="Calibri"/>
                      <a:ea typeface="+mn-ea"/>
                      <a:cs typeface="+mn-cs"/>
                    </a:rPr>
                    <a:t>+</a:t>
                  </a:r>
                </a:p>
              </p:txBody>
            </p:sp>
            <p:sp>
              <p:nvSpPr>
                <p:cNvPr id="58" name="TextBox 57"/>
                <p:cNvSpPr txBox="1"/>
                <p:nvPr/>
              </p:nvSpPr>
              <p:spPr>
                <a:xfrm>
                  <a:off x="3951677" y="1810117"/>
                  <a:ext cx="454147" cy="369332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38100" dist="12700" dir="2700000" algn="tl" rotWithShape="0">
                    <a:prstClr val="black"/>
                  </a:outerShdw>
                </a:effectLst>
              </p:spPr>
              <p:txBody>
                <a:bodyPr wrap="none" rtlCol="0">
                  <a:spAutoFit/>
                </a:bodyPr>
                <a:lstStyle/>
                <a:p>
                  <a:pPr algn="l" fontAlgn="auto"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None/>
                  </a:pPr>
                  <a:r>
                    <a:rPr lang="en-US" sz="1800" b="1" dirty="0">
                      <a:solidFill>
                        <a:srgbClr val="FFFF00"/>
                      </a:solidFill>
                      <a:latin typeface="Calibri"/>
                      <a:ea typeface="+mn-ea"/>
                      <a:cs typeface="+mn-cs"/>
                    </a:rPr>
                    <a:t>+</a:t>
                  </a:r>
                </a:p>
              </p:txBody>
            </p:sp>
          </p:grpSp>
        </p:grpSp>
        <p:cxnSp>
          <p:nvCxnSpPr>
            <p:cNvPr id="63" name="Straight Arrow Connector 62"/>
            <p:cNvCxnSpPr/>
            <p:nvPr/>
          </p:nvCxnSpPr>
          <p:spPr>
            <a:xfrm>
              <a:off x="2850756" y="2228316"/>
              <a:ext cx="678737" cy="4729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/>
            <p:nvPr/>
          </p:nvCxnSpPr>
          <p:spPr>
            <a:xfrm flipV="1">
              <a:off x="2811094" y="4890131"/>
              <a:ext cx="659816" cy="345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/>
            <p:cNvSpPr txBox="1"/>
            <p:nvPr/>
          </p:nvSpPr>
          <p:spPr>
            <a:xfrm>
              <a:off x="3076944" y="1880296"/>
              <a:ext cx="139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en-US" sz="180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v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036814" y="4817427"/>
              <a:ext cx="139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en-US" sz="180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v</a:t>
              </a:r>
            </a:p>
          </p:txBody>
        </p:sp>
      </p:grpSp>
      <p:sp>
        <p:nvSpPr>
          <p:cNvPr id="8" name="Freeform 7"/>
          <p:cNvSpPr/>
          <p:nvPr/>
        </p:nvSpPr>
        <p:spPr>
          <a:xfrm>
            <a:off x="6510903" y="2491419"/>
            <a:ext cx="2650210" cy="495945"/>
          </a:xfrm>
          <a:custGeom>
            <a:avLst/>
            <a:gdLst>
              <a:gd name="connsiteX0" fmla="*/ 0 w 2650210"/>
              <a:gd name="connsiteY0" fmla="*/ 0 h 495945"/>
              <a:gd name="connsiteX1" fmla="*/ 0 w 2650210"/>
              <a:gd name="connsiteY1" fmla="*/ 495945 h 495945"/>
              <a:gd name="connsiteX2" fmla="*/ 2650210 w 2650210"/>
              <a:gd name="connsiteY2" fmla="*/ 480447 h 495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50210" h="495945">
                <a:moveTo>
                  <a:pt x="0" y="0"/>
                </a:moveTo>
                <a:lnTo>
                  <a:pt x="0" y="495945"/>
                </a:lnTo>
                <a:lnTo>
                  <a:pt x="2650210" y="480447"/>
                </a:lnTo>
              </a:path>
            </a:pathLst>
          </a:custGeom>
          <a:noFill/>
          <a:ln w="4762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8" name="Freeform 67"/>
          <p:cNvSpPr/>
          <p:nvPr/>
        </p:nvSpPr>
        <p:spPr>
          <a:xfrm flipV="1">
            <a:off x="6510931" y="4045278"/>
            <a:ext cx="2650210" cy="495945"/>
          </a:xfrm>
          <a:custGeom>
            <a:avLst/>
            <a:gdLst>
              <a:gd name="connsiteX0" fmla="*/ 0 w 2650210"/>
              <a:gd name="connsiteY0" fmla="*/ 0 h 495945"/>
              <a:gd name="connsiteX1" fmla="*/ 0 w 2650210"/>
              <a:gd name="connsiteY1" fmla="*/ 495945 h 495945"/>
              <a:gd name="connsiteX2" fmla="*/ 2650210 w 2650210"/>
              <a:gd name="connsiteY2" fmla="*/ 480447 h 495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50210" h="495945">
                <a:moveTo>
                  <a:pt x="0" y="0"/>
                </a:moveTo>
                <a:lnTo>
                  <a:pt x="0" y="495945"/>
                </a:lnTo>
                <a:lnTo>
                  <a:pt x="2650210" y="480447"/>
                </a:lnTo>
              </a:path>
            </a:pathLst>
          </a:custGeom>
          <a:noFill/>
          <a:ln w="4762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02" name="Group 101"/>
          <p:cNvGrpSpPr/>
          <p:nvPr/>
        </p:nvGrpSpPr>
        <p:grpSpPr>
          <a:xfrm>
            <a:off x="5972015" y="2376548"/>
            <a:ext cx="2612108" cy="2292442"/>
            <a:chOff x="4448015" y="2376548"/>
            <a:chExt cx="2612108" cy="2292442"/>
          </a:xfrm>
        </p:grpSpPr>
        <p:grpSp>
          <p:nvGrpSpPr>
            <p:cNvPr id="98" name="Group 97"/>
            <p:cNvGrpSpPr/>
            <p:nvPr/>
          </p:nvGrpSpPr>
          <p:grpSpPr>
            <a:xfrm>
              <a:off x="5662320" y="2973256"/>
              <a:ext cx="1397803" cy="1067993"/>
              <a:chOff x="5879297" y="2973256"/>
              <a:chExt cx="1397803" cy="1067993"/>
            </a:xfrm>
          </p:grpSpPr>
          <p:grpSp>
            <p:nvGrpSpPr>
              <p:cNvPr id="83" name="Group 82"/>
              <p:cNvGrpSpPr/>
              <p:nvPr/>
            </p:nvGrpSpPr>
            <p:grpSpPr>
              <a:xfrm flipV="1">
                <a:off x="5900263" y="3620376"/>
                <a:ext cx="870583" cy="420873"/>
                <a:chOff x="3516930" y="2169763"/>
                <a:chExt cx="1613520" cy="945396"/>
              </a:xfrm>
            </p:grpSpPr>
            <p:grpSp>
              <p:nvGrpSpPr>
                <p:cNvPr id="84" name="Group 83"/>
                <p:cNvGrpSpPr/>
                <p:nvPr/>
              </p:nvGrpSpPr>
              <p:grpSpPr>
                <a:xfrm>
                  <a:off x="3516930" y="2169763"/>
                  <a:ext cx="838094" cy="945396"/>
                  <a:chOff x="3516930" y="2169763"/>
                  <a:chExt cx="838094" cy="945396"/>
                </a:xfrm>
              </p:grpSpPr>
              <p:sp>
                <p:nvSpPr>
                  <p:cNvPr id="90" name="Freeform 89"/>
                  <p:cNvSpPr/>
                  <p:nvPr/>
                </p:nvSpPr>
                <p:spPr>
                  <a:xfrm>
                    <a:off x="4355024" y="2169763"/>
                    <a:ext cx="0" cy="805912"/>
                  </a:xfrm>
                  <a:custGeom>
                    <a:avLst/>
                    <a:gdLst>
                      <a:gd name="connsiteX0" fmla="*/ 0 w 0"/>
                      <a:gd name="connsiteY0" fmla="*/ 805912 h 805912"/>
                      <a:gd name="connsiteX1" fmla="*/ 0 w 0"/>
                      <a:gd name="connsiteY1" fmla="*/ 0 h 805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805912">
                        <a:moveTo>
                          <a:pt x="0" y="805912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endParaRPr lang="en-US" sz="180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91" name="Freeform 90"/>
                  <p:cNvSpPr/>
                  <p:nvPr/>
                </p:nvSpPr>
                <p:spPr>
                  <a:xfrm>
                    <a:off x="4106477" y="2169763"/>
                    <a:ext cx="124560" cy="807900"/>
                  </a:xfrm>
                  <a:custGeom>
                    <a:avLst/>
                    <a:gdLst>
                      <a:gd name="connsiteX0" fmla="*/ 124560 w 124560"/>
                      <a:gd name="connsiteY0" fmla="*/ 805912 h 807900"/>
                      <a:gd name="connsiteX1" fmla="*/ 16072 w 124560"/>
                      <a:gd name="connsiteY1" fmla="*/ 681925 h 807900"/>
                      <a:gd name="connsiteX2" fmla="*/ 574 w 124560"/>
                      <a:gd name="connsiteY2" fmla="*/ 0 h 8079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4560" h="807900">
                        <a:moveTo>
                          <a:pt x="124560" y="805912"/>
                        </a:moveTo>
                        <a:cubicBezTo>
                          <a:pt x="80648" y="811078"/>
                          <a:pt x="36736" y="816244"/>
                          <a:pt x="16072" y="681925"/>
                        </a:cubicBezTo>
                        <a:cubicBezTo>
                          <a:pt x="-4592" y="547606"/>
                          <a:pt x="574" y="0"/>
                          <a:pt x="574" y="0"/>
                        </a:cubicBezTo>
                      </a:path>
                    </a:pathLst>
                  </a:custGeom>
                  <a:no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endParaRPr lang="en-US" sz="180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92" name="Freeform 91"/>
                  <p:cNvSpPr/>
                  <p:nvPr/>
                </p:nvSpPr>
                <p:spPr>
                  <a:xfrm>
                    <a:off x="3828081" y="2185261"/>
                    <a:ext cx="185980" cy="852407"/>
                  </a:xfrm>
                  <a:custGeom>
                    <a:avLst/>
                    <a:gdLst>
                      <a:gd name="connsiteX0" fmla="*/ 185980 w 185980"/>
                      <a:gd name="connsiteY0" fmla="*/ 852407 h 852407"/>
                      <a:gd name="connsiteX1" fmla="*/ 30997 w 185980"/>
                      <a:gd name="connsiteY1" fmla="*/ 666427 h 852407"/>
                      <a:gd name="connsiteX2" fmla="*/ 0 w 185980"/>
                      <a:gd name="connsiteY2" fmla="*/ 0 h 8524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85980" h="852407">
                        <a:moveTo>
                          <a:pt x="185980" y="852407"/>
                        </a:moveTo>
                        <a:cubicBezTo>
                          <a:pt x="123987" y="830451"/>
                          <a:pt x="61994" y="808495"/>
                          <a:pt x="30997" y="666427"/>
                        </a:cubicBezTo>
                        <a:cubicBezTo>
                          <a:pt x="0" y="524359"/>
                          <a:pt x="0" y="0"/>
                          <a:pt x="0" y="0"/>
                        </a:cubicBezTo>
                      </a:path>
                    </a:pathLst>
                  </a:custGeom>
                  <a:no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endParaRPr lang="en-US" sz="180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93" name="Freeform 92"/>
                  <p:cNvSpPr/>
                  <p:nvPr/>
                </p:nvSpPr>
                <p:spPr>
                  <a:xfrm>
                    <a:off x="3516930" y="2169763"/>
                    <a:ext cx="357646" cy="945396"/>
                  </a:xfrm>
                  <a:custGeom>
                    <a:avLst/>
                    <a:gdLst>
                      <a:gd name="connsiteX0" fmla="*/ 357646 w 357646"/>
                      <a:gd name="connsiteY0" fmla="*/ 945396 h 945396"/>
                      <a:gd name="connsiteX1" fmla="*/ 47680 w 357646"/>
                      <a:gd name="connsiteY1" fmla="*/ 681925 h 945396"/>
                      <a:gd name="connsiteX2" fmla="*/ 1185 w 357646"/>
                      <a:gd name="connsiteY2" fmla="*/ 0 h 9453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57646" h="945396">
                        <a:moveTo>
                          <a:pt x="357646" y="945396"/>
                        </a:moveTo>
                        <a:cubicBezTo>
                          <a:pt x="232368" y="892443"/>
                          <a:pt x="107090" y="839491"/>
                          <a:pt x="47680" y="681925"/>
                        </a:cubicBezTo>
                        <a:cubicBezTo>
                          <a:pt x="-11730" y="524359"/>
                          <a:pt x="1185" y="0"/>
                          <a:pt x="1185" y="0"/>
                        </a:cubicBezTo>
                      </a:path>
                    </a:pathLst>
                  </a:custGeom>
                  <a:no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endParaRPr lang="en-US" sz="180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</p:grpSp>
            <p:grpSp>
              <p:nvGrpSpPr>
                <p:cNvPr id="85" name="Group 84"/>
                <p:cNvGrpSpPr/>
                <p:nvPr/>
              </p:nvGrpSpPr>
              <p:grpSpPr>
                <a:xfrm flipH="1">
                  <a:off x="4292356" y="2169763"/>
                  <a:ext cx="838094" cy="945396"/>
                  <a:chOff x="3516930" y="2169763"/>
                  <a:chExt cx="838094" cy="945396"/>
                </a:xfrm>
              </p:grpSpPr>
              <p:sp>
                <p:nvSpPr>
                  <p:cNvPr id="86" name="Freeform 85"/>
                  <p:cNvSpPr/>
                  <p:nvPr/>
                </p:nvSpPr>
                <p:spPr>
                  <a:xfrm>
                    <a:off x="4355024" y="2169763"/>
                    <a:ext cx="0" cy="805912"/>
                  </a:xfrm>
                  <a:custGeom>
                    <a:avLst/>
                    <a:gdLst>
                      <a:gd name="connsiteX0" fmla="*/ 0 w 0"/>
                      <a:gd name="connsiteY0" fmla="*/ 805912 h 805912"/>
                      <a:gd name="connsiteX1" fmla="*/ 0 w 0"/>
                      <a:gd name="connsiteY1" fmla="*/ 0 h 805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805912">
                        <a:moveTo>
                          <a:pt x="0" y="805912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endParaRPr lang="en-US" sz="180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87" name="Freeform 86"/>
                  <p:cNvSpPr/>
                  <p:nvPr/>
                </p:nvSpPr>
                <p:spPr>
                  <a:xfrm>
                    <a:off x="4106477" y="2169763"/>
                    <a:ext cx="124560" cy="807900"/>
                  </a:xfrm>
                  <a:custGeom>
                    <a:avLst/>
                    <a:gdLst>
                      <a:gd name="connsiteX0" fmla="*/ 124560 w 124560"/>
                      <a:gd name="connsiteY0" fmla="*/ 805912 h 807900"/>
                      <a:gd name="connsiteX1" fmla="*/ 16072 w 124560"/>
                      <a:gd name="connsiteY1" fmla="*/ 681925 h 807900"/>
                      <a:gd name="connsiteX2" fmla="*/ 574 w 124560"/>
                      <a:gd name="connsiteY2" fmla="*/ 0 h 8079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4560" h="807900">
                        <a:moveTo>
                          <a:pt x="124560" y="805912"/>
                        </a:moveTo>
                        <a:cubicBezTo>
                          <a:pt x="80648" y="811078"/>
                          <a:pt x="36736" y="816244"/>
                          <a:pt x="16072" y="681925"/>
                        </a:cubicBezTo>
                        <a:cubicBezTo>
                          <a:pt x="-4592" y="547606"/>
                          <a:pt x="574" y="0"/>
                          <a:pt x="574" y="0"/>
                        </a:cubicBezTo>
                      </a:path>
                    </a:pathLst>
                  </a:custGeom>
                  <a:no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endParaRPr lang="en-US" sz="180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88" name="Freeform 87"/>
                  <p:cNvSpPr/>
                  <p:nvPr/>
                </p:nvSpPr>
                <p:spPr>
                  <a:xfrm>
                    <a:off x="3828081" y="2185261"/>
                    <a:ext cx="185980" cy="852407"/>
                  </a:xfrm>
                  <a:custGeom>
                    <a:avLst/>
                    <a:gdLst>
                      <a:gd name="connsiteX0" fmla="*/ 185980 w 185980"/>
                      <a:gd name="connsiteY0" fmla="*/ 852407 h 852407"/>
                      <a:gd name="connsiteX1" fmla="*/ 30997 w 185980"/>
                      <a:gd name="connsiteY1" fmla="*/ 666427 h 852407"/>
                      <a:gd name="connsiteX2" fmla="*/ 0 w 185980"/>
                      <a:gd name="connsiteY2" fmla="*/ 0 h 8524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85980" h="852407">
                        <a:moveTo>
                          <a:pt x="185980" y="852407"/>
                        </a:moveTo>
                        <a:cubicBezTo>
                          <a:pt x="123987" y="830451"/>
                          <a:pt x="61994" y="808495"/>
                          <a:pt x="30997" y="666427"/>
                        </a:cubicBezTo>
                        <a:cubicBezTo>
                          <a:pt x="0" y="524359"/>
                          <a:pt x="0" y="0"/>
                          <a:pt x="0" y="0"/>
                        </a:cubicBezTo>
                      </a:path>
                    </a:pathLst>
                  </a:custGeom>
                  <a:no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endParaRPr lang="en-US" sz="180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89" name="Freeform 88"/>
                  <p:cNvSpPr/>
                  <p:nvPr/>
                </p:nvSpPr>
                <p:spPr>
                  <a:xfrm>
                    <a:off x="3516930" y="2169763"/>
                    <a:ext cx="357646" cy="945396"/>
                  </a:xfrm>
                  <a:custGeom>
                    <a:avLst/>
                    <a:gdLst>
                      <a:gd name="connsiteX0" fmla="*/ 357646 w 357646"/>
                      <a:gd name="connsiteY0" fmla="*/ 945396 h 945396"/>
                      <a:gd name="connsiteX1" fmla="*/ 47680 w 357646"/>
                      <a:gd name="connsiteY1" fmla="*/ 681925 h 945396"/>
                      <a:gd name="connsiteX2" fmla="*/ 1185 w 357646"/>
                      <a:gd name="connsiteY2" fmla="*/ 0 h 9453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57646" h="945396">
                        <a:moveTo>
                          <a:pt x="357646" y="945396"/>
                        </a:moveTo>
                        <a:cubicBezTo>
                          <a:pt x="232368" y="892443"/>
                          <a:pt x="107090" y="839491"/>
                          <a:pt x="47680" y="681925"/>
                        </a:cubicBezTo>
                        <a:cubicBezTo>
                          <a:pt x="-11730" y="524359"/>
                          <a:pt x="1185" y="0"/>
                          <a:pt x="1185" y="0"/>
                        </a:cubicBezTo>
                      </a:path>
                    </a:pathLst>
                  </a:custGeom>
                  <a:no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endParaRPr lang="en-US" sz="180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</p:grpSp>
          </p:grpSp>
          <p:grpSp>
            <p:nvGrpSpPr>
              <p:cNvPr id="72" name="Group 71"/>
              <p:cNvGrpSpPr/>
              <p:nvPr/>
            </p:nvGrpSpPr>
            <p:grpSpPr>
              <a:xfrm>
                <a:off x="5879297" y="2973256"/>
                <a:ext cx="913739" cy="420873"/>
                <a:chOff x="3516930" y="2169763"/>
                <a:chExt cx="1613520" cy="945396"/>
              </a:xfrm>
            </p:grpSpPr>
            <p:grpSp>
              <p:nvGrpSpPr>
                <p:cNvPr id="73" name="Group 72"/>
                <p:cNvGrpSpPr/>
                <p:nvPr/>
              </p:nvGrpSpPr>
              <p:grpSpPr>
                <a:xfrm>
                  <a:off x="3516930" y="2169763"/>
                  <a:ext cx="838094" cy="945396"/>
                  <a:chOff x="3516930" y="2169763"/>
                  <a:chExt cx="838094" cy="945396"/>
                </a:xfrm>
              </p:grpSpPr>
              <p:sp>
                <p:nvSpPr>
                  <p:cNvPr id="79" name="Freeform 78"/>
                  <p:cNvSpPr/>
                  <p:nvPr/>
                </p:nvSpPr>
                <p:spPr>
                  <a:xfrm>
                    <a:off x="4355024" y="2169763"/>
                    <a:ext cx="0" cy="805912"/>
                  </a:xfrm>
                  <a:custGeom>
                    <a:avLst/>
                    <a:gdLst>
                      <a:gd name="connsiteX0" fmla="*/ 0 w 0"/>
                      <a:gd name="connsiteY0" fmla="*/ 805912 h 805912"/>
                      <a:gd name="connsiteX1" fmla="*/ 0 w 0"/>
                      <a:gd name="connsiteY1" fmla="*/ 0 h 805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805912">
                        <a:moveTo>
                          <a:pt x="0" y="805912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endParaRPr lang="en-US" sz="180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80" name="Freeform 79"/>
                  <p:cNvSpPr/>
                  <p:nvPr/>
                </p:nvSpPr>
                <p:spPr>
                  <a:xfrm>
                    <a:off x="4106477" y="2169763"/>
                    <a:ext cx="124560" cy="807900"/>
                  </a:xfrm>
                  <a:custGeom>
                    <a:avLst/>
                    <a:gdLst>
                      <a:gd name="connsiteX0" fmla="*/ 124560 w 124560"/>
                      <a:gd name="connsiteY0" fmla="*/ 805912 h 807900"/>
                      <a:gd name="connsiteX1" fmla="*/ 16072 w 124560"/>
                      <a:gd name="connsiteY1" fmla="*/ 681925 h 807900"/>
                      <a:gd name="connsiteX2" fmla="*/ 574 w 124560"/>
                      <a:gd name="connsiteY2" fmla="*/ 0 h 8079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4560" h="807900">
                        <a:moveTo>
                          <a:pt x="124560" y="805912"/>
                        </a:moveTo>
                        <a:cubicBezTo>
                          <a:pt x="80648" y="811078"/>
                          <a:pt x="36736" y="816244"/>
                          <a:pt x="16072" y="681925"/>
                        </a:cubicBezTo>
                        <a:cubicBezTo>
                          <a:pt x="-4592" y="547606"/>
                          <a:pt x="574" y="0"/>
                          <a:pt x="574" y="0"/>
                        </a:cubicBezTo>
                      </a:path>
                    </a:pathLst>
                  </a:custGeom>
                  <a:no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endParaRPr lang="en-US" sz="180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81" name="Freeform 80"/>
                  <p:cNvSpPr/>
                  <p:nvPr/>
                </p:nvSpPr>
                <p:spPr>
                  <a:xfrm>
                    <a:off x="3828081" y="2185261"/>
                    <a:ext cx="185980" cy="852407"/>
                  </a:xfrm>
                  <a:custGeom>
                    <a:avLst/>
                    <a:gdLst>
                      <a:gd name="connsiteX0" fmla="*/ 185980 w 185980"/>
                      <a:gd name="connsiteY0" fmla="*/ 852407 h 852407"/>
                      <a:gd name="connsiteX1" fmla="*/ 30997 w 185980"/>
                      <a:gd name="connsiteY1" fmla="*/ 666427 h 852407"/>
                      <a:gd name="connsiteX2" fmla="*/ 0 w 185980"/>
                      <a:gd name="connsiteY2" fmla="*/ 0 h 8524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85980" h="852407">
                        <a:moveTo>
                          <a:pt x="185980" y="852407"/>
                        </a:moveTo>
                        <a:cubicBezTo>
                          <a:pt x="123987" y="830451"/>
                          <a:pt x="61994" y="808495"/>
                          <a:pt x="30997" y="666427"/>
                        </a:cubicBezTo>
                        <a:cubicBezTo>
                          <a:pt x="0" y="524359"/>
                          <a:pt x="0" y="0"/>
                          <a:pt x="0" y="0"/>
                        </a:cubicBezTo>
                      </a:path>
                    </a:pathLst>
                  </a:custGeom>
                  <a:no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endParaRPr lang="en-US" sz="180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82" name="Freeform 81"/>
                  <p:cNvSpPr/>
                  <p:nvPr/>
                </p:nvSpPr>
                <p:spPr>
                  <a:xfrm>
                    <a:off x="3516930" y="2169763"/>
                    <a:ext cx="357646" cy="945396"/>
                  </a:xfrm>
                  <a:custGeom>
                    <a:avLst/>
                    <a:gdLst>
                      <a:gd name="connsiteX0" fmla="*/ 357646 w 357646"/>
                      <a:gd name="connsiteY0" fmla="*/ 945396 h 945396"/>
                      <a:gd name="connsiteX1" fmla="*/ 47680 w 357646"/>
                      <a:gd name="connsiteY1" fmla="*/ 681925 h 945396"/>
                      <a:gd name="connsiteX2" fmla="*/ 1185 w 357646"/>
                      <a:gd name="connsiteY2" fmla="*/ 0 h 9453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57646" h="945396">
                        <a:moveTo>
                          <a:pt x="357646" y="945396"/>
                        </a:moveTo>
                        <a:cubicBezTo>
                          <a:pt x="232368" y="892443"/>
                          <a:pt x="107090" y="839491"/>
                          <a:pt x="47680" y="681925"/>
                        </a:cubicBezTo>
                        <a:cubicBezTo>
                          <a:pt x="-11730" y="524359"/>
                          <a:pt x="1185" y="0"/>
                          <a:pt x="1185" y="0"/>
                        </a:cubicBezTo>
                      </a:path>
                    </a:pathLst>
                  </a:custGeom>
                  <a:no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endParaRPr lang="en-US" sz="180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</p:grpSp>
            <p:grpSp>
              <p:nvGrpSpPr>
                <p:cNvPr id="74" name="Group 73"/>
                <p:cNvGrpSpPr/>
                <p:nvPr/>
              </p:nvGrpSpPr>
              <p:grpSpPr>
                <a:xfrm flipH="1">
                  <a:off x="4292356" y="2169763"/>
                  <a:ext cx="838094" cy="945396"/>
                  <a:chOff x="3516930" y="2169763"/>
                  <a:chExt cx="838094" cy="945396"/>
                </a:xfrm>
              </p:grpSpPr>
              <p:sp>
                <p:nvSpPr>
                  <p:cNvPr id="75" name="Freeform 74"/>
                  <p:cNvSpPr/>
                  <p:nvPr/>
                </p:nvSpPr>
                <p:spPr>
                  <a:xfrm>
                    <a:off x="4355024" y="2169763"/>
                    <a:ext cx="0" cy="805912"/>
                  </a:xfrm>
                  <a:custGeom>
                    <a:avLst/>
                    <a:gdLst>
                      <a:gd name="connsiteX0" fmla="*/ 0 w 0"/>
                      <a:gd name="connsiteY0" fmla="*/ 805912 h 805912"/>
                      <a:gd name="connsiteX1" fmla="*/ 0 w 0"/>
                      <a:gd name="connsiteY1" fmla="*/ 0 h 8059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805912">
                        <a:moveTo>
                          <a:pt x="0" y="805912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endParaRPr lang="en-US" sz="180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76" name="Freeform 75"/>
                  <p:cNvSpPr/>
                  <p:nvPr/>
                </p:nvSpPr>
                <p:spPr>
                  <a:xfrm>
                    <a:off x="4106477" y="2169763"/>
                    <a:ext cx="124560" cy="807900"/>
                  </a:xfrm>
                  <a:custGeom>
                    <a:avLst/>
                    <a:gdLst>
                      <a:gd name="connsiteX0" fmla="*/ 124560 w 124560"/>
                      <a:gd name="connsiteY0" fmla="*/ 805912 h 807900"/>
                      <a:gd name="connsiteX1" fmla="*/ 16072 w 124560"/>
                      <a:gd name="connsiteY1" fmla="*/ 681925 h 807900"/>
                      <a:gd name="connsiteX2" fmla="*/ 574 w 124560"/>
                      <a:gd name="connsiteY2" fmla="*/ 0 h 8079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4560" h="807900">
                        <a:moveTo>
                          <a:pt x="124560" y="805912"/>
                        </a:moveTo>
                        <a:cubicBezTo>
                          <a:pt x="80648" y="811078"/>
                          <a:pt x="36736" y="816244"/>
                          <a:pt x="16072" y="681925"/>
                        </a:cubicBezTo>
                        <a:cubicBezTo>
                          <a:pt x="-4592" y="547606"/>
                          <a:pt x="574" y="0"/>
                          <a:pt x="574" y="0"/>
                        </a:cubicBezTo>
                      </a:path>
                    </a:pathLst>
                  </a:custGeom>
                  <a:no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endParaRPr lang="en-US" sz="180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77" name="Freeform 76"/>
                  <p:cNvSpPr/>
                  <p:nvPr/>
                </p:nvSpPr>
                <p:spPr>
                  <a:xfrm>
                    <a:off x="3828081" y="2185261"/>
                    <a:ext cx="185980" cy="852407"/>
                  </a:xfrm>
                  <a:custGeom>
                    <a:avLst/>
                    <a:gdLst>
                      <a:gd name="connsiteX0" fmla="*/ 185980 w 185980"/>
                      <a:gd name="connsiteY0" fmla="*/ 852407 h 852407"/>
                      <a:gd name="connsiteX1" fmla="*/ 30997 w 185980"/>
                      <a:gd name="connsiteY1" fmla="*/ 666427 h 852407"/>
                      <a:gd name="connsiteX2" fmla="*/ 0 w 185980"/>
                      <a:gd name="connsiteY2" fmla="*/ 0 h 8524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85980" h="852407">
                        <a:moveTo>
                          <a:pt x="185980" y="852407"/>
                        </a:moveTo>
                        <a:cubicBezTo>
                          <a:pt x="123987" y="830451"/>
                          <a:pt x="61994" y="808495"/>
                          <a:pt x="30997" y="666427"/>
                        </a:cubicBezTo>
                        <a:cubicBezTo>
                          <a:pt x="0" y="524359"/>
                          <a:pt x="0" y="0"/>
                          <a:pt x="0" y="0"/>
                        </a:cubicBezTo>
                      </a:path>
                    </a:pathLst>
                  </a:custGeom>
                  <a:no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endParaRPr lang="en-US" sz="180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78" name="Freeform 77"/>
                  <p:cNvSpPr/>
                  <p:nvPr/>
                </p:nvSpPr>
                <p:spPr>
                  <a:xfrm>
                    <a:off x="3516930" y="2169763"/>
                    <a:ext cx="357646" cy="945396"/>
                  </a:xfrm>
                  <a:custGeom>
                    <a:avLst/>
                    <a:gdLst>
                      <a:gd name="connsiteX0" fmla="*/ 357646 w 357646"/>
                      <a:gd name="connsiteY0" fmla="*/ 945396 h 945396"/>
                      <a:gd name="connsiteX1" fmla="*/ 47680 w 357646"/>
                      <a:gd name="connsiteY1" fmla="*/ 681925 h 945396"/>
                      <a:gd name="connsiteX2" fmla="*/ 1185 w 357646"/>
                      <a:gd name="connsiteY2" fmla="*/ 0 h 9453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57646" h="945396">
                        <a:moveTo>
                          <a:pt x="357646" y="945396"/>
                        </a:moveTo>
                        <a:cubicBezTo>
                          <a:pt x="232368" y="892443"/>
                          <a:pt x="107090" y="839491"/>
                          <a:pt x="47680" y="681925"/>
                        </a:cubicBezTo>
                        <a:cubicBezTo>
                          <a:pt x="-11730" y="524359"/>
                          <a:pt x="1185" y="0"/>
                          <a:pt x="1185" y="0"/>
                        </a:cubicBezTo>
                      </a:path>
                    </a:pathLst>
                  </a:custGeom>
                  <a:noFill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None/>
                    </a:pPr>
                    <a:endParaRPr lang="en-US" sz="180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</p:grpSp>
          </p:grpSp>
          <p:cxnSp>
            <p:nvCxnSpPr>
              <p:cNvPr id="70" name="Straight Arrow Connector 69"/>
              <p:cNvCxnSpPr/>
              <p:nvPr/>
            </p:nvCxnSpPr>
            <p:spPr>
              <a:xfrm flipV="1">
                <a:off x="6622850" y="3485740"/>
                <a:ext cx="654250" cy="2084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headEnd type="none"/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TextBox 70"/>
              <p:cNvSpPr txBox="1"/>
              <p:nvPr/>
            </p:nvSpPr>
            <p:spPr>
              <a:xfrm>
                <a:off x="6950075" y="3156346"/>
                <a:ext cx="1391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r>
                  <a:rPr lang="en-US" sz="180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v</a:t>
                </a:r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6018651" y="3319347"/>
                <a:ext cx="604199" cy="366544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100000"/>
                      <a:shade val="100000"/>
                      <a:satMod val="130000"/>
                      <a:alpha val="46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</a:gra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endParaRPr lang="en-US" sz="18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14" name="Freeform 13"/>
            <p:cNvSpPr/>
            <p:nvPr/>
          </p:nvSpPr>
          <p:spPr>
            <a:xfrm>
              <a:off x="4448015" y="2376548"/>
              <a:ext cx="1053885" cy="511825"/>
            </a:xfrm>
            <a:custGeom>
              <a:avLst/>
              <a:gdLst>
                <a:gd name="connsiteX0" fmla="*/ 0 w 1053885"/>
                <a:gd name="connsiteY0" fmla="*/ 4474 h 612352"/>
                <a:gd name="connsiteX1" fmla="*/ 371960 w 1053885"/>
                <a:gd name="connsiteY1" fmla="*/ 4474 h 612352"/>
                <a:gd name="connsiteX2" fmla="*/ 619933 w 1053885"/>
                <a:gd name="connsiteY2" fmla="*/ 50969 h 612352"/>
                <a:gd name="connsiteX3" fmla="*/ 650929 w 1053885"/>
                <a:gd name="connsiteY3" fmla="*/ 205952 h 612352"/>
                <a:gd name="connsiteX4" fmla="*/ 666428 w 1053885"/>
                <a:gd name="connsiteY4" fmla="*/ 438426 h 612352"/>
                <a:gd name="connsiteX5" fmla="*/ 666428 w 1053885"/>
                <a:gd name="connsiteY5" fmla="*/ 562413 h 612352"/>
                <a:gd name="connsiteX6" fmla="*/ 743919 w 1053885"/>
                <a:gd name="connsiteY6" fmla="*/ 608908 h 612352"/>
                <a:gd name="connsiteX7" fmla="*/ 1053885 w 1053885"/>
                <a:gd name="connsiteY7" fmla="*/ 608908 h 612352"/>
                <a:gd name="connsiteX0" fmla="*/ 0 w 1053885"/>
                <a:gd name="connsiteY0" fmla="*/ 5110 h 612988"/>
                <a:gd name="connsiteX1" fmla="*/ 371960 w 1053885"/>
                <a:gd name="connsiteY1" fmla="*/ 5110 h 612988"/>
                <a:gd name="connsiteX2" fmla="*/ 637862 w 1053885"/>
                <a:gd name="connsiteY2" fmla="*/ 60569 h 612988"/>
                <a:gd name="connsiteX3" fmla="*/ 650929 w 1053885"/>
                <a:gd name="connsiteY3" fmla="*/ 206588 h 612988"/>
                <a:gd name="connsiteX4" fmla="*/ 666428 w 1053885"/>
                <a:gd name="connsiteY4" fmla="*/ 439062 h 612988"/>
                <a:gd name="connsiteX5" fmla="*/ 666428 w 1053885"/>
                <a:gd name="connsiteY5" fmla="*/ 563049 h 612988"/>
                <a:gd name="connsiteX6" fmla="*/ 743919 w 1053885"/>
                <a:gd name="connsiteY6" fmla="*/ 609544 h 612988"/>
                <a:gd name="connsiteX7" fmla="*/ 1053885 w 1053885"/>
                <a:gd name="connsiteY7" fmla="*/ 609544 h 612988"/>
                <a:gd name="connsiteX0" fmla="*/ 0 w 1053885"/>
                <a:gd name="connsiteY0" fmla="*/ 5110 h 612988"/>
                <a:gd name="connsiteX1" fmla="*/ 371960 w 1053885"/>
                <a:gd name="connsiteY1" fmla="*/ 5110 h 612988"/>
                <a:gd name="connsiteX2" fmla="*/ 637862 w 1053885"/>
                <a:gd name="connsiteY2" fmla="*/ 60569 h 612988"/>
                <a:gd name="connsiteX3" fmla="*/ 650929 w 1053885"/>
                <a:gd name="connsiteY3" fmla="*/ 206588 h 612988"/>
                <a:gd name="connsiteX4" fmla="*/ 657463 w 1053885"/>
                <a:gd name="connsiteY4" fmla="*/ 448027 h 612988"/>
                <a:gd name="connsiteX5" fmla="*/ 666428 w 1053885"/>
                <a:gd name="connsiteY5" fmla="*/ 563049 h 612988"/>
                <a:gd name="connsiteX6" fmla="*/ 743919 w 1053885"/>
                <a:gd name="connsiteY6" fmla="*/ 609544 h 612988"/>
                <a:gd name="connsiteX7" fmla="*/ 1053885 w 1053885"/>
                <a:gd name="connsiteY7" fmla="*/ 609544 h 612988"/>
                <a:gd name="connsiteX0" fmla="*/ 0 w 1053885"/>
                <a:gd name="connsiteY0" fmla="*/ 5110 h 612988"/>
                <a:gd name="connsiteX1" fmla="*/ 371960 w 1053885"/>
                <a:gd name="connsiteY1" fmla="*/ 5110 h 612988"/>
                <a:gd name="connsiteX2" fmla="*/ 637862 w 1053885"/>
                <a:gd name="connsiteY2" fmla="*/ 60569 h 612988"/>
                <a:gd name="connsiteX3" fmla="*/ 658549 w 1053885"/>
                <a:gd name="connsiteY3" fmla="*/ 218018 h 612988"/>
                <a:gd name="connsiteX4" fmla="*/ 657463 w 1053885"/>
                <a:gd name="connsiteY4" fmla="*/ 448027 h 612988"/>
                <a:gd name="connsiteX5" fmla="*/ 666428 w 1053885"/>
                <a:gd name="connsiteY5" fmla="*/ 563049 h 612988"/>
                <a:gd name="connsiteX6" fmla="*/ 743919 w 1053885"/>
                <a:gd name="connsiteY6" fmla="*/ 609544 h 612988"/>
                <a:gd name="connsiteX7" fmla="*/ 1053885 w 1053885"/>
                <a:gd name="connsiteY7" fmla="*/ 609544 h 612988"/>
                <a:gd name="connsiteX0" fmla="*/ 0 w 1053885"/>
                <a:gd name="connsiteY0" fmla="*/ 5110 h 612988"/>
                <a:gd name="connsiteX1" fmla="*/ 371960 w 1053885"/>
                <a:gd name="connsiteY1" fmla="*/ 5110 h 612988"/>
                <a:gd name="connsiteX2" fmla="*/ 637862 w 1053885"/>
                <a:gd name="connsiteY2" fmla="*/ 60569 h 612988"/>
                <a:gd name="connsiteX3" fmla="*/ 658549 w 1053885"/>
                <a:gd name="connsiteY3" fmla="*/ 218018 h 612988"/>
                <a:gd name="connsiteX4" fmla="*/ 657463 w 1053885"/>
                <a:gd name="connsiteY4" fmla="*/ 448027 h 612988"/>
                <a:gd name="connsiteX5" fmla="*/ 666428 w 1053885"/>
                <a:gd name="connsiteY5" fmla="*/ 563049 h 612988"/>
                <a:gd name="connsiteX6" fmla="*/ 743919 w 1053885"/>
                <a:gd name="connsiteY6" fmla="*/ 609544 h 612988"/>
                <a:gd name="connsiteX7" fmla="*/ 1053885 w 1053885"/>
                <a:gd name="connsiteY7" fmla="*/ 609544 h 612988"/>
                <a:gd name="connsiteX0" fmla="*/ 0 w 1053885"/>
                <a:gd name="connsiteY0" fmla="*/ 3773 h 611651"/>
                <a:gd name="connsiteX1" fmla="*/ 371960 w 1053885"/>
                <a:gd name="connsiteY1" fmla="*/ 3773 h 611651"/>
                <a:gd name="connsiteX2" fmla="*/ 618812 w 1053885"/>
                <a:gd name="connsiteY2" fmla="*/ 40182 h 611651"/>
                <a:gd name="connsiteX3" fmla="*/ 658549 w 1053885"/>
                <a:gd name="connsiteY3" fmla="*/ 216681 h 611651"/>
                <a:gd name="connsiteX4" fmla="*/ 657463 w 1053885"/>
                <a:gd name="connsiteY4" fmla="*/ 446690 h 611651"/>
                <a:gd name="connsiteX5" fmla="*/ 666428 w 1053885"/>
                <a:gd name="connsiteY5" fmla="*/ 561712 h 611651"/>
                <a:gd name="connsiteX6" fmla="*/ 743919 w 1053885"/>
                <a:gd name="connsiteY6" fmla="*/ 608207 h 611651"/>
                <a:gd name="connsiteX7" fmla="*/ 1053885 w 1053885"/>
                <a:gd name="connsiteY7" fmla="*/ 608207 h 611651"/>
                <a:gd name="connsiteX0" fmla="*/ 0 w 1053885"/>
                <a:gd name="connsiteY0" fmla="*/ 2099 h 609977"/>
                <a:gd name="connsiteX1" fmla="*/ 368150 w 1053885"/>
                <a:gd name="connsiteY1" fmla="*/ 5909 h 609977"/>
                <a:gd name="connsiteX2" fmla="*/ 618812 w 1053885"/>
                <a:gd name="connsiteY2" fmla="*/ 38508 h 609977"/>
                <a:gd name="connsiteX3" fmla="*/ 658549 w 1053885"/>
                <a:gd name="connsiteY3" fmla="*/ 215007 h 609977"/>
                <a:gd name="connsiteX4" fmla="*/ 657463 w 1053885"/>
                <a:gd name="connsiteY4" fmla="*/ 445016 h 609977"/>
                <a:gd name="connsiteX5" fmla="*/ 666428 w 1053885"/>
                <a:gd name="connsiteY5" fmla="*/ 560038 h 609977"/>
                <a:gd name="connsiteX6" fmla="*/ 743919 w 1053885"/>
                <a:gd name="connsiteY6" fmla="*/ 606533 h 609977"/>
                <a:gd name="connsiteX7" fmla="*/ 1053885 w 1053885"/>
                <a:gd name="connsiteY7" fmla="*/ 606533 h 609977"/>
                <a:gd name="connsiteX0" fmla="*/ 0 w 1053885"/>
                <a:gd name="connsiteY0" fmla="*/ 1357 h 609235"/>
                <a:gd name="connsiteX1" fmla="*/ 368150 w 1053885"/>
                <a:gd name="connsiteY1" fmla="*/ 5167 h 609235"/>
                <a:gd name="connsiteX2" fmla="*/ 618812 w 1053885"/>
                <a:gd name="connsiteY2" fmla="*/ 37766 h 609235"/>
                <a:gd name="connsiteX3" fmla="*/ 658549 w 1053885"/>
                <a:gd name="connsiteY3" fmla="*/ 214265 h 609235"/>
                <a:gd name="connsiteX4" fmla="*/ 657463 w 1053885"/>
                <a:gd name="connsiteY4" fmla="*/ 444274 h 609235"/>
                <a:gd name="connsiteX5" fmla="*/ 666428 w 1053885"/>
                <a:gd name="connsiteY5" fmla="*/ 559296 h 609235"/>
                <a:gd name="connsiteX6" fmla="*/ 743919 w 1053885"/>
                <a:gd name="connsiteY6" fmla="*/ 605791 h 609235"/>
                <a:gd name="connsiteX7" fmla="*/ 1053885 w 1053885"/>
                <a:gd name="connsiteY7" fmla="*/ 605791 h 609235"/>
                <a:gd name="connsiteX0" fmla="*/ 0 w 1053885"/>
                <a:gd name="connsiteY0" fmla="*/ 1357 h 612274"/>
                <a:gd name="connsiteX1" fmla="*/ 368150 w 1053885"/>
                <a:gd name="connsiteY1" fmla="*/ 5167 h 612274"/>
                <a:gd name="connsiteX2" fmla="*/ 618812 w 1053885"/>
                <a:gd name="connsiteY2" fmla="*/ 37766 h 612274"/>
                <a:gd name="connsiteX3" fmla="*/ 658549 w 1053885"/>
                <a:gd name="connsiteY3" fmla="*/ 214265 h 612274"/>
                <a:gd name="connsiteX4" fmla="*/ 657463 w 1053885"/>
                <a:gd name="connsiteY4" fmla="*/ 444274 h 612274"/>
                <a:gd name="connsiteX5" fmla="*/ 666428 w 1053885"/>
                <a:gd name="connsiteY5" fmla="*/ 559296 h 612274"/>
                <a:gd name="connsiteX6" fmla="*/ 793449 w 1053885"/>
                <a:gd name="connsiteY6" fmla="*/ 609601 h 612274"/>
                <a:gd name="connsiteX7" fmla="*/ 1053885 w 1053885"/>
                <a:gd name="connsiteY7" fmla="*/ 605791 h 612274"/>
                <a:gd name="connsiteX0" fmla="*/ 0 w 1053885"/>
                <a:gd name="connsiteY0" fmla="*/ 1357 h 609604"/>
                <a:gd name="connsiteX1" fmla="*/ 368150 w 1053885"/>
                <a:gd name="connsiteY1" fmla="*/ 5167 h 609604"/>
                <a:gd name="connsiteX2" fmla="*/ 618812 w 1053885"/>
                <a:gd name="connsiteY2" fmla="*/ 37766 h 609604"/>
                <a:gd name="connsiteX3" fmla="*/ 658549 w 1053885"/>
                <a:gd name="connsiteY3" fmla="*/ 214265 h 609604"/>
                <a:gd name="connsiteX4" fmla="*/ 657463 w 1053885"/>
                <a:gd name="connsiteY4" fmla="*/ 444274 h 609604"/>
                <a:gd name="connsiteX5" fmla="*/ 666428 w 1053885"/>
                <a:gd name="connsiteY5" fmla="*/ 559296 h 609604"/>
                <a:gd name="connsiteX6" fmla="*/ 793449 w 1053885"/>
                <a:gd name="connsiteY6" fmla="*/ 609601 h 609604"/>
                <a:gd name="connsiteX7" fmla="*/ 1053885 w 1053885"/>
                <a:gd name="connsiteY7" fmla="*/ 605791 h 609604"/>
                <a:gd name="connsiteX0" fmla="*/ 0 w 1053885"/>
                <a:gd name="connsiteY0" fmla="*/ 1357 h 611480"/>
                <a:gd name="connsiteX1" fmla="*/ 368150 w 1053885"/>
                <a:gd name="connsiteY1" fmla="*/ 5167 h 611480"/>
                <a:gd name="connsiteX2" fmla="*/ 618812 w 1053885"/>
                <a:gd name="connsiteY2" fmla="*/ 37766 h 611480"/>
                <a:gd name="connsiteX3" fmla="*/ 658549 w 1053885"/>
                <a:gd name="connsiteY3" fmla="*/ 214265 h 611480"/>
                <a:gd name="connsiteX4" fmla="*/ 657463 w 1053885"/>
                <a:gd name="connsiteY4" fmla="*/ 444274 h 611480"/>
                <a:gd name="connsiteX5" fmla="*/ 677858 w 1053885"/>
                <a:gd name="connsiteY5" fmla="*/ 570726 h 611480"/>
                <a:gd name="connsiteX6" fmla="*/ 793449 w 1053885"/>
                <a:gd name="connsiteY6" fmla="*/ 609601 h 611480"/>
                <a:gd name="connsiteX7" fmla="*/ 1053885 w 1053885"/>
                <a:gd name="connsiteY7" fmla="*/ 605791 h 6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3885" h="611480">
                  <a:moveTo>
                    <a:pt x="0" y="1357"/>
                  </a:moveTo>
                  <a:cubicBezTo>
                    <a:pt x="134319" y="-2518"/>
                    <a:pt x="238345" y="2909"/>
                    <a:pt x="368150" y="5167"/>
                  </a:cubicBezTo>
                  <a:cubicBezTo>
                    <a:pt x="497955" y="7425"/>
                    <a:pt x="570412" y="2916"/>
                    <a:pt x="618812" y="37766"/>
                  </a:cubicBezTo>
                  <a:cubicBezTo>
                    <a:pt x="667212" y="72616"/>
                    <a:pt x="652107" y="146514"/>
                    <a:pt x="658549" y="214265"/>
                  </a:cubicBezTo>
                  <a:cubicBezTo>
                    <a:pt x="664991" y="282016"/>
                    <a:pt x="654245" y="384864"/>
                    <a:pt x="657463" y="444274"/>
                  </a:cubicBezTo>
                  <a:cubicBezTo>
                    <a:pt x="660681" y="503684"/>
                    <a:pt x="655194" y="543171"/>
                    <a:pt x="677858" y="570726"/>
                  </a:cubicBezTo>
                  <a:cubicBezTo>
                    <a:pt x="700522" y="598281"/>
                    <a:pt x="730778" y="603757"/>
                    <a:pt x="793449" y="609601"/>
                  </a:cubicBezTo>
                  <a:cubicBezTo>
                    <a:pt x="856120" y="615445"/>
                    <a:pt x="1053885" y="605791"/>
                    <a:pt x="1053885" y="605791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endParaRPr lang="en-US" sz="18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1" name="Freeform 100"/>
            <p:cNvSpPr/>
            <p:nvPr/>
          </p:nvSpPr>
          <p:spPr>
            <a:xfrm flipV="1">
              <a:off x="4471160" y="4157165"/>
              <a:ext cx="1053885" cy="511825"/>
            </a:xfrm>
            <a:custGeom>
              <a:avLst/>
              <a:gdLst>
                <a:gd name="connsiteX0" fmla="*/ 0 w 1053885"/>
                <a:gd name="connsiteY0" fmla="*/ 4474 h 612352"/>
                <a:gd name="connsiteX1" fmla="*/ 371960 w 1053885"/>
                <a:gd name="connsiteY1" fmla="*/ 4474 h 612352"/>
                <a:gd name="connsiteX2" fmla="*/ 619933 w 1053885"/>
                <a:gd name="connsiteY2" fmla="*/ 50969 h 612352"/>
                <a:gd name="connsiteX3" fmla="*/ 650929 w 1053885"/>
                <a:gd name="connsiteY3" fmla="*/ 205952 h 612352"/>
                <a:gd name="connsiteX4" fmla="*/ 666428 w 1053885"/>
                <a:gd name="connsiteY4" fmla="*/ 438426 h 612352"/>
                <a:gd name="connsiteX5" fmla="*/ 666428 w 1053885"/>
                <a:gd name="connsiteY5" fmla="*/ 562413 h 612352"/>
                <a:gd name="connsiteX6" fmla="*/ 743919 w 1053885"/>
                <a:gd name="connsiteY6" fmla="*/ 608908 h 612352"/>
                <a:gd name="connsiteX7" fmla="*/ 1053885 w 1053885"/>
                <a:gd name="connsiteY7" fmla="*/ 608908 h 612352"/>
                <a:gd name="connsiteX0" fmla="*/ 0 w 1053885"/>
                <a:gd name="connsiteY0" fmla="*/ 5110 h 612988"/>
                <a:gd name="connsiteX1" fmla="*/ 371960 w 1053885"/>
                <a:gd name="connsiteY1" fmla="*/ 5110 h 612988"/>
                <a:gd name="connsiteX2" fmla="*/ 637862 w 1053885"/>
                <a:gd name="connsiteY2" fmla="*/ 60569 h 612988"/>
                <a:gd name="connsiteX3" fmla="*/ 650929 w 1053885"/>
                <a:gd name="connsiteY3" fmla="*/ 206588 h 612988"/>
                <a:gd name="connsiteX4" fmla="*/ 666428 w 1053885"/>
                <a:gd name="connsiteY4" fmla="*/ 439062 h 612988"/>
                <a:gd name="connsiteX5" fmla="*/ 666428 w 1053885"/>
                <a:gd name="connsiteY5" fmla="*/ 563049 h 612988"/>
                <a:gd name="connsiteX6" fmla="*/ 743919 w 1053885"/>
                <a:gd name="connsiteY6" fmla="*/ 609544 h 612988"/>
                <a:gd name="connsiteX7" fmla="*/ 1053885 w 1053885"/>
                <a:gd name="connsiteY7" fmla="*/ 609544 h 612988"/>
                <a:gd name="connsiteX0" fmla="*/ 0 w 1053885"/>
                <a:gd name="connsiteY0" fmla="*/ 5110 h 612988"/>
                <a:gd name="connsiteX1" fmla="*/ 371960 w 1053885"/>
                <a:gd name="connsiteY1" fmla="*/ 5110 h 612988"/>
                <a:gd name="connsiteX2" fmla="*/ 637862 w 1053885"/>
                <a:gd name="connsiteY2" fmla="*/ 60569 h 612988"/>
                <a:gd name="connsiteX3" fmla="*/ 650929 w 1053885"/>
                <a:gd name="connsiteY3" fmla="*/ 206588 h 612988"/>
                <a:gd name="connsiteX4" fmla="*/ 657463 w 1053885"/>
                <a:gd name="connsiteY4" fmla="*/ 448027 h 612988"/>
                <a:gd name="connsiteX5" fmla="*/ 666428 w 1053885"/>
                <a:gd name="connsiteY5" fmla="*/ 563049 h 612988"/>
                <a:gd name="connsiteX6" fmla="*/ 743919 w 1053885"/>
                <a:gd name="connsiteY6" fmla="*/ 609544 h 612988"/>
                <a:gd name="connsiteX7" fmla="*/ 1053885 w 1053885"/>
                <a:gd name="connsiteY7" fmla="*/ 609544 h 612988"/>
                <a:gd name="connsiteX0" fmla="*/ 0 w 1053885"/>
                <a:gd name="connsiteY0" fmla="*/ 5110 h 612988"/>
                <a:gd name="connsiteX1" fmla="*/ 371960 w 1053885"/>
                <a:gd name="connsiteY1" fmla="*/ 5110 h 612988"/>
                <a:gd name="connsiteX2" fmla="*/ 637862 w 1053885"/>
                <a:gd name="connsiteY2" fmla="*/ 60569 h 612988"/>
                <a:gd name="connsiteX3" fmla="*/ 658549 w 1053885"/>
                <a:gd name="connsiteY3" fmla="*/ 218018 h 612988"/>
                <a:gd name="connsiteX4" fmla="*/ 657463 w 1053885"/>
                <a:gd name="connsiteY4" fmla="*/ 448027 h 612988"/>
                <a:gd name="connsiteX5" fmla="*/ 666428 w 1053885"/>
                <a:gd name="connsiteY5" fmla="*/ 563049 h 612988"/>
                <a:gd name="connsiteX6" fmla="*/ 743919 w 1053885"/>
                <a:gd name="connsiteY6" fmla="*/ 609544 h 612988"/>
                <a:gd name="connsiteX7" fmla="*/ 1053885 w 1053885"/>
                <a:gd name="connsiteY7" fmla="*/ 609544 h 612988"/>
                <a:gd name="connsiteX0" fmla="*/ 0 w 1053885"/>
                <a:gd name="connsiteY0" fmla="*/ 5110 h 612988"/>
                <a:gd name="connsiteX1" fmla="*/ 371960 w 1053885"/>
                <a:gd name="connsiteY1" fmla="*/ 5110 h 612988"/>
                <a:gd name="connsiteX2" fmla="*/ 637862 w 1053885"/>
                <a:gd name="connsiteY2" fmla="*/ 60569 h 612988"/>
                <a:gd name="connsiteX3" fmla="*/ 658549 w 1053885"/>
                <a:gd name="connsiteY3" fmla="*/ 218018 h 612988"/>
                <a:gd name="connsiteX4" fmla="*/ 657463 w 1053885"/>
                <a:gd name="connsiteY4" fmla="*/ 448027 h 612988"/>
                <a:gd name="connsiteX5" fmla="*/ 666428 w 1053885"/>
                <a:gd name="connsiteY5" fmla="*/ 563049 h 612988"/>
                <a:gd name="connsiteX6" fmla="*/ 743919 w 1053885"/>
                <a:gd name="connsiteY6" fmla="*/ 609544 h 612988"/>
                <a:gd name="connsiteX7" fmla="*/ 1053885 w 1053885"/>
                <a:gd name="connsiteY7" fmla="*/ 609544 h 612988"/>
                <a:gd name="connsiteX0" fmla="*/ 0 w 1053885"/>
                <a:gd name="connsiteY0" fmla="*/ 3773 h 611651"/>
                <a:gd name="connsiteX1" fmla="*/ 371960 w 1053885"/>
                <a:gd name="connsiteY1" fmla="*/ 3773 h 611651"/>
                <a:gd name="connsiteX2" fmla="*/ 618812 w 1053885"/>
                <a:gd name="connsiteY2" fmla="*/ 40182 h 611651"/>
                <a:gd name="connsiteX3" fmla="*/ 658549 w 1053885"/>
                <a:gd name="connsiteY3" fmla="*/ 216681 h 611651"/>
                <a:gd name="connsiteX4" fmla="*/ 657463 w 1053885"/>
                <a:gd name="connsiteY4" fmla="*/ 446690 h 611651"/>
                <a:gd name="connsiteX5" fmla="*/ 666428 w 1053885"/>
                <a:gd name="connsiteY5" fmla="*/ 561712 h 611651"/>
                <a:gd name="connsiteX6" fmla="*/ 743919 w 1053885"/>
                <a:gd name="connsiteY6" fmla="*/ 608207 h 611651"/>
                <a:gd name="connsiteX7" fmla="*/ 1053885 w 1053885"/>
                <a:gd name="connsiteY7" fmla="*/ 608207 h 611651"/>
                <a:gd name="connsiteX0" fmla="*/ 0 w 1053885"/>
                <a:gd name="connsiteY0" fmla="*/ 2099 h 609977"/>
                <a:gd name="connsiteX1" fmla="*/ 368150 w 1053885"/>
                <a:gd name="connsiteY1" fmla="*/ 5909 h 609977"/>
                <a:gd name="connsiteX2" fmla="*/ 618812 w 1053885"/>
                <a:gd name="connsiteY2" fmla="*/ 38508 h 609977"/>
                <a:gd name="connsiteX3" fmla="*/ 658549 w 1053885"/>
                <a:gd name="connsiteY3" fmla="*/ 215007 h 609977"/>
                <a:gd name="connsiteX4" fmla="*/ 657463 w 1053885"/>
                <a:gd name="connsiteY4" fmla="*/ 445016 h 609977"/>
                <a:gd name="connsiteX5" fmla="*/ 666428 w 1053885"/>
                <a:gd name="connsiteY5" fmla="*/ 560038 h 609977"/>
                <a:gd name="connsiteX6" fmla="*/ 743919 w 1053885"/>
                <a:gd name="connsiteY6" fmla="*/ 606533 h 609977"/>
                <a:gd name="connsiteX7" fmla="*/ 1053885 w 1053885"/>
                <a:gd name="connsiteY7" fmla="*/ 606533 h 609977"/>
                <a:gd name="connsiteX0" fmla="*/ 0 w 1053885"/>
                <a:gd name="connsiteY0" fmla="*/ 1357 h 609235"/>
                <a:gd name="connsiteX1" fmla="*/ 368150 w 1053885"/>
                <a:gd name="connsiteY1" fmla="*/ 5167 h 609235"/>
                <a:gd name="connsiteX2" fmla="*/ 618812 w 1053885"/>
                <a:gd name="connsiteY2" fmla="*/ 37766 h 609235"/>
                <a:gd name="connsiteX3" fmla="*/ 658549 w 1053885"/>
                <a:gd name="connsiteY3" fmla="*/ 214265 h 609235"/>
                <a:gd name="connsiteX4" fmla="*/ 657463 w 1053885"/>
                <a:gd name="connsiteY4" fmla="*/ 444274 h 609235"/>
                <a:gd name="connsiteX5" fmla="*/ 666428 w 1053885"/>
                <a:gd name="connsiteY5" fmla="*/ 559296 h 609235"/>
                <a:gd name="connsiteX6" fmla="*/ 743919 w 1053885"/>
                <a:gd name="connsiteY6" fmla="*/ 605791 h 609235"/>
                <a:gd name="connsiteX7" fmla="*/ 1053885 w 1053885"/>
                <a:gd name="connsiteY7" fmla="*/ 605791 h 609235"/>
                <a:gd name="connsiteX0" fmla="*/ 0 w 1053885"/>
                <a:gd name="connsiteY0" fmla="*/ 1357 h 612274"/>
                <a:gd name="connsiteX1" fmla="*/ 368150 w 1053885"/>
                <a:gd name="connsiteY1" fmla="*/ 5167 h 612274"/>
                <a:gd name="connsiteX2" fmla="*/ 618812 w 1053885"/>
                <a:gd name="connsiteY2" fmla="*/ 37766 h 612274"/>
                <a:gd name="connsiteX3" fmla="*/ 658549 w 1053885"/>
                <a:gd name="connsiteY3" fmla="*/ 214265 h 612274"/>
                <a:gd name="connsiteX4" fmla="*/ 657463 w 1053885"/>
                <a:gd name="connsiteY4" fmla="*/ 444274 h 612274"/>
                <a:gd name="connsiteX5" fmla="*/ 666428 w 1053885"/>
                <a:gd name="connsiteY5" fmla="*/ 559296 h 612274"/>
                <a:gd name="connsiteX6" fmla="*/ 793449 w 1053885"/>
                <a:gd name="connsiteY6" fmla="*/ 609601 h 612274"/>
                <a:gd name="connsiteX7" fmla="*/ 1053885 w 1053885"/>
                <a:gd name="connsiteY7" fmla="*/ 605791 h 612274"/>
                <a:gd name="connsiteX0" fmla="*/ 0 w 1053885"/>
                <a:gd name="connsiteY0" fmla="*/ 1357 h 609604"/>
                <a:gd name="connsiteX1" fmla="*/ 368150 w 1053885"/>
                <a:gd name="connsiteY1" fmla="*/ 5167 h 609604"/>
                <a:gd name="connsiteX2" fmla="*/ 618812 w 1053885"/>
                <a:gd name="connsiteY2" fmla="*/ 37766 h 609604"/>
                <a:gd name="connsiteX3" fmla="*/ 658549 w 1053885"/>
                <a:gd name="connsiteY3" fmla="*/ 214265 h 609604"/>
                <a:gd name="connsiteX4" fmla="*/ 657463 w 1053885"/>
                <a:gd name="connsiteY4" fmla="*/ 444274 h 609604"/>
                <a:gd name="connsiteX5" fmla="*/ 666428 w 1053885"/>
                <a:gd name="connsiteY5" fmla="*/ 559296 h 609604"/>
                <a:gd name="connsiteX6" fmla="*/ 793449 w 1053885"/>
                <a:gd name="connsiteY6" fmla="*/ 609601 h 609604"/>
                <a:gd name="connsiteX7" fmla="*/ 1053885 w 1053885"/>
                <a:gd name="connsiteY7" fmla="*/ 605791 h 609604"/>
                <a:gd name="connsiteX0" fmla="*/ 0 w 1053885"/>
                <a:gd name="connsiteY0" fmla="*/ 1357 h 611480"/>
                <a:gd name="connsiteX1" fmla="*/ 368150 w 1053885"/>
                <a:gd name="connsiteY1" fmla="*/ 5167 h 611480"/>
                <a:gd name="connsiteX2" fmla="*/ 618812 w 1053885"/>
                <a:gd name="connsiteY2" fmla="*/ 37766 h 611480"/>
                <a:gd name="connsiteX3" fmla="*/ 658549 w 1053885"/>
                <a:gd name="connsiteY3" fmla="*/ 214265 h 611480"/>
                <a:gd name="connsiteX4" fmla="*/ 657463 w 1053885"/>
                <a:gd name="connsiteY4" fmla="*/ 444274 h 611480"/>
                <a:gd name="connsiteX5" fmla="*/ 677858 w 1053885"/>
                <a:gd name="connsiteY5" fmla="*/ 570726 h 611480"/>
                <a:gd name="connsiteX6" fmla="*/ 793449 w 1053885"/>
                <a:gd name="connsiteY6" fmla="*/ 609601 h 611480"/>
                <a:gd name="connsiteX7" fmla="*/ 1053885 w 1053885"/>
                <a:gd name="connsiteY7" fmla="*/ 605791 h 6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3885" h="611480">
                  <a:moveTo>
                    <a:pt x="0" y="1357"/>
                  </a:moveTo>
                  <a:cubicBezTo>
                    <a:pt x="134319" y="-2518"/>
                    <a:pt x="238345" y="2909"/>
                    <a:pt x="368150" y="5167"/>
                  </a:cubicBezTo>
                  <a:cubicBezTo>
                    <a:pt x="497955" y="7425"/>
                    <a:pt x="570412" y="2916"/>
                    <a:pt x="618812" y="37766"/>
                  </a:cubicBezTo>
                  <a:cubicBezTo>
                    <a:pt x="667212" y="72616"/>
                    <a:pt x="652107" y="146514"/>
                    <a:pt x="658549" y="214265"/>
                  </a:cubicBezTo>
                  <a:cubicBezTo>
                    <a:pt x="664991" y="282016"/>
                    <a:pt x="654245" y="384864"/>
                    <a:pt x="657463" y="444274"/>
                  </a:cubicBezTo>
                  <a:cubicBezTo>
                    <a:pt x="660681" y="503684"/>
                    <a:pt x="655194" y="543171"/>
                    <a:pt x="677858" y="570726"/>
                  </a:cubicBezTo>
                  <a:cubicBezTo>
                    <a:pt x="700522" y="598281"/>
                    <a:pt x="730778" y="603757"/>
                    <a:pt x="793449" y="609601"/>
                  </a:cubicBezTo>
                  <a:cubicBezTo>
                    <a:pt x="856120" y="615445"/>
                    <a:pt x="1053885" y="605791"/>
                    <a:pt x="1053885" y="605791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endParaRPr lang="en-US" sz="180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14" name="Group 113"/>
          <p:cNvGrpSpPr/>
          <p:nvPr/>
        </p:nvGrpSpPr>
        <p:grpSpPr>
          <a:xfrm>
            <a:off x="5840691" y="2527633"/>
            <a:ext cx="841787" cy="1977717"/>
            <a:chOff x="4316690" y="2527632"/>
            <a:chExt cx="841787" cy="1977717"/>
          </a:xfrm>
        </p:grpSpPr>
        <p:grpSp>
          <p:nvGrpSpPr>
            <p:cNvPr id="108" name="Group 107"/>
            <p:cNvGrpSpPr/>
            <p:nvPr/>
          </p:nvGrpSpPr>
          <p:grpSpPr>
            <a:xfrm>
              <a:off x="4316690" y="2527632"/>
              <a:ext cx="826803" cy="648855"/>
              <a:chOff x="4316690" y="2527632"/>
              <a:chExt cx="826803" cy="648855"/>
            </a:xfrm>
          </p:grpSpPr>
          <p:sp>
            <p:nvSpPr>
              <p:cNvPr id="104" name="Freeform 103"/>
              <p:cNvSpPr/>
              <p:nvPr/>
            </p:nvSpPr>
            <p:spPr>
              <a:xfrm>
                <a:off x="4827814" y="2530929"/>
                <a:ext cx="114300" cy="146957"/>
              </a:xfrm>
              <a:custGeom>
                <a:avLst/>
                <a:gdLst>
                  <a:gd name="connsiteX0" fmla="*/ 0 w 114300"/>
                  <a:gd name="connsiteY0" fmla="*/ 0 h 146957"/>
                  <a:gd name="connsiteX1" fmla="*/ 32657 w 114300"/>
                  <a:gd name="connsiteY1" fmla="*/ 108857 h 146957"/>
                  <a:gd name="connsiteX2" fmla="*/ 114300 w 114300"/>
                  <a:gd name="connsiteY2" fmla="*/ 146957 h 14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4300" h="146957">
                    <a:moveTo>
                      <a:pt x="0" y="0"/>
                    </a:moveTo>
                    <a:cubicBezTo>
                      <a:pt x="6803" y="42182"/>
                      <a:pt x="13607" y="84364"/>
                      <a:pt x="32657" y="108857"/>
                    </a:cubicBezTo>
                    <a:cubicBezTo>
                      <a:pt x="51707" y="133350"/>
                      <a:pt x="114300" y="146957"/>
                      <a:pt x="114300" y="146957"/>
                    </a:cubicBezTo>
                  </a:path>
                </a:pathLst>
              </a:cu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endParaRPr lang="en-US" sz="18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05" name="Freeform 104"/>
              <p:cNvSpPr/>
              <p:nvPr/>
            </p:nvSpPr>
            <p:spPr>
              <a:xfrm>
                <a:off x="4651301" y="2528618"/>
                <a:ext cx="313207" cy="282209"/>
              </a:xfrm>
              <a:custGeom>
                <a:avLst/>
                <a:gdLst>
                  <a:gd name="connsiteX0" fmla="*/ 0 w 114300"/>
                  <a:gd name="connsiteY0" fmla="*/ 0 h 146957"/>
                  <a:gd name="connsiteX1" fmla="*/ 32657 w 114300"/>
                  <a:gd name="connsiteY1" fmla="*/ 108857 h 146957"/>
                  <a:gd name="connsiteX2" fmla="*/ 114300 w 114300"/>
                  <a:gd name="connsiteY2" fmla="*/ 146957 h 14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4300" h="146957">
                    <a:moveTo>
                      <a:pt x="0" y="0"/>
                    </a:moveTo>
                    <a:cubicBezTo>
                      <a:pt x="6803" y="42182"/>
                      <a:pt x="13607" y="84364"/>
                      <a:pt x="32657" y="108857"/>
                    </a:cubicBezTo>
                    <a:cubicBezTo>
                      <a:pt x="51707" y="133350"/>
                      <a:pt x="114300" y="146957"/>
                      <a:pt x="114300" y="146957"/>
                    </a:cubicBezTo>
                  </a:path>
                </a:pathLst>
              </a:cu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endParaRPr lang="en-US" sz="18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06" name="Freeform 105"/>
              <p:cNvSpPr/>
              <p:nvPr/>
            </p:nvSpPr>
            <p:spPr>
              <a:xfrm>
                <a:off x="4488943" y="2532932"/>
                <a:ext cx="453171" cy="408871"/>
              </a:xfrm>
              <a:custGeom>
                <a:avLst/>
                <a:gdLst>
                  <a:gd name="connsiteX0" fmla="*/ 0 w 114300"/>
                  <a:gd name="connsiteY0" fmla="*/ 0 h 146957"/>
                  <a:gd name="connsiteX1" fmla="*/ 32657 w 114300"/>
                  <a:gd name="connsiteY1" fmla="*/ 108857 h 146957"/>
                  <a:gd name="connsiteX2" fmla="*/ 114300 w 114300"/>
                  <a:gd name="connsiteY2" fmla="*/ 146957 h 146957"/>
                  <a:gd name="connsiteX0" fmla="*/ 0 w 114300"/>
                  <a:gd name="connsiteY0" fmla="*/ 0 h 147358"/>
                  <a:gd name="connsiteX1" fmla="*/ 23161 w 114300"/>
                  <a:gd name="connsiteY1" fmla="*/ 127373 h 147358"/>
                  <a:gd name="connsiteX2" fmla="*/ 114300 w 114300"/>
                  <a:gd name="connsiteY2" fmla="*/ 146957 h 147358"/>
                  <a:gd name="connsiteX0" fmla="*/ 0 w 114300"/>
                  <a:gd name="connsiteY0" fmla="*/ 0 h 150992"/>
                  <a:gd name="connsiteX1" fmla="*/ 23161 w 114300"/>
                  <a:gd name="connsiteY1" fmla="*/ 127373 h 150992"/>
                  <a:gd name="connsiteX2" fmla="*/ 114300 w 114300"/>
                  <a:gd name="connsiteY2" fmla="*/ 146957 h 150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4300" h="150992">
                    <a:moveTo>
                      <a:pt x="0" y="0"/>
                    </a:moveTo>
                    <a:cubicBezTo>
                      <a:pt x="6803" y="42182"/>
                      <a:pt x="-5385" y="90536"/>
                      <a:pt x="23161" y="127373"/>
                    </a:cubicBezTo>
                    <a:cubicBezTo>
                      <a:pt x="51707" y="164210"/>
                      <a:pt x="114300" y="146957"/>
                      <a:pt x="114300" y="146957"/>
                    </a:cubicBezTo>
                  </a:path>
                </a:pathLst>
              </a:cu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endParaRPr lang="en-US" sz="18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07" name="Freeform 106"/>
              <p:cNvSpPr/>
              <p:nvPr/>
            </p:nvSpPr>
            <p:spPr>
              <a:xfrm>
                <a:off x="4316690" y="2527632"/>
                <a:ext cx="826803" cy="648855"/>
              </a:xfrm>
              <a:custGeom>
                <a:avLst/>
                <a:gdLst>
                  <a:gd name="connsiteX0" fmla="*/ 0 w 114300"/>
                  <a:gd name="connsiteY0" fmla="*/ 0 h 146957"/>
                  <a:gd name="connsiteX1" fmla="*/ 32657 w 114300"/>
                  <a:gd name="connsiteY1" fmla="*/ 108857 h 146957"/>
                  <a:gd name="connsiteX2" fmla="*/ 114300 w 114300"/>
                  <a:gd name="connsiteY2" fmla="*/ 146957 h 146957"/>
                  <a:gd name="connsiteX0" fmla="*/ 0 w 114300"/>
                  <a:gd name="connsiteY0" fmla="*/ 0 h 147358"/>
                  <a:gd name="connsiteX1" fmla="*/ 23161 w 114300"/>
                  <a:gd name="connsiteY1" fmla="*/ 127373 h 147358"/>
                  <a:gd name="connsiteX2" fmla="*/ 114300 w 114300"/>
                  <a:gd name="connsiteY2" fmla="*/ 146957 h 147358"/>
                  <a:gd name="connsiteX0" fmla="*/ 0 w 114300"/>
                  <a:gd name="connsiteY0" fmla="*/ 0 h 150992"/>
                  <a:gd name="connsiteX1" fmla="*/ 23161 w 114300"/>
                  <a:gd name="connsiteY1" fmla="*/ 127373 h 150992"/>
                  <a:gd name="connsiteX2" fmla="*/ 114300 w 114300"/>
                  <a:gd name="connsiteY2" fmla="*/ 146957 h 150992"/>
                  <a:gd name="connsiteX0" fmla="*/ 0 w 122325"/>
                  <a:gd name="connsiteY0" fmla="*/ 0 h 136376"/>
                  <a:gd name="connsiteX1" fmla="*/ 23161 w 122325"/>
                  <a:gd name="connsiteY1" fmla="*/ 127373 h 136376"/>
                  <a:gd name="connsiteX2" fmla="*/ 122325 w 122325"/>
                  <a:gd name="connsiteY2" fmla="*/ 126044 h 136376"/>
                  <a:gd name="connsiteX0" fmla="*/ 0 w 122325"/>
                  <a:gd name="connsiteY0" fmla="*/ 0 h 150309"/>
                  <a:gd name="connsiteX1" fmla="*/ 20486 w 122325"/>
                  <a:gd name="connsiteY1" fmla="*/ 144104 h 150309"/>
                  <a:gd name="connsiteX2" fmla="*/ 122325 w 122325"/>
                  <a:gd name="connsiteY2" fmla="*/ 126044 h 150309"/>
                  <a:gd name="connsiteX0" fmla="*/ 2439 w 124764"/>
                  <a:gd name="connsiteY0" fmla="*/ 0 h 150309"/>
                  <a:gd name="connsiteX1" fmla="*/ 22925 w 124764"/>
                  <a:gd name="connsiteY1" fmla="*/ 144104 h 150309"/>
                  <a:gd name="connsiteX2" fmla="*/ 124764 w 124764"/>
                  <a:gd name="connsiteY2" fmla="*/ 126044 h 150309"/>
                  <a:gd name="connsiteX0" fmla="*/ 2679 w 134813"/>
                  <a:gd name="connsiteY0" fmla="*/ 0 h 155277"/>
                  <a:gd name="connsiteX1" fmla="*/ 23165 w 134813"/>
                  <a:gd name="connsiteY1" fmla="*/ 144104 h 155277"/>
                  <a:gd name="connsiteX2" fmla="*/ 134813 w 134813"/>
                  <a:gd name="connsiteY2" fmla="*/ 145563 h 155277"/>
                  <a:gd name="connsiteX0" fmla="*/ 2107 w 108382"/>
                  <a:gd name="connsiteY0" fmla="*/ 0 h 156313"/>
                  <a:gd name="connsiteX1" fmla="*/ 22593 w 108382"/>
                  <a:gd name="connsiteY1" fmla="*/ 144104 h 156313"/>
                  <a:gd name="connsiteX2" fmla="*/ 108382 w 108382"/>
                  <a:gd name="connsiteY2" fmla="*/ 148351 h 156313"/>
                  <a:gd name="connsiteX0" fmla="*/ 2107 w 108382"/>
                  <a:gd name="connsiteY0" fmla="*/ 0 h 156313"/>
                  <a:gd name="connsiteX1" fmla="*/ 22593 w 108382"/>
                  <a:gd name="connsiteY1" fmla="*/ 144104 h 156313"/>
                  <a:gd name="connsiteX2" fmla="*/ 108382 w 108382"/>
                  <a:gd name="connsiteY2" fmla="*/ 148351 h 156313"/>
                  <a:gd name="connsiteX0" fmla="*/ 2107 w 108382"/>
                  <a:gd name="connsiteY0" fmla="*/ 0 h 156313"/>
                  <a:gd name="connsiteX1" fmla="*/ 22593 w 108382"/>
                  <a:gd name="connsiteY1" fmla="*/ 144104 h 156313"/>
                  <a:gd name="connsiteX2" fmla="*/ 108382 w 108382"/>
                  <a:gd name="connsiteY2" fmla="*/ 148351 h 156313"/>
                  <a:gd name="connsiteX0" fmla="*/ 2107 w 108382"/>
                  <a:gd name="connsiteY0" fmla="*/ 0 h 156313"/>
                  <a:gd name="connsiteX1" fmla="*/ 22593 w 108382"/>
                  <a:gd name="connsiteY1" fmla="*/ 144104 h 156313"/>
                  <a:gd name="connsiteX2" fmla="*/ 108382 w 108382"/>
                  <a:gd name="connsiteY2" fmla="*/ 148351 h 156313"/>
                  <a:gd name="connsiteX0" fmla="*/ 2107 w 114722"/>
                  <a:gd name="connsiteY0" fmla="*/ 0 h 156313"/>
                  <a:gd name="connsiteX1" fmla="*/ 22593 w 114722"/>
                  <a:gd name="connsiteY1" fmla="*/ 144104 h 156313"/>
                  <a:gd name="connsiteX2" fmla="*/ 108382 w 114722"/>
                  <a:gd name="connsiteY2" fmla="*/ 148351 h 156313"/>
                  <a:gd name="connsiteX3" fmla="*/ 108332 w 114722"/>
                  <a:gd name="connsiteY3" fmla="*/ 148404 h 156313"/>
                  <a:gd name="connsiteX0" fmla="*/ 2107 w 113026"/>
                  <a:gd name="connsiteY0" fmla="*/ 0 h 169317"/>
                  <a:gd name="connsiteX1" fmla="*/ 22593 w 113026"/>
                  <a:gd name="connsiteY1" fmla="*/ 144104 h 169317"/>
                  <a:gd name="connsiteX2" fmla="*/ 108382 w 113026"/>
                  <a:gd name="connsiteY2" fmla="*/ 148351 h 169317"/>
                  <a:gd name="connsiteX3" fmla="*/ 99415 w 113026"/>
                  <a:gd name="connsiteY3" fmla="*/ 169317 h 169317"/>
                  <a:gd name="connsiteX0" fmla="*/ 2107 w 133298"/>
                  <a:gd name="connsiteY0" fmla="*/ 0 h 156313"/>
                  <a:gd name="connsiteX1" fmla="*/ 22593 w 133298"/>
                  <a:gd name="connsiteY1" fmla="*/ 144104 h 156313"/>
                  <a:gd name="connsiteX2" fmla="*/ 108382 w 133298"/>
                  <a:gd name="connsiteY2" fmla="*/ 148351 h 156313"/>
                  <a:gd name="connsiteX3" fmla="*/ 133298 w 133298"/>
                  <a:gd name="connsiteY3" fmla="*/ 121914 h 156313"/>
                  <a:gd name="connsiteX0" fmla="*/ 2654 w 133845"/>
                  <a:gd name="connsiteY0" fmla="*/ 0 h 150051"/>
                  <a:gd name="connsiteX1" fmla="*/ 23140 w 133845"/>
                  <a:gd name="connsiteY1" fmla="*/ 144104 h 150051"/>
                  <a:gd name="connsiteX2" fmla="*/ 133845 w 133845"/>
                  <a:gd name="connsiteY2" fmla="*/ 121914 h 150051"/>
                  <a:gd name="connsiteX0" fmla="*/ 2654 w 133845"/>
                  <a:gd name="connsiteY0" fmla="*/ 0 h 153387"/>
                  <a:gd name="connsiteX1" fmla="*/ 23140 w 133845"/>
                  <a:gd name="connsiteY1" fmla="*/ 144104 h 153387"/>
                  <a:gd name="connsiteX2" fmla="*/ 133845 w 133845"/>
                  <a:gd name="connsiteY2" fmla="*/ 121914 h 153387"/>
                  <a:gd name="connsiteX0" fmla="*/ 2654 w 133845"/>
                  <a:gd name="connsiteY0" fmla="*/ 0 h 161797"/>
                  <a:gd name="connsiteX1" fmla="*/ 23140 w 133845"/>
                  <a:gd name="connsiteY1" fmla="*/ 144104 h 161797"/>
                  <a:gd name="connsiteX2" fmla="*/ 133845 w 133845"/>
                  <a:gd name="connsiteY2" fmla="*/ 121914 h 161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3845" h="161797">
                    <a:moveTo>
                      <a:pt x="2654" y="0"/>
                    </a:moveTo>
                    <a:cubicBezTo>
                      <a:pt x="-3918" y="46365"/>
                      <a:pt x="1275" y="123785"/>
                      <a:pt x="23140" y="144104"/>
                    </a:cubicBezTo>
                    <a:cubicBezTo>
                      <a:pt x="45005" y="164423"/>
                      <a:pt x="118807" y="178124"/>
                      <a:pt x="133845" y="121914"/>
                    </a:cubicBezTo>
                  </a:path>
                </a:pathLst>
              </a:cu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endParaRPr lang="en-US" sz="18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109" name="Group 108"/>
            <p:cNvGrpSpPr/>
            <p:nvPr/>
          </p:nvGrpSpPr>
          <p:grpSpPr>
            <a:xfrm flipV="1">
              <a:off x="4331674" y="3856494"/>
              <a:ext cx="826803" cy="648855"/>
              <a:chOff x="4316690" y="2527632"/>
              <a:chExt cx="826803" cy="648855"/>
            </a:xfrm>
          </p:grpSpPr>
          <p:sp>
            <p:nvSpPr>
              <p:cNvPr id="110" name="Freeform 109"/>
              <p:cNvSpPr/>
              <p:nvPr/>
            </p:nvSpPr>
            <p:spPr>
              <a:xfrm>
                <a:off x="4827814" y="2530929"/>
                <a:ext cx="114300" cy="146957"/>
              </a:xfrm>
              <a:custGeom>
                <a:avLst/>
                <a:gdLst>
                  <a:gd name="connsiteX0" fmla="*/ 0 w 114300"/>
                  <a:gd name="connsiteY0" fmla="*/ 0 h 146957"/>
                  <a:gd name="connsiteX1" fmla="*/ 32657 w 114300"/>
                  <a:gd name="connsiteY1" fmla="*/ 108857 h 146957"/>
                  <a:gd name="connsiteX2" fmla="*/ 114300 w 114300"/>
                  <a:gd name="connsiteY2" fmla="*/ 146957 h 14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4300" h="146957">
                    <a:moveTo>
                      <a:pt x="0" y="0"/>
                    </a:moveTo>
                    <a:cubicBezTo>
                      <a:pt x="6803" y="42182"/>
                      <a:pt x="13607" y="84364"/>
                      <a:pt x="32657" y="108857"/>
                    </a:cubicBezTo>
                    <a:cubicBezTo>
                      <a:pt x="51707" y="133350"/>
                      <a:pt x="114300" y="146957"/>
                      <a:pt x="114300" y="146957"/>
                    </a:cubicBezTo>
                  </a:path>
                </a:pathLst>
              </a:cu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endParaRPr lang="en-US" sz="18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1" name="Freeform 110"/>
              <p:cNvSpPr/>
              <p:nvPr/>
            </p:nvSpPr>
            <p:spPr>
              <a:xfrm>
                <a:off x="4651301" y="2528618"/>
                <a:ext cx="313207" cy="282209"/>
              </a:xfrm>
              <a:custGeom>
                <a:avLst/>
                <a:gdLst>
                  <a:gd name="connsiteX0" fmla="*/ 0 w 114300"/>
                  <a:gd name="connsiteY0" fmla="*/ 0 h 146957"/>
                  <a:gd name="connsiteX1" fmla="*/ 32657 w 114300"/>
                  <a:gd name="connsiteY1" fmla="*/ 108857 h 146957"/>
                  <a:gd name="connsiteX2" fmla="*/ 114300 w 114300"/>
                  <a:gd name="connsiteY2" fmla="*/ 146957 h 146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4300" h="146957">
                    <a:moveTo>
                      <a:pt x="0" y="0"/>
                    </a:moveTo>
                    <a:cubicBezTo>
                      <a:pt x="6803" y="42182"/>
                      <a:pt x="13607" y="84364"/>
                      <a:pt x="32657" y="108857"/>
                    </a:cubicBezTo>
                    <a:cubicBezTo>
                      <a:pt x="51707" y="133350"/>
                      <a:pt x="114300" y="146957"/>
                      <a:pt x="114300" y="146957"/>
                    </a:cubicBezTo>
                  </a:path>
                </a:pathLst>
              </a:cu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endParaRPr lang="en-US" sz="18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2" name="Freeform 111"/>
              <p:cNvSpPr/>
              <p:nvPr/>
            </p:nvSpPr>
            <p:spPr>
              <a:xfrm>
                <a:off x="4488943" y="2532932"/>
                <a:ext cx="453171" cy="408871"/>
              </a:xfrm>
              <a:custGeom>
                <a:avLst/>
                <a:gdLst>
                  <a:gd name="connsiteX0" fmla="*/ 0 w 114300"/>
                  <a:gd name="connsiteY0" fmla="*/ 0 h 146957"/>
                  <a:gd name="connsiteX1" fmla="*/ 32657 w 114300"/>
                  <a:gd name="connsiteY1" fmla="*/ 108857 h 146957"/>
                  <a:gd name="connsiteX2" fmla="*/ 114300 w 114300"/>
                  <a:gd name="connsiteY2" fmla="*/ 146957 h 146957"/>
                  <a:gd name="connsiteX0" fmla="*/ 0 w 114300"/>
                  <a:gd name="connsiteY0" fmla="*/ 0 h 147358"/>
                  <a:gd name="connsiteX1" fmla="*/ 23161 w 114300"/>
                  <a:gd name="connsiteY1" fmla="*/ 127373 h 147358"/>
                  <a:gd name="connsiteX2" fmla="*/ 114300 w 114300"/>
                  <a:gd name="connsiteY2" fmla="*/ 146957 h 147358"/>
                  <a:gd name="connsiteX0" fmla="*/ 0 w 114300"/>
                  <a:gd name="connsiteY0" fmla="*/ 0 h 150992"/>
                  <a:gd name="connsiteX1" fmla="*/ 23161 w 114300"/>
                  <a:gd name="connsiteY1" fmla="*/ 127373 h 150992"/>
                  <a:gd name="connsiteX2" fmla="*/ 114300 w 114300"/>
                  <a:gd name="connsiteY2" fmla="*/ 146957 h 150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4300" h="150992">
                    <a:moveTo>
                      <a:pt x="0" y="0"/>
                    </a:moveTo>
                    <a:cubicBezTo>
                      <a:pt x="6803" y="42182"/>
                      <a:pt x="-5385" y="90536"/>
                      <a:pt x="23161" y="127373"/>
                    </a:cubicBezTo>
                    <a:cubicBezTo>
                      <a:pt x="51707" y="164210"/>
                      <a:pt x="114300" y="146957"/>
                      <a:pt x="114300" y="146957"/>
                    </a:cubicBezTo>
                  </a:path>
                </a:pathLst>
              </a:cu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endParaRPr lang="en-US" sz="18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3" name="Freeform 112"/>
              <p:cNvSpPr/>
              <p:nvPr/>
            </p:nvSpPr>
            <p:spPr>
              <a:xfrm>
                <a:off x="4316690" y="2527632"/>
                <a:ext cx="826803" cy="648855"/>
              </a:xfrm>
              <a:custGeom>
                <a:avLst/>
                <a:gdLst>
                  <a:gd name="connsiteX0" fmla="*/ 0 w 114300"/>
                  <a:gd name="connsiteY0" fmla="*/ 0 h 146957"/>
                  <a:gd name="connsiteX1" fmla="*/ 32657 w 114300"/>
                  <a:gd name="connsiteY1" fmla="*/ 108857 h 146957"/>
                  <a:gd name="connsiteX2" fmla="*/ 114300 w 114300"/>
                  <a:gd name="connsiteY2" fmla="*/ 146957 h 146957"/>
                  <a:gd name="connsiteX0" fmla="*/ 0 w 114300"/>
                  <a:gd name="connsiteY0" fmla="*/ 0 h 147358"/>
                  <a:gd name="connsiteX1" fmla="*/ 23161 w 114300"/>
                  <a:gd name="connsiteY1" fmla="*/ 127373 h 147358"/>
                  <a:gd name="connsiteX2" fmla="*/ 114300 w 114300"/>
                  <a:gd name="connsiteY2" fmla="*/ 146957 h 147358"/>
                  <a:gd name="connsiteX0" fmla="*/ 0 w 114300"/>
                  <a:gd name="connsiteY0" fmla="*/ 0 h 150992"/>
                  <a:gd name="connsiteX1" fmla="*/ 23161 w 114300"/>
                  <a:gd name="connsiteY1" fmla="*/ 127373 h 150992"/>
                  <a:gd name="connsiteX2" fmla="*/ 114300 w 114300"/>
                  <a:gd name="connsiteY2" fmla="*/ 146957 h 150992"/>
                  <a:gd name="connsiteX0" fmla="*/ 0 w 122325"/>
                  <a:gd name="connsiteY0" fmla="*/ 0 h 136376"/>
                  <a:gd name="connsiteX1" fmla="*/ 23161 w 122325"/>
                  <a:gd name="connsiteY1" fmla="*/ 127373 h 136376"/>
                  <a:gd name="connsiteX2" fmla="*/ 122325 w 122325"/>
                  <a:gd name="connsiteY2" fmla="*/ 126044 h 136376"/>
                  <a:gd name="connsiteX0" fmla="*/ 0 w 122325"/>
                  <a:gd name="connsiteY0" fmla="*/ 0 h 150309"/>
                  <a:gd name="connsiteX1" fmla="*/ 20486 w 122325"/>
                  <a:gd name="connsiteY1" fmla="*/ 144104 h 150309"/>
                  <a:gd name="connsiteX2" fmla="*/ 122325 w 122325"/>
                  <a:gd name="connsiteY2" fmla="*/ 126044 h 150309"/>
                  <a:gd name="connsiteX0" fmla="*/ 2439 w 124764"/>
                  <a:gd name="connsiteY0" fmla="*/ 0 h 150309"/>
                  <a:gd name="connsiteX1" fmla="*/ 22925 w 124764"/>
                  <a:gd name="connsiteY1" fmla="*/ 144104 h 150309"/>
                  <a:gd name="connsiteX2" fmla="*/ 124764 w 124764"/>
                  <a:gd name="connsiteY2" fmla="*/ 126044 h 150309"/>
                  <a:gd name="connsiteX0" fmla="*/ 2679 w 134813"/>
                  <a:gd name="connsiteY0" fmla="*/ 0 h 155277"/>
                  <a:gd name="connsiteX1" fmla="*/ 23165 w 134813"/>
                  <a:gd name="connsiteY1" fmla="*/ 144104 h 155277"/>
                  <a:gd name="connsiteX2" fmla="*/ 134813 w 134813"/>
                  <a:gd name="connsiteY2" fmla="*/ 145563 h 155277"/>
                  <a:gd name="connsiteX0" fmla="*/ 2107 w 108382"/>
                  <a:gd name="connsiteY0" fmla="*/ 0 h 156313"/>
                  <a:gd name="connsiteX1" fmla="*/ 22593 w 108382"/>
                  <a:gd name="connsiteY1" fmla="*/ 144104 h 156313"/>
                  <a:gd name="connsiteX2" fmla="*/ 108382 w 108382"/>
                  <a:gd name="connsiteY2" fmla="*/ 148351 h 156313"/>
                  <a:gd name="connsiteX0" fmla="*/ 2107 w 108382"/>
                  <a:gd name="connsiteY0" fmla="*/ 0 h 156313"/>
                  <a:gd name="connsiteX1" fmla="*/ 22593 w 108382"/>
                  <a:gd name="connsiteY1" fmla="*/ 144104 h 156313"/>
                  <a:gd name="connsiteX2" fmla="*/ 108382 w 108382"/>
                  <a:gd name="connsiteY2" fmla="*/ 148351 h 156313"/>
                  <a:gd name="connsiteX0" fmla="*/ 2107 w 108382"/>
                  <a:gd name="connsiteY0" fmla="*/ 0 h 156313"/>
                  <a:gd name="connsiteX1" fmla="*/ 22593 w 108382"/>
                  <a:gd name="connsiteY1" fmla="*/ 144104 h 156313"/>
                  <a:gd name="connsiteX2" fmla="*/ 108382 w 108382"/>
                  <a:gd name="connsiteY2" fmla="*/ 148351 h 156313"/>
                  <a:gd name="connsiteX0" fmla="*/ 2107 w 108382"/>
                  <a:gd name="connsiteY0" fmla="*/ 0 h 156313"/>
                  <a:gd name="connsiteX1" fmla="*/ 22593 w 108382"/>
                  <a:gd name="connsiteY1" fmla="*/ 144104 h 156313"/>
                  <a:gd name="connsiteX2" fmla="*/ 108382 w 108382"/>
                  <a:gd name="connsiteY2" fmla="*/ 148351 h 156313"/>
                  <a:gd name="connsiteX0" fmla="*/ 2107 w 114722"/>
                  <a:gd name="connsiteY0" fmla="*/ 0 h 156313"/>
                  <a:gd name="connsiteX1" fmla="*/ 22593 w 114722"/>
                  <a:gd name="connsiteY1" fmla="*/ 144104 h 156313"/>
                  <a:gd name="connsiteX2" fmla="*/ 108382 w 114722"/>
                  <a:gd name="connsiteY2" fmla="*/ 148351 h 156313"/>
                  <a:gd name="connsiteX3" fmla="*/ 108332 w 114722"/>
                  <a:gd name="connsiteY3" fmla="*/ 148404 h 156313"/>
                  <a:gd name="connsiteX0" fmla="*/ 2107 w 113026"/>
                  <a:gd name="connsiteY0" fmla="*/ 0 h 169317"/>
                  <a:gd name="connsiteX1" fmla="*/ 22593 w 113026"/>
                  <a:gd name="connsiteY1" fmla="*/ 144104 h 169317"/>
                  <a:gd name="connsiteX2" fmla="*/ 108382 w 113026"/>
                  <a:gd name="connsiteY2" fmla="*/ 148351 h 169317"/>
                  <a:gd name="connsiteX3" fmla="*/ 99415 w 113026"/>
                  <a:gd name="connsiteY3" fmla="*/ 169317 h 169317"/>
                  <a:gd name="connsiteX0" fmla="*/ 2107 w 133298"/>
                  <a:gd name="connsiteY0" fmla="*/ 0 h 156313"/>
                  <a:gd name="connsiteX1" fmla="*/ 22593 w 133298"/>
                  <a:gd name="connsiteY1" fmla="*/ 144104 h 156313"/>
                  <a:gd name="connsiteX2" fmla="*/ 108382 w 133298"/>
                  <a:gd name="connsiteY2" fmla="*/ 148351 h 156313"/>
                  <a:gd name="connsiteX3" fmla="*/ 133298 w 133298"/>
                  <a:gd name="connsiteY3" fmla="*/ 121914 h 156313"/>
                  <a:gd name="connsiteX0" fmla="*/ 2654 w 133845"/>
                  <a:gd name="connsiteY0" fmla="*/ 0 h 150051"/>
                  <a:gd name="connsiteX1" fmla="*/ 23140 w 133845"/>
                  <a:gd name="connsiteY1" fmla="*/ 144104 h 150051"/>
                  <a:gd name="connsiteX2" fmla="*/ 133845 w 133845"/>
                  <a:gd name="connsiteY2" fmla="*/ 121914 h 150051"/>
                  <a:gd name="connsiteX0" fmla="*/ 2654 w 133845"/>
                  <a:gd name="connsiteY0" fmla="*/ 0 h 153387"/>
                  <a:gd name="connsiteX1" fmla="*/ 23140 w 133845"/>
                  <a:gd name="connsiteY1" fmla="*/ 144104 h 153387"/>
                  <a:gd name="connsiteX2" fmla="*/ 133845 w 133845"/>
                  <a:gd name="connsiteY2" fmla="*/ 121914 h 153387"/>
                  <a:gd name="connsiteX0" fmla="*/ 2654 w 133845"/>
                  <a:gd name="connsiteY0" fmla="*/ 0 h 161797"/>
                  <a:gd name="connsiteX1" fmla="*/ 23140 w 133845"/>
                  <a:gd name="connsiteY1" fmla="*/ 144104 h 161797"/>
                  <a:gd name="connsiteX2" fmla="*/ 133845 w 133845"/>
                  <a:gd name="connsiteY2" fmla="*/ 121914 h 161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3845" h="161797">
                    <a:moveTo>
                      <a:pt x="2654" y="0"/>
                    </a:moveTo>
                    <a:cubicBezTo>
                      <a:pt x="-3918" y="46365"/>
                      <a:pt x="1275" y="123785"/>
                      <a:pt x="23140" y="144104"/>
                    </a:cubicBezTo>
                    <a:cubicBezTo>
                      <a:pt x="45005" y="164423"/>
                      <a:pt x="118807" y="178124"/>
                      <a:pt x="133845" y="121914"/>
                    </a:cubicBezTo>
                  </a:path>
                </a:pathLst>
              </a:cu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None/>
                </a:pPr>
                <a:endParaRPr lang="en-US" sz="18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6194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Interaction of beam with vacuum chamber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074A9E-B0A3-CF9B-7222-046F32729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22.06.25-02.07.25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D15552-22B6-1CED-9D8B-5E96CC010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Introduction to Accelerator Physics for the EIC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fld id="{104C05CA-C610-434C-84A8-9067194698D2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t>76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 descr="Untitled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" t="14599"/>
          <a:stretch/>
        </p:blipFill>
        <p:spPr>
          <a:xfrm>
            <a:off x="1524000" y="1089600"/>
            <a:ext cx="9128238" cy="4525769"/>
          </a:xfrm>
          <a:prstGeom prst="rect">
            <a:avLst/>
          </a:prstGeom>
        </p:spPr>
      </p:pic>
      <p:pic>
        <p:nvPicPr>
          <p:cNvPr id="7" name="Picture 6" descr="Untitled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" t="41908" r="53865" b="26817"/>
          <a:stretch/>
        </p:blipFill>
        <p:spPr>
          <a:xfrm>
            <a:off x="6078484" y="2524791"/>
            <a:ext cx="4023901" cy="1657382"/>
          </a:xfrm>
          <a:prstGeom prst="rect">
            <a:avLst/>
          </a:prstGeom>
        </p:spPr>
      </p:pic>
      <p:pic>
        <p:nvPicPr>
          <p:cNvPr id="8" name="Picture 7" descr="Untitled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11" t="42474" r="2063" b="27077"/>
          <a:stretch/>
        </p:blipFill>
        <p:spPr>
          <a:xfrm>
            <a:off x="1616932" y="2429774"/>
            <a:ext cx="4304558" cy="161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3150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AAF5A8C-4D20-9C99-6CA9-36CE2CC9A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DBB0F9F-8CB7-1AB7-6599-EB614F751C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9" y="4283320"/>
            <a:ext cx="11376024" cy="170000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We define the </a:t>
            </a:r>
            <a:r>
              <a:rPr lang="en-US" sz="2000" b="1" dirty="0">
                <a:solidFill>
                  <a:srgbClr val="C00000"/>
                </a:solidFill>
              </a:rPr>
              <a:t>wake function as the integrated force </a:t>
            </a:r>
            <a:r>
              <a:rPr lang="en-US" sz="2000" dirty="0"/>
              <a:t>on the witness particle </a:t>
            </a:r>
            <a:br>
              <a:rPr lang="en-US" sz="2000" dirty="0"/>
            </a:br>
            <a:r>
              <a:rPr lang="en-US" sz="2000" dirty="0"/>
              <a:t>(</a:t>
            </a:r>
            <a:r>
              <a:rPr lang="en-US" sz="1800" dirty="0"/>
              <a:t>associated to a change in energy</a:t>
            </a:r>
            <a:r>
              <a:rPr lang="en-US" sz="2000" dirty="0"/>
              <a:t>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For an extended particle distribution this becomes (superposition of all source terms)</a:t>
            </a:r>
          </a:p>
          <a:p>
            <a:endParaRPr lang="en-US" sz="1800" dirty="0"/>
          </a:p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30A14A-3413-447A-9189-2ACA54EEE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Wake potential for a distribution of particles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2F180-50A9-6C2F-4157-CE5AF0E7D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22.06.25-02.07.25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5E10E6-05A5-10C1-FC11-8958690ED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8F8F8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Introduction to Accelerator Physics for the EIC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DB37B8-CA68-0FAC-7F98-315457798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None/>
              <a:tabLst/>
              <a:defRPr/>
            </a:pPr>
            <a:fld id="{17918391-D411-FE40-AAD7-861AE5233E0E}" type="slidenum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t>77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ＭＳ Ｐゴシック" charset="0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2E7990A-5C8D-3C5B-7D5B-983245E6D68A}"/>
              </a:ext>
            </a:extLst>
          </p:cNvPr>
          <p:cNvGrpSpPr/>
          <p:nvPr/>
        </p:nvGrpSpPr>
        <p:grpSpPr>
          <a:xfrm>
            <a:off x="911424" y="1227463"/>
            <a:ext cx="6123855" cy="2908275"/>
            <a:chOff x="152400" y="896947"/>
            <a:chExt cx="8165139" cy="2908275"/>
          </a:xfrm>
        </p:grpSpPr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FF71C1DB-7631-0FB8-72C5-C6D8F8C704D9}"/>
                </a:ext>
              </a:extLst>
            </p:cNvPr>
            <p:cNvCxnSpPr/>
            <p:nvPr/>
          </p:nvCxnSpPr>
          <p:spPr>
            <a:xfrm>
              <a:off x="195803" y="2485039"/>
              <a:ext cx="7424197" cy="1588"/>
            </a:xfrm>
            <a:prstGeom prst="straightConnector1">
              <a:avLst/>
            </a:prstGeom>
            <a:ln w="19050" cap="flat" cmpd="sng" algn="ctr">
              <a:solidFill>
                <a:srgbClr val="004078"/>
              </a:solidFill>
              <a:prstDash val="dash"/>
              <a:round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Freeform 11">
              <a:extLst>
                <a:ext uri="{FF2B5EF4-FFF2-40B4-BE49-F238E27FC236}">
                  <a16:creationId xmlns:a16="http://schemas.microsoft.com/office/drawing/2014/main" id="{FAF60523-DF24-D3F7-7018-00E030F39C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8020" y="2828909"/>
              <a:ext cx="1367185" cy="976313"/>
            </a:xfrm>
            <a:custGeom>
              <a:avLst/>
              <a:gdLst>
                <a:gd name="T0" fmla="*/ 0 w 1200"/>
                <a:gd name="T1" fmla="*/ 0 h 1008"/>
                <a:gd name="T2" fmla="*/ 96 w 1200"/>
                <a:gd name="T3" fmla="*/ 672 h 1008"/>
                <a:gd name="T4" fmla="*/ 432 w 1200"/>
                <a:gd name="T5" fmla="*/ 1008 h 1008"/>
                <a:gd name="T6" fmla="*/ 720 w 1200"/>
                <a:gd name="T7" fmla="*/ 672 h 1008"/>
                <a:gd name="T8" fmla="*/ 960 w 1200"/>
                <a:gd name="T9" fmla="*/ 720 h 1008"/>
                <a:gd name="T10" fmla="*/ 1152 w 1200"/>
                <a:gd name="T11" fmla="*/ 432 h 1008"/>
                <a:gd name="T12" fmla="*/ 1200 w 1200"/>
                <a:gd name="T13" fmla="*/ 0 h 10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00"/>
                <a:gd name="T22" fmla="*/ 0 h 1008"/>
                <a:gd name="T23" fmla="*/ 1200 w 1200"/>
                <a:gd name="T24" fmla="*/ 1008 h 100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00" h="1008">
                  <a:moveTo>
                    <a:pt x="0" y="0"/>
                  </a:moveTo>
                  <a:cubicBezTo>
                    <a:pt x="12" y="252"/>
                    <a:pt x="24" y="504"/>
                    <a:pt x="96" y="672"/>
                  </a:cubicBezTo>
                  <a:cubicBezTo>
                    <a:pt x="168" y="840"/>
                    <a:pt x="328" y="1008"/>
                    <a:pt x="432" y="1008"/>
                  </a:cubicBezTo>
                  <a:cubicBezTo>
                    <a:pt x="536" y="1008"/>
                    <a:pt x="632" y="720"/>
                    <a:pt x="720" y="672"/>
                  </a:cubicBezTo>
                  <a:cubicBezTo>
                    <a:pt x="808" y="624"/>
                    <a:pt x="888" y="760"/>
                    <a:pt x="960" y="720"/>
                  </a:cubicBezTo>
                  <a:cubicBezTo>
                    <a:pt x="1032" y="680"/>
                    <a:pt x="1112" y="552"/>
                    <a:pt x="1152" y="432"/>
                  </a:cubicBezTo>
                  <a:cubicBezTo>
                    <a:pt x="1192" y="312"/>
                    <a:pt x="1192" y="72"/>
                    <a:pt x="1200" y="0"/>
                  </a:cubicBezTo>
                </a:path>
              </a:pathLst>
            </a:custGeom>
            <a:noFill/>
            <a:ln w="57150" cmpd="sng">
              <a:solidFill>
                <a:srgbClr val="868686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endParaRPr>
            </a:p>
          </p:txBody>
        </p:sp>
        <p:sp>
          <p:nvSpPr>
            <p:cNvPr id="67" name="Freeform 16">
              <a:extLst>
                <a:ext uri="{FF2B5EF4-FFF2-40B4-BE49-F238E27FC236}">
                  <a16:creationId xmlns:a16="http://schemas.microsoft.com/office/drawing/2014/main" id="{564F3B8D-94A8-0554-FE96-46F59A07FDF1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538020" y="1136634"/>
              <a:ext cx="1367185" cy="976313"/>
            </a:xfrm>
            <a:custGeom>
              <a:avLst/>
              <a:gdLst>
                <a:gd name="T0" fmla="*/ 0 w 1200"/>
                <a:gd name="T1" fmla="*/ 0 h 1008"/>
                <a:gd name="T2" fmla="*/ 96 w 1200"/>
                <a:gd name="T3" fmla="*/ 672 h 1008"/>
                <a:gd name="T4" fmla="*/ 432 w 1200"/>
                <a:gd name="T5" fmla="*/ 1008 h 1008"/>
                <a:gd name="T6" fmla="*/ 720 w 1200"/>
                <a:gd name="T7" fmla="*/ 672 h 1008"/>
                <a:gd name="T8" fmla="*/ 960 w 1200"/>
                <a:gd name="T9" fmla="*/ 720 h 1008"/>
                <a:gd name="T10" fmla="*/ 1152 w 1200"/>
                <a:gd name="T11" fmla="*/ 432 h 1008"/>
                <a:gd name="T12" fmla="*/ 1200 w 1200"/>
                <a:gd name="T13" fmla="*/ 0 h 10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00"/>
                <a:gd name="T22" fmla="*/ 0 h 1008"/>
                <a:gd name="T23" fmla="*/ 1200 w 1200"/>
                <a:gd name="T24" fmla="*/ 1008 h 100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00" h="1008">
                  <a:moveTo>
                    <a:pt x="0" y="0"/>
                  </a:moveTo>
                  <a:cubicBezTo>
                    <a:pt x="12" y="252"/>
                    <a:pt x="24" y="504"/>
                    <a:pt x="96" y="672"/>
                  </a:cubicBezTo>
                  <a:cubicBezTo>
                    <a:pt x="168" y="840"/>
                    <a:pt x="328" y="1008"/>
                    <a:pt x="432" y="1008"/>
                  </a:cubicBezTo>
                  <a:cubicBezTo>
                    <a:pt x="536" y="1008"/>
                    <a:pt x="632" y="720"/>
                    <a:pt x="720" y="672"/>
                  </a:cubicBezTo>
                  <a:cubicBezTo>
                    <a:pt x="808" y="624"/>
                    <a:pt x="888" y="760"/>
                    <a:pt x="960" y="720"/>
                  </a:cubicBezTo>
                  <a:cubicBezTo>
                    <a:pt x="1032" y="680"/>
                    <a:pt x="1112" y="552"/>
                    <a:pt x="1152" y="432"/>
                  </a:cubicBezTo>
                  <a:cubicBezTo>
                    <a:pt x="1192" y="312"/>
                    <a:pt x="1192" y="72"/>
                    <a:pt x="1200" y="0"/>
                  </a:cubicBezTo>
                </a:path>
              </a:pathLst>
            </a:custGeom>
            <a:noFill/>
            <a:ln w="57150" cmpd="sng">
              <a:solidFill>
                <a:srgbClr val="868686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endParaRPr>
            </a:p>
          </p:txBody>
        </p: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05DB847B-7627-654A-1CE7-BA4F8DF9774F}"/>
                </a:ext>
              </a:extLst>
            </p:cNvPr>
            <p:cNvCxnSpPr>
              <a:stCxn id="67" idx="0"/>
            </p:cNvCxnSpPr>
            <p:nvPr/>
          </p:nvCxnSpPr>
          <p:spPr>
            <a:xfrm flipH="1" flipV="1">
              <a:off x="152400" y="2111591"/>
              <a:ext cx="2385620" cy="1356"/>
            </a:xfrm>
            <a:prstGeom prst="line">
              <a:avLst/>
            </a:prstGeom>
            <a:ln w="57150" cmpd="sng">
              <a:solidFill>
                <a:srgbClr val="86868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77BAD985-F1BB-8AE0-174D-9DED7247EBF5}"/>
                </a:ext>
              </a:extLst>
            </p:cNvPr>
            <p:cNvCxnSpPr/>
            <p:nvPr/>
          </p:nvCxnSpPr>
          <p:spPr>
            <a:xfrm flipH="1" flipV="1">
              <a:off x="152400" y="2827553"/>
              <a:ext cx="2385620" cy="1356"/>
            </a:xfrm>
            <a:prstGeom prst="line">
              <a:avLst/>
            </a:prstGeom>
            <a:ln w="57150" cmpd="sng">
              <a:solidFill>
                <a:srgbClr val="86868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8" name="Group 94">
              <a:extLst>
                <a:ext uri="{FF2B5EF4-FFF2-40B4-BE49-F238E27FC236}">
                  <a16:creationId xmlns:a16="http://schemas.microsoft.com/office/drawing/2014/main" id="{FE2CAB96-F7A6-5F36-57BB-70886EC1AE1F}"/>
                </a:ext>
              </a:extLst>
            </p:cNvPr>
            <p:cNvGrpSpPr/>
            <p:nvPr/>
          </p:nvGrpSpPr>
          <p:grpSpPr>
            <a:xfrm>
              <a:off x="2555534" y="1204113"/>
              <a:ext cx="1312862" cy="2549525"/>
              <a:chOff x="2555534" y="1448897"/>
              <a:chExt cx="1312862" cy="2549525"/>
            </a:xfrm>
          </p:grpSpPr>
          <p:sp>
            <p:nvSpPr>
              <p:cNvPr id="119" name="Freeform 90">
                <a:extLst>
                  <a:ext uri="{FF2B5EF4-FFF2-40B4-BE49-F238E27FC236}">
                    <a16:creationId xmlns:a16="http://schemas.microsoft.com/office/drawing/2014/main" id="{A48ABE45-981F-BCF6-F7F1-6482EDF4D8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1734" y="1644159"/>
                <a:ext cx="639763" cy="228600"/>
              </a:xfrm>
              <a:custGeom>
                <a:avLst/>
                <a:gdLst>
                  <a:gd name="T0" fmla="*/ 0 w 480"/>
                  <a:gd name="T1" fmla="*/ 144 h 168"/>
                  <a:gd name="T2" fmla="*/ 240 w 480"/>
                  <a:gd name="T3" fmla="*/ 144 h 168"/>
                  <a:gd name="T4" fmla="*/ 480 w 480"/>
                  <a:gd name="T5" fmla="*/ 0 h 168"/>
                  <a:gd name="T6" fmla="*/ 0 60000 65536"/>
                  <a:gd name="T7" fmla="*/ 0 60000 65536"/>
                  <a:gd name="T8" fmla="*/ 0 60000 65536"/>
                  <a:gd name="T9" fmla="*/ 0 w 480"/>
                  <a:gd name="T10" fmla="*/ 0 h 168"/>
                  <a:gd name="T11" fmla="*/ 480 w 480"/>
                  <a:gd name="T12" fmla="*/ 168 h 1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80" h="168">
                    <a:moveTo>
                      <a:pt x="0" y="144"/>
                    </a:moveTo>
                    <a:cubicBezTo>
                      <a:pt x="80" y="156"/>
                      <a:pt x="160" y="168"/>
                      <a:pt x="240" y="144"/>
                    </a:cubicBezTo>
                    <a:cubicBezTo>
                      <a:pt x="320" y="120"/>
                      <a:pt x="440" y="24"/>
                      <a:pt x="480" y="0"/>
                    </a:cubicBezTo>
                  </a:path>
                </a:pathLst>
              </a:custGeom>
              <a:noFill/>
              <a:ln w="9525">
                <a:solidFill>
                  <a:srgbClr val="00559F"/>
                </a:solidFill>
                <a:round/>
                <a:headEnd/>
                <a:tailEnd type="arrow" w="med" len="med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0" name="Freeform 91">
                <a:extLst>
                  <a:ext uri="{FF2B5EF4-FFF2-40B4-BE49-F238E27FC236}">
                    <a16:creationId xmlns:a16="http://schemas.microsoft.com/office/drawing/2014/main" id="{833CA0F1-95F2-BBA0-5069-87A9547365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5709" y="1513984"/>
                <a:ext cx="520700" cy="152400"/>
              </a:xfrm>
              <a:custGeom>
                <a:avLst/>
                <a:gdLst>
                  <a:gd name="T0" fmla="*/ 0 w 384"/>
                  <a:gd name="T1" fmla="*/ 96 h 112"/>
                  <a:gd name="T2" fmla="*/ 192 w 384"/>
                  <a:gd name="T3" fmla="*/ 96 h 112"/>
                  <a:gd name="T4" fmla="*/ 384 w 384"/>
                  <a:gd name="T5" fmla="*/ 0 h 112"/>
                  <a:gd name="T6" fmla="*/ 0 60000 65536"/>
                  <a:gd name="T7" fmla="*/ 0 60000 65536"/>
                  <a:gd name="T8" fmla="*/ 0 60000 65536"/>
                  <a:gd name="T9" fmla="*/ 0 w 384"/>
                  <a:gd name="T10" fmla="*/ 0 h 112"/>
                  <a:gd name="T11" fmla="*/ 384 w 384"/>
                  <a:gd name="T12" fmla="*/ 112 h 11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4" h="112">
                    <a:moveTo>
                      <a:pt x="0" y="96"/>
                    </a:moveTo>
                    <a:cubicBezTo>
                      <a:pt x="64" y="104"/>
                      <a:pt x="128" y="112"/>
                      <a:pt x="192" y="96"/>
                    </a:cubicBezTo>
                    <a:cubicBezTo>
                      <a:pt x="256" y="80"/>
                      <a:pt x="352" y="16"/>
                      <a:pt x="384" y="0"/>
                    </a:cubicBezTo>
                  </a:path>
                </a:pathLst>
              </a:custGeom>
              <a:noFill/>
              <a:ln w="9525">
                <a:solidFill>
                  <a:srgbClr val="00559F"/>
                </a:solidFill>
                <a:round/>
                <a:headEnd/>
                <a:tailEnd type="arrow" w="med" len="med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1" name="Freeform 92">
                <a:extLst>
                  <a:ext uri="{FF2B5EF4-FFF2-40B4-BE49-F238E27FC236}">
                    <a16:creationId xmlns:a16="http://schemas.microsoft.com/office/drawing/2014/main" id="{92A70A38-1886-4AA6-C5BE-9CA7748CD6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5884" y="1448897"/>
                <a:ext cx="325438" cy="76200"/>
              </a:xfrm>
              <a:custGeom>
                <a:avLst/>
                <a:gdLst>
                  <a:gd name="T0" fmla="*/ 0 w 240"/>
                  <a:gd name="T1" fmla="*/ 48 h 56"/>
                  <a:gd name="T2" fmla="*/ 144 w 240"/>
                  <a:gd name="T3" fmla="*/ 48 h 56"/>
                  <a:gd name="T4" fmla="*/ 240 w 240"/>
                  <a:gd name="T5" fmla="*/ 0 h 56"/>
                  <a:gd name="T6" fmla="*/ 0 60000 65536"/>
                  <a:gd name="T7" fmla="*/ 0 60000 65536"/>
                  <a:gd name="T8" fmla="*/ 0 60000 65536"/>
                  <a:gd name="T9" fmla="*/ 0 w 240"/>
                  <a:gd name="T10" fmla="*/ 0 h 56"/>
                  <a:gd name="T11" fmla="*/ 240 w 240"/>
                  <a:gd name="T12" fmla="*/ 56 h 5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40" h="56">
                    <a:moveTo>
                      <a:pt x="0" y="48"/>
                    </a:moveTo>
                    <a:cubicBezTo>
                      <a:pt x="52" y="52"/>
                      <a:pt x="104" y="56"/>
                      <a:pt x="144" y="48"/>
                    </a:cubicBezTo>
                    <a:cubicBezTo>
                      <a:pt x="184" y="40"/>
                      <a:pt x="212" y="20"/>
                      <a:pt x="240" y="0"/>
                    </a:cubicBezTo>
                  </a:path>
                </a:pathLst>
              </a:custGeom>
              <a:noFill/>
              <a:ln w="9525">
                <a:solidFill>
                  <a:srgbClr val="00559F"/>
                </a:solidFill>
                <a:round/>
                <a:headEnd/>
                <a:tailEnd type="arrow" w="med" len="med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2" name="Freeform 93">
                <a:extLst>
                  <a:ext uri="{FF2B5EF4-FFF2-40B4-BE49-F238E27FC236}">
                    <a16:creationId xmlns:a16="http://schemas.microsoft.com/office/drawing/2014/main" id="{FD21AE88-753F-D112-DA33-A39BD32BAFE3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 flipV="1">
                <a:off x="2555534" y="3141172"/>
                <a:ext cx="1299943" cy="215534"/>
              </a:xfrm>
              <a:custGeom>
                <a:avLst/>
                <a:gdLst>
                  <a:gd name="T0" fmla="*/ 0 w 1008"/>
                  <a:gd name="T1" fmla="*/ 152 h 152"/>
                  <a:gd name="T2" fmla="*/ 480 w 1008"/>
                  <a:gd name="T3" fmla="*/ 8 h 152"/>
                  <a:gd name="T4" fmla="*/ 1008 w 1008"/>
                  <a:gd name="T5" fmla="*/ 104 h 152"/>
                  <a:gd name="T6" fmla="*/ 0 60000 65536"/>
                  <a:gd name="T7" fmla="*/ 0 60000 65536"/>
                  <a:gd name="T8" fmla="*/ 0 60000 65536"/>
                  <a:gd name="T9" fmla="*/ 0 w 1008"/>
                  <a:gd name="T10" fmla="*/ 0 h 152"/>
                  <a:gd name="T11" fmla="*/ 1008 w 1008"/>
                  <a:gd name="T12" fmla="*/ 152 h 15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08" h="152">
                    <a:moveTo>
                      <a:pt x="0" y="152"/>
                    </a:moveTo>
                    <a:cubicBezTo>
                      <a:pt x="156" y="84"/>
                      <a:pt x="312" y="16"/>
                      <a:pt x="480" y="8"/>
                    </a:cubicBezTo>
                    <a:cubicBezTo>
                      <a:pt x="648" y="0"/>
                      <a:pt x="828" y="52"/>
                      <a:pt x="1008" y="104"/>
                    </a:cubicBezTo>
                  </a:path>
                </a:pathLst>
              </a:custGeom>
              <a:noFill/>
              <a:ln w="9525">
                <a:solidFill>
                  <a:srgbClr val="00559F"/>
                </a:solidFill>
                <a:round/>
                <a:headEnd type="arrow"/>
                <a:tailEnd type="none" w="med" len="med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3" name="Freeform 94">
                <a:extLst>
                  <a:ext uri="{FF2B5EF4-FFF2-40B4-BE49-F238E27FC236}">
                    <a16:creationId xmlns:a16="http://schemas.microsoft.com/office/drawing/2014/main" id="{BC097F11-BC9F-BB8E-5F7B-28DE3884B2FF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2620622" y="3596784"/>
                <a:ext cx="650875" cy="228600"/>
              </a:xfrm>
              <a:custGeom>
                <a:avLst/>
                <a:gdLst>
                  <a:gd name="T0" fmla="*/ 0 w 480"/>
                  <a:gd name="T1" fmla="*/ 144 h 168"/>
                  <a:gd name="T2" fmla="*/ 240 w 480"/>
                  <a:gd name="T3" fmla="*/ 144 h 168"/>
                  <a:gd name="T4" fmla="*/ 480 w 480"/>
                  <a:gd name="T5" fmla="*/ 0 h 168"/>
                  <a:gd name="T6" fmla="*/ 0 60000 65536"/>
                  <a:gd name="T7" fmla="*/ 0 60000 65536"/>
                  <a:gd name="T8" fmla="*/ 0 60000 65536"/>
                  <a:gd name="T9" fmla="*/ 0 w 480"/>
                  <a:gd name="T10" fmla="*/ 0 h 168"/>
                  <a:gd name="T11" fmla="*/ 480 w 480"/>
                  <a:gd name="T12" fmla="*/ 168 h 1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80" h="168">
                    <a:moveTo>
                      <a:pt x="0" y="144"/>
                    </a:moveTo>
                    <a:cubicBezTo>
                      <a:pt x="80" y="156"/>
                      <a:pt x="160" y="168"/>
                      <a:pt x="240" y="144"/>
                    </a:cubicBezTo>
                    <a:cubicBezTo>
                      <a:pt x="320" y="120"/>
                      <a:pt x="440" y="24"/>
                      <a:pt x="480" y="0"/>
                    </a:cubicBezTo>
                  </a:path>
                </a:pathLst>
              </a:custGeom>
              <a:noFill/>
              <a:ln w="9525">
                <a:solidFill>
                  <a:srgbClr val="00559F"/>
                </a:solidFill>
                <a:round/>
                <a:headEnd/>
                <a:tailEnd type="arrow" w="med" len="med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4" name="Freeform 96">
                <a:extLst>
                  <a:ext uri="{FF2B5EF4-FFF2-40B4-BE49-F238E27FC236}">
                    <a16:creationId xmlns:a16="http://schemas.microsoft.com/office/drawing/2014/main" id="{471866A4-C4F1-026B-D8A5-7178E61FB812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2815884" y="3922222"/>
                <a:ext cx="325438" cy="76200"/>
              </a:xfrm>
              <a:custGeom>
                <a:avLst/>
                <a:gdLst>
                  <a:gd name="T0" fmla="*/ 0 w 240"/>
                  <a:gd name="T1" fmla="*/ 48 h 56"/>
                  <a:gd name="T2" fmla="*/ 144 w 240"/>
                  <a:gd name="T3" fmla="*/ 48 h 56"/>
                  <a:gd name="T4" fmla="*/ 240 w 240"/>
                  <a:gd name="T5" fmla="*/ 0 h 56"/>
                  <a:gd name="T6" fmla="*/ 0 60000 65536"/>
                  <a:gd name="T7" fmla="*/ 0 60000 65536"/>
                  <a:gd name="T8" fmla="*/ 0 60000 65536"/>
                  <a:gd name="T9" fmla="*/ 0 w 240"/>
                  <a:gd name="T10" fmla="*/ 0 h 56"/>
                  <a:gd name="T11" fmla="*/ 240 w 240"/>
                  <a:gd name="T12" fmla="*/ 56 h 5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40" h="56">
                    <a:moveTo>
                      <a:pt x="0" y="48"/>
                    </a:moveTo>
                    <a:cubicBezTo>
                      <a:pt x="52" y="52"/>
                      <a:pt x="104" y="56"/>
                      <a:pt x="144" y="48"/>
                    </a:cubicBezTo>
                    <a:cubicBezTo>
                      <a:pt x="184" y="40"/>
                      <a:pt x="212" y="20"/>
                      <a:pt x="240" y="0"/>
                    </a:cubicBezTo>
                  </a:path>
                </a:pathLst>
              </a:custGeom>
              <a:noFill/>
              <a:ln w="9525">
                <a:solidFill>
                  <a:srgbClr val="00559F"/>
                </a:solidFill>
                <a:round/>
                <a:headEnd/>
                <a:tailEnd type="arrow" w="med" len="med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5" name="Freeform 42">
                <a:extLst>
                  <a:ext uri="{FF2B5EF4-FFF2-40B4-BE49-F238E27FC236}">
                    <a16:creationId xmlns:a16="http://schemas.microsoft.com/office/drawing/2014/main" id="{59A658D2-D4D5-7EF2-00E4-AD8BAABC076F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2562757" y="2177322"/>
                <a:ext cx="1305639" cy="181443"/>
              </a:xfrm>
              <a:custGeom>
                <a:avLst/>
                <a:gdLst>
                  <a:gd name="T0" fmla="*/ 0 w 1008"/>
                  <a:gd name="T1" fmla="*/ 152 h 152"/>
                  <a:gd name="T2" fmla="*/ 480 w 1008"/>
                  <a:gd name="T3" fmla="*/ 8 h 152"/>
                  <a:gd name="T4" fmla="*/ 1008 w 1008"/>
                  <a:gd name="T5" fmla="*/ 104 h 152"/>
                  <a:gd name="T6" fmla="*/ 0 60000 65536"/>
                  <a:gd name="T7" fmla="*/ 0 60000 65536"/>
                  <a:gd name="T8" fmla="*/ 0 60000 65536"/>
                  <a:gd name="T9" fmla="*/ 0 w 1008"/>
                  <a:gd name="T10" fmla="*/ 0 h 152"/>
                  <a:gd name="T11" fmla="*/ 1008 w 1008"/>
                  <a:gd name="T12" fmla="*/ 152 h 15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08" h="152">
                    <a:moveTo>
                      <a:pt x="0" y="152"/>
                    </a:moveTo>
                    <a:cubicBezTo>
                      <a:pt x="156" y="84"/>
                      <a:pt x="312" y="16"/>
                      <a:pt x="480" y="8"/>
                    </a:cubicBezTo>
                    <a:cubicBezTo>
                      <a:pt x="648" y="0"/>
                      <a:pt x="828" y="52"/>
                      <a:pt x="1008" y="104"/>
                    </a:cubicBezTo>
                  </a:path>
                </a:pathLst>
              </a:custGeom>
              <a:noFill/>
              <a:ln w="9525">
                <a:solidFill>
                  <a:srgbClr val="00559F"/>
                </a:solidFill>
                <a:round/>
                <a:headEnd type="arrow"/>
                <a:tailEnd type="none" w="med" len="med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126" name="Freeform 95">
                <a:extLst>
                  <a:ext uri="{FF2B5EF4-FFF2-40B4-BE49-F238E27FC236}">
                    <a16:creationId xmlns:a16="http://schemas.microsoft.com/office/drawing/2014/main" id="{56A99749-C010-43AC-DD6B-6723C424A7A0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2685709" y="3749184"/>
                <a:ext cx="520700" cy="152400"/>
              </a:xfrm>
              <a:custGeom>
                <a:avLst/>
                <a:gdLst>
                  <a:gd name="T0" fmla="*/ 0 w 384"/>
                  <a:gd name="T1" fmla="*/ 96 h 112"/>
                  <a:gd name="T2" fmla="*/ 192 w 384"/>
                  <a:gd name="T3" fmla="*/ 96 h 112"/>
                  <a:gd name="T4" fmla="*/ 384 w 384"/>
                  <a:gd name="T5" fmla="*/ 0 h 112"/>
                  <a:gd name="T6" fmla="*/ 0 60000 65536"/>
                  <a:gd name="T7" fmla="*/ 0 60000 65536"/>
                  <a:gd name="T8" fmla="*/ 0 60000 65536"/>
                  <a:gd name="T9" fmla="*/ 0 w 384"/>
                  <a:gd name="T10" fmla="*/ 0 h 112"/>
                  <a:gd name="T11" fmla="*/ 384 w 384"/>
                  <a:gd name="T12" fmla="*/ 112 h 11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4" h="112">
                    <a:moveTo>
                      <a:pt x="0" y="96"/>
                    </a:moveTo>
                    <a:cubicBezTo>
                      <a:pt x="64" y="104"/>
                      <a:pt x="128" y="112"/>
                      <a:pt x="192" y="96"/>
                    </a:cubicBezTo>
                    <a:cubicBezTo>
                      <a:pt x="256" y="80"/>
                      <a:pt x="352" y="16"/>
                      <a:pt x="384" y="0"/>
                    </a:cubicBezTo>
                  </a:path>
                </a:pathLst>
              </a:custGeom>
              <a:noFill/>
              <a:ln w="9525">
                <a:solidFill>
                  <a:srgbClr val="00559F"/>
                </a:solidFill>
                <a:round/>
                <a:headEnd/>
                <a:tailEnd type="arrow" w="med" len="med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charset="0"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127" name="Line 73">
              <a:extLst>
                <a:ext uri="{FF2B5EF4-FFF2-40B4-BE49-F238E27FC236}">
                  <a16:creationId xmlns:a16="http://schemas.microsoft.com/office/drawing/2014/main" id="{ADA00957-7D37-633C-5F09-6CA468AE4B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5803" y="2128898"/>
              <a:ext cx="0" cy="715963"/>
            </a:xfrm>
            <a:prstGeom prst="line">
              <a:avLst/>
            </a:prstGeom>
            <a:noFill/>
            <a:ln w="12700" cap="flat" cmpd="sng" algn="ctr">
              <a:solidFill>
                <a:srgbClr val="3A3A3A"/>
              </a:solidFill>
              <a:prstDash val="solid"/>
              <a:round/>
              <a:headEnd type="stealth" w="med" len="med"/>
              <a:tailEnd type="stealth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endParaRPr>
            </a:p>
          </p:txBody>
        </p:sp>
        <p:sp>
          <p:nvSpPr>
            <p:cNvPr id="128" name="Text Box 74">
              <a:extLst>
                <a:ext uri="{FF2B5EF4-FFF2-40B4-BE49-F238E27FC236}">
                  <a16:creationId xmlns:a16="http://schemas.microsoft.com/office/drawing/2014/main" id="{4344D6DC-46B5-1E04-6D61-2EFFFA710A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00" y="2499083"/>
              <a:ext cx="59888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r>
                <a:rPr kumimoji="0" lang="de-DE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F51B5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</a:rPr>
                <a:t>2b</a:t>
              </a:r>
            </a:p>
          </p:txBody>
        </p:sp>
        <p:cxnSp>
          <p:nvCxnSpPr>
            <p:cNvPr id="129" name="Straight Arrow Connector 128">
              <a:extLst>
                <a:ext uri="{FF2B5EF4-FFF2-40B4-BE49-F238E27FC236}">
                  <a16:creationId xmlns:a16="http://schemas.microsoft.com/office/drawing/2014/main" id="{C55ED2F6-0E3D-0FC5-D8CD-BF3EDD367A66}"/>
                </a:ext>
              </a:extLst>
            </p:cNvPr>
            <p:cNvCxnSpPr/>
            <p:nvPr/>
          </p:nvCxnSpPr>
          <p:spPr>
            <a:xfrm>
              <a:off x="1929235" y="952495"/>
              <a:ext cx="2609066" cy="1588"/>
            </a:xfrm>
            <a:prstGeom prst="straightConnector1">
              <a:avLst/>
            </a:prstGeom>
            <a:ln>
              <a:solidFill>
                <a:schemeClr val="accent6">
                  <a:lumMod val="75000"/>
                </a:schemeClr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Oval 18 1 1">
              <a:extLst>
                <a:ext uri="{FF2B5EF4-FFF2-40B4-BE49-F238E27FC236}">
                  <a16:creationId xmlns:a16="http://schemas.microsoft.com/office/drawing/2014/main" id="{8C2A05D2-9C0A-378F-FEF6-818CBDE4D0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6400" y="2196000"/>
              <a:ext cx="936000" cy="216000"/>
            </a:xfrm>
            <a:prstGeom prst="ellipse">
              <a:avLst/>
            </a:prstGeom>
            <a:solidFill>
              <a:schemeClr val="accent5">
                <a:alpha val="80000"/>
              </a:schemeClr>
            </a:solidFill>
            <a:ln>
              <a:headEnd/>
              <a:tailEnd/>
            </a:ln>
            <a:scene3d>
              <a:camera prst="orthographicFront"/>
              <a:lightRig rig="threePt" dir="t"/>
            </a:scene3d>
            <a:sp3d>
              <a:bevelT w="101600" h="101600"/>
            </a:sp3d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2" name="Oval 18 2">
              <a:extLst>
                <a:ext uri="{FF2B5EF4-FFF2-40B4-BE49-F238E27FC236}">
                  <a16:creationId xmlns:a16="http://schemas.microsoft.com/office/drawing/2014/main" id="{157BC841-F83B-7D8B-31F3-653682CEEB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8000" y="2520000"/>
              <a:ext cx="215999" cy="216000"/>
            </a:xfrm>
            <a:prstGeom prst="ellipse">
              <a:avLst/>
            </a:prstGeom>
            <a:ln>
              <a:headEnd/>
              <a:tailEnd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FBF315DD-DF39-721F-AE92-33FC898BE1B3}"/>
                </a:ext>
              </a:extLst>
            </p:cNvPr>
            <p:cNvSpPr txBox="1"/>
            <p:nvPr/>
          </p:nvSpPr>
          <p:spPr>
            <a:xfrm>
              <a:off x="4251753" y="2833901"/>
              <a:ext cx="5602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</a:rPr>
                <a:t>z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endParaRPr>
            </a:p>
          </p:txBody>
        </p: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60FA57D1-065E-4064-784E-8451D6891A6B}"/>
                </a:ext>
              </a:extLst>
            </p:cNvPr>
            <p:cNvCxnSpPr/>
            <p:nvPr/>
          </p:nvCxnSpPr>
          <p:spPr>
            <a:xfrm flipH="1" flipV="1">
              <a:off x="3905205" y="2110234"/>
              <a:ext cx="2385620" cy="1356"/>
            </a:xfrm>
            <a:prstGeom prst="line">
              <a:avLst/>
            </a:prstGeom>
            <a:ln w="57150" cmpd="sng">
              <a:solidFill>
                <a:srgbClr val="86868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BD785DF-A6A9-5435-A854-908D365BF81C}"/>
                </a:ext>
              </a:extLst>
            </p:cNvPr>
            <p:cNvCxnSpPr/>
            <p:nvPr/>
          </p:nvCxnSpPr>
          <p:spPr>
            <a:xfrm flipH="1" flipV="1">
              <a:off x="3905205" y="2828232"/>
              <a:ext cx="2385620" cy="1356"/>
            </a:xfrm>
            <a:prstGeom prst="line">
              <a:avLst/>
            </a:prstGeom>
            <a:ln w="57150" cmpd="sng">
              <a:solidFill>
                <a:srgbClr val="86868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47904332-96F1-1CB2-204B-0D86A91C15C4}"/>
                </a:ext>
              </a:extLst>
            </p:cNvPr>
            <p:cNvSpPr txBox="1"/>
            <p:nvPr/>
          </p:nvSpPr>
          <p:spPr>
            <a:xfrm>
              <a:off x="3097201" y="896947"/>
              <a:ext cx="30480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62626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</a:rPr>
                <a:t>L</a:t>
              </a:r>
            </a:p>
          </p:txBody>
        </p:sp>
        <p:cxnSp>
          <p:nvCxnSpPr>
            <p:cNvPr id="142" name="Straight Arrow Connector 141">
              <a:extLst>
                <a:ext uri="{FF2B5EF4-FFF2-40B4-BE49-F238E27FC236}">
                  <a16:creationId xmlns:a16="http://schemas.microsoft.com/office/drawing/2014/main" id="{31862C12-B1E9-E121-5535-9B35FD2E2C91}"/>
                </a:ext>
              </a:extLst>
            </p:cNvPr>
            <p:cNvCxnSpPr/>
            <p:nvPr/>
          </p:nvCxnSpPr>
          <p:spPr>
            <a:xfrm rot="5400000">
              <a:off x="6097567" y="2368752"/>
              <a:ext cx="283885" cy="1588"/>
            </a:xfrm>
            <a:prstGeom prst="straightConnector1">
              <a:avLst/>
            </a:prstGeom>
            <a:ln w="19050" cap="flat" cmpd="sng" algn="ctr">
              <a:solidFill>
                <a:srgbClr val="FF0000"/>
              </a:solidFill>
              <a:prstDash val="solid"/>
              <a:round/>
              <a:headEnd type="arrow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52B749B5-DD50-58F5-0D3D-04F3E155CE5F}"/>
                </a:ext>
              </a:extLst>
            </p:cNvPr>
            <p:cNvSpPr txBox="1"/>
            <p:nvPr/>
          </p:nvSpPr>
          <p:spPr>
            <a:xfrm>
              <a:off x="6274327" y="2094251"/>
              <a:ext cx="2043212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charset="2"/>
                  <a:ea typeface="ＭＳ Ｐゴシック" charset="0"/>
                  <a:cs typeface="Symbol" charset="2"/>
                </a:rPr>
                <a:t>D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</a:rPr>
                <a:t>x</a:t>
              </a:r>
              <a:r>
                <a:rPr kumimoji="0" lang="en-US" sz="15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</a:rPr>
                <a:t>1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</a:rPr>
                <a:t> (or 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charset="2"/>
                  <a:ea typeface="ＭＳ Ｐゴシック" charset="0"/>
                  <a:cs typeface="Symbol" charset="2"/>
                </a:rPr>
                <a:t>D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Symbol" charset="2"/>
                </a:rPr>
                <a:t>y</a:t>
              </a:r>
              <a:r>
                <a:rPr kumimoji="0" lang="en-US" sz="15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Symbol" charset="2"/>
                </a:rPr>
                <a:t>1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Symbol" charset="2"/>
                </a:rPr>
                <a:t>)</a:t>
              </a:r>
              <a:endPara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endParaRPr>
            </a:p>
          </p:txBody>
        </p:sp>
        <p:cxnSp>
          <p:nvCxnSpPr>
            <p:cNvPr id="144" name="Straight Arrow Connector 143">
              <a:extLst>
                <a:ext uri="{FF2B5EF4-FFF2-40B4-BE49-F238E27FC236}">
                  <a16:creationId xmlns:a16="http://schemas.microsoft.com/office/drawing/2014/main" id="{7A66CCEB-9B32-F9FC-CF66-68E51CDDF1C3}"/>
                </a:ext>
              </a:extLst>
            </p:cNvPr>
            <p:cNvCxnSpPr/>
            <p:nvPr/>
          </p:nvCxnSpPr>
          <p:spPr>
            <a:xfrm rot="5400000">
              <a:off x="6335226" y="2589833"/>
              <a:ext cx="215999" cy="1588"/>
            </a:xfrm>
            <a:prstGeom prst="straightConnector1">
              <a:avLst/>
            </a:prstGeom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39B2A316-9DE8-173F-06B2-01C0B59B9D74}"/>
                </a:ext>
              </a:extLst>
            </p:cNvPr>
            <p:cNvSpPr txBox="1"/>
            <p:nvPr/>
          </p:nvSpPr>
          <p:spPr>
            <a:xfrm>
              <a:off x="6465214" y="2516039"/>
              <a:ext cx="169426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charset="2"/>
                  <a:ea typeface="ＭＳ Ｐゴシック" charset="0"/>
                  <a:cs typeface="Symbol" charset="2"/>
                </a:rPr>
                <a:t>D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</a:rPr>
                <a:t>x</a:t>
              </a:r>
              <a:r>
                <a:rPr kumimoji="0" lang="en-US" sz="15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</a:rPr>
                <a:t>2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+mn-cs"/>
                </a:rPr>
                <a:t> (or 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Symbol" charset="2"/>
                  <a:ea typeface="ＭＳ Ｐゴシック" charset="0"/>
                  <a:cs typeface="Symbol" charset="2"/>
                </a:rPr>
                <a:t>D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Symbol" charset="2"/>
                </a:rPr>
                <a:t>y</a:t>
              </a:r>
              <a:r>
                <a:rPr kumimoji="0" lang="en-US" sz="15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Symbol" charset="2"/>
                </a:rPr>
                <a:t>2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ＭＳ Ｐゴシック" charset="0"/>
                  <a:cs typeface="Symbol" charset="2"/>
                </a:rPr>
                <a:t>)</a:t>
              </a:r>
              <a:endPara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endParaRPr>
            </a:p>
          </p:txBody>
        </p:sp>
      </p:grpSp>
      <p:sp>
        <p:nvSpPr>
          <p:cNvPr id="162" name="Oval 18 4">
            <a:extLst>
              <a:ext uri="{FF2B5EF4-FFF2-40B4-BE49-F238E27FC236}">
                <a16:creationId xmlns:a16="http://schemas.microsoft.com/office/drawing/2014/main" id="{7075D15E-F060-CC2C-2B35-2A5F34661A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7947" y="1811293"/>
            <a:ext cx="162000" cy="2160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F3899FF0-9420-BC18-6283-01A76C4EA7B3}"/>
              </a:ext>
            </a:extLst>
          </p:cNvPr>
          <p:cNvSpPr txBox="1"/>
          <p:nvPr/>
        </p:nvSpPr>
        <p:spPr>
          <a:xfrm>
            <a:off x="7756178" y="1282484"/>
            <a:ext cx="162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Source, q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1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ＭＳ Ｐゴシック" charset="0"/>
              <a:cs typeface="+mn-cs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B9A7015B-2770-5CD0-BF2F-6B3552DC9939}"/>
              </a:ext>
            </a:extLst>
          </p:cNvPr>
          <p:cNvSpPr txBox="1"/>
          <p:nvPr/>
        </p:nvSpPr>
        <p:spPr>
          <a:xfrm>
            <a:off x="7756177" y="1718652"/>
            <a:ext cx="1678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9800">
                    <a:lumMod val="75000"/>
                  </a:srgbClr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Witness, q</a:t>
            </a:r>
            <a:r>
              <a:rPr kumimoji="0" lang="en-US" sz="1800" b="1" i="0" u="none" strike="noStrike" kern="1200" cap="none" spc="0" normalizeH="0" baseline="-25000" noProof="0" dirty="0">
                <a:ln>
                  <a:noFill/>
                </a:ln>
                <a:solidFill>
                  <a:srgbClr val="FF9800">
                    <a:lumMod val="75000"/>
                  </a:srgbClr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9800">
                  <a:lumMod val="75000"/>
                </a:srgbClr>
              </a:solidFill>
              <a:effectLst/>
              <a:uLnTx/>
              <a:uFillTx/>
              <a:latin typeface="Calibri"/>
              <a:ea typeface="ＭＳ Ｐゴシック" charset="0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1B46D8A-7740-4D0A-691C-F8C3FEA76B8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859" y="5413069"/>
            <a:ext cx="6785582" cy="666275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A41AD4D0-24AE-ACE8-1BBE-F938D54D3730}"/>
              </a:ext>
            </a:extLst>
          </p:cNvPr>
          <p:cNvSpPr txBox="1"/>
          <p:nvPr/>
        </p:nvSpPr>
        <p:spPr>
          <a:xfrm>
            <a:off x="4880407" y="2767706"/>
            <a:ext cx="420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z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1</a:t>
            </a:r>
          </a:p>
        </p:txBody>
      </p:sp>
      <p:sp>
        <p:nvSpPr>
          <p:cNvPr id="43" name="Oval 18 1 2">
            <a:extLst>
              <a:ext uri="{FF2B5EF4-FFF2-40B4-BE49-F238E27FC236}">
                <a16:creationId xmlns:a16="http://schemas.microsoft.com/office/drawing/2014/main" id="{3B9011B5-002F-54BD-39A1-0DEE2FFAB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5150" y="1388464"/>
            <a:ext cx="702000" cy="216000"/>
          </a:xfrm>
          <a:prstGeom prst="ellipse">
            <a:avLst/>
          </a:prstGeom>
          <a:solidFill>
            <a:schemeClr val="accent5">
              <a:alpha val="8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 w="101600" h="1016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D363F7-44D7-E4B2-9014-6A17A92BC568}"/>
              </a:ext>
            </a:extLst>
          </p:cNvPr>
          <p:cNvGrpSpPr/>
          <p:nvPr/>
        </p:nvGrpSpPr>
        <p:grpSpPr>
          <a:xfrm>
            <a:off x="5159895" y="5522083"/>
            <a:ext cx="6624116" cy="627834"/>
            <a:chOff x="5159895" y="5522083"/>
            <a:chExt cx="6624116" cy="627834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60B1B18-1030-F17A-2B8C-BA50ADDF491B}"/>
                </a:ext>
              </a:extLst>
            </p:cNvPr>
            <p:cNvSpPr/>
            <p:nvPr/>
          </p:nvSpPr>
          <p:spPr>
            <a:xfrm>
              <a:off x="8871359" y="5573917"/>
              <a:ext cx="2912652" cy="576000"/>
            </a:xfrm>
            <a:prstGeom prst="rect">
              <a:avLst/>
            </a:prstGeom>
            <a:solidFill>
              <a:schemeClr val="bg1">
                <a:alpha val="95000"/>
              </a:schemeClr>
            </a:solidFill>
            <a:ln w="25400">
              <a:solidFill>
                <a:schemeClr val="tx2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4250" marR="0" lvl="1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Wingdings" charset="0"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Forces dependent on the </a:t>
              </a: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particle distribution function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1C930905-A7BD-7141-D428-9820670D9FCC}"/>
                </a:ext>
              </a:extLst>
            </p:cNvPr>
            <p:cNvCxnSpPr>
              <a:cxnSpLocks/>
            </p:cNvCxnSpPr>
            <p:nvPr/>
          </p:nvCxnSpPr>
          <p:spPr>
            <a:xfrm>
              <a:off x="5994677" y="5923335"/>
              <a:ext cx="2765619" cy="156009"/>
            </a:xfrm>
            <a:prstGeom prst="straightConnector1">
              <a:avLst/>
            </a:prstGeom>
            <a:ln w="254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94AAB9A-B07A-29F3-0C25-C462577011AE}"/>
                </a:ext>
              </a:extLst>
            </p:cNvPr>
            <p:cNvSpPr/>
            <p:nvPr/>
          </p:nvSpPr>
          <p:spPr>
            <a:xfrm>
              <a:off x="5159895" y="5522083"/>
              <a:ext cx="834779" cy="401251"/>
            </a:xfrm>
            <a:prstGeom prst="ellipse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8F8F8"/>
                </a:buClr>
                <a:buSzPct val="75000"/>
                <a:buFont typeface="Wingdings" charset="0"/>
                <a:buChar char="n"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6A53502-AF0C-F2B3-66FB-C6FF70C6F16D}"/>
              </a:ext>
            </a:extLst>
          </p:cNvPr>
          <p:cNvSpPr txBox="1"/>
          <p:nvPr/>
        </p:nvSpPr>
        <p:spPr>
          <a:xfrm>
            <a:off x="7173788" y="2309297"/>
            <a:ext cx="4656550" cy="15511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l"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Generated field (wake) can can couple within the bunch itself or following bunches</a:t>
            </a:r>
          </a:p>
          <a:p>
            <a:pPr algn="l"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=&gt; instabilities!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4085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69980"/>
    </mc:Choice>
    <mc:Fallback>
      <p:transition advTm="69980"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0EAE898-1B38-04F2-D217-E82C65198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9" y="1124743"/>
            <a:ext cx="11376024" cy="194421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Generated from stripping of rest-gas ions …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b="1" dirty="0"/>
              <a:t>+ acceleration of e- from circulating-beam-induced field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b="1" dirty="0"/>
              <a:t>+ secondary emission from vacuum chamber walls…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b="1" dirty="0"/>
              <a:t>+ trapping of e</a:t>
            </a:r>
            <a:r>
              <a:rPr lang="en-GB" b="1" baseline="30000" dirty="0"/>
              <a:t>- </a:t>
            </a:r>
            <a:r>
              <a:rPr lang="en-GB" b="1" dirty="0"/>
              <a:t>in magnetic field of magnets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E38E34D-CD5C-58D8-093E-801B57017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Generation and trapping of e</a:t>
            </a:r>
            <a:r>
              <a:rPr lang="en-GB" baseline="30000" dirty="0"/>
              <a:t>-</a:t>
            </a:r>
            <a:r>
              <a:rPr lang="en-GB" dirty="0"/>
              <a:t> cloud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7FA387-A2CF-9492-BA01-CC1E996E8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E6C683-73C2-B55C-8524-11D8A3A62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81647E-C082-9648-4249-85CB95C78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78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5627F0-EEBF-DA70-7BC8-733554CD17DF}"/>
              </a:ext>
            </a:extLst>
          </p:cNvPr>
          <p:cNvSpPr txBox="1"/>
          <p:nvPr/>
        </p:nvSpPr>
        <p:spPr>
          <a:xfrm>
            <a:off x="5404799" y="4758570"/>
            <a:ext cx="373431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CH" sz="1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sym typeface="Symbol" panose="05050102010706020507" pitchFamily="18" charset="2"/>
              </a:rPr>
              <a:t>Electron Clouds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2BB3CC-B448-F5C0-1CE8-DED6AC8F78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88" y="3068960"/>
            <a:ext cx="8858127" cy="286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231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A8E40-11F3-926B-778E-1A6DD089E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1A187-4A09-4530-5138-7EF9A8040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High Luminosity and Hadron Cooling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EC981CB-CAD7-57B6-858C-A6C27AE0A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578" y="948144"/>
            <a:ext cx="10475842" cy="1551012"/>
          </a:xfrm>
        </p:spPr>
        <p:txBody>
          <a:bodyPr>
            <a:noAutofit/>
          </a:bodyPr>
          <a:lstStyle/>
          <a:p>
            <a:r>
              <a:rPr lang="en-US" sz="1800" dirty="0"/>
              <a:t>The luminosity of lepton-hadron colliders in the energy range of the EIC benefits strongly from cooling the hadron</a:t>
            </a:r>
            <a:r>
              <a:rPr lang="en-US" altLang="zh-CN" sz="1800" dirty="0"/>
              <a:t>’s</a:t>
            </a:r>
            <a:r>
              <a:rPr lang="zh-CN" altLang="en-US" sz="1800" dirty="0"/>
              <a:t> </a:t>
            </a:r>
            <a:r>
              <a:rPr lang="en-US" sz="1800" dirty="0"/>
              <a:t>transverse and longitudinal beam emittance</a:t>
            </a:r>
          </a:p>
          <a:p>
            <a:r>
              <a:rPr lang="en-US" sz="1800" dirty="0"/>
              <a:t>IBS longitudinal and transverse(h) growth time is 2-3 hours. Beam-beam growth time(v) is &gt; 5 hours. The cooling time shall be equal to or less than the diffusion growth time from all sources.</a:t>
            </a:r>
            <a:endParaRPr lang="en-US" sz="1800" dirty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endParaRPr lang="en-US" sz="1800" b="1" dirty="0">
              <a:sym typeface="Wingdings" panose="05000000000000000000" pitchFamily="2" charset="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225718-0C76-1DC5-1F49-B48619D19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496" y="2276872"/>
            <a:ext cx="5538565" cy="3843408"/>
          </a:xfrm>
          <a:prstGeom prst="rect">
            <a:avLst/>
          </a:prstGeom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1E0165-ED05-7798-AE2A-2FE9A603B9EB}"/>
              </a:ext>
            </a:extLst>
          </p:cNvPr>
          <p:cNvSpPr txBox="1"/>
          <p:nvPr/>
        </p:nvSpPr>
        <p:spPr>
          <a:xfrm>
            <a:off x="7428552" y="3177369"/>
            <a:ext cx="3714868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+mn-cs"/>
              </a:rPr>
              <a:t>Cooling at collisions is essential for maintaining high integrated luminosity, while precooling is essential for peak luminosity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+mn-cs"/>
              </a:rPr>
              <a:t>​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B723B7-3EF7-6CAA-9216-080A30CBB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CDB"/>
              </a:buClr>
              <a:buSzPct val="75000"/>
              <a:buFont typeface="Wingdings" charset="0"/>
              <a:buChar char="n"/>
              <a:tabLst/>
              <a:defRPr/>
            </a:pPr>
            <a:fld id="{893C5830-40F3-F04E-B2E3-10E6672BA8FF}" type="slidenum"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ACDB"/>
                </a:buClr>
                <a:buSzPct val="75000"/>
                <a:buFont typeface="Wingdings" charset="0"/>
                <a:buChar char="n"/>
                <a:tabLst/>
                <a:defRPr/>
              </a:pPr>
              <a:t>79</a:t>
            </a:fld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56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de-DE"/>
              <a:t>Speed of different particles vs energy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fld id="{A84A3920-337A-4C14-BC4B-C4F93381623B}" type="slidenum">
              <a:rPr lang="de-CH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t>8</a:t>
            </a:fld>
            <a:endParaRPr lang="de-CH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Grafik 3">
            <a:extLst>
              <a:ext uri="{FF2B5EF4-FFF2-40B4-BE49-F238E27FC236}">
                <a16:creationId xmlns:a16="http://schemas.microsoft.com/office/drawing/2014/main" id="{BAB1CA65-763A-42E1-A74E-E8F82CD5DB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730" y="1607020"/>
            <a:ext cx="6803259" cy="45355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263946-B930-4ECE-DC54-C29F02ADE431}"/>
              </a:ext>
            </a:extLst>
          </p:cNvPr>
          <p:cNvSpPr txBox="1"/>
          <p:nvPr/>
        </p:nvSpPr>
        <p:spPr>
          <a:xfrm>
            <a:off x="6685797" y="1137661"/>
            <a:ext cx="30957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18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Relativistic electrons at ~ MeV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18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Relativistic protons at ~  GeV</a:t>
            </a:r>
          </a:p>
        </p:txBody>
      </p:sp>
      <p:grpSp>
        <p:nvGrpSpPr>
          <p:cNvPr id="5" name="Gruppieren 24">
            <a:extLst>
              <a:ext uri="{FF2B5EF4-FFF2-40B4-BE49-F238E27FC236}">
                <a16:creationId xmlns:a16="http://schemas.microsoft.com/office/drawing/2014/main" id="{51AEF501-D8B9-A757-6562-0D5C8EE1E8F1}"/>
              </a:ext>
            </a:extLst>
          </p:cNvPr>
          <p:cNvGrpSpPr/>
          <p:nvPr/>
        </p:nvGrpSpPr>
        <p:grpSpPr>
          <a:xfrm>
            <a:off x="937011" y="3812512"/>
            <a:ext cx="3311186" cy="1992752"/>
            <a:chOff x="5665270" y="4503668"/>
            <a:chExt cx="2850081" cy="1715246"/>
          </a:xfrm>
        </p:grpSpPr>
        <p:pic>
          <p:nvPicPr>
            <p:cNvPr id="7" name="Grafik 23">
              <a:extLst>
                <a:ext uri="{FF2B5EF4-FFF2-40B4-BE49-F238E27FC236}">
                  <a16:creationId xmlns:a16="http://schemas.microsoft.com/office/drawing/2014/main" id="{49652612-F3DC-6BAB-F277-40246CA36D9D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3534" y="4762991"/>
              <a:ext cx="2471751" cy="1070877"/>
            </a:xfrm>
            <a:prstGeom prst="rect">
              <a:avLst/>
            </a:prstGeom>
          </p:spPr>
        </p:pic>
        <p:sp>
          <p:nvSpPr>
            <p:cNvPr id="8" name="Rechteck 17">
              <a:extLst>
                <a:ext uri="{FF2B5EF4-FFF2-40B4-BE49-F238E27FC236}">
                  <a16:creationId xmlns:a16="http://schemas.microsoft.com/office/drawing/2014/main" id="{A9206CB3-F5F4-6C7A-D200-C405D203F5AF}"/>
                </a:ext>
              </a:extLst>
            </p:cNvPr>
            <p:cNvSpPr/>
            <p:nvPr/>
          </p:nvSpPr>
          <p:spPr>
            <a:xfrm>
              <a:off x="5665269" y="4503669"/>
              <a:ext cx="2850081" cy="1715247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endParaRPr lang="de-CH" sz="18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31926DF-A5BB-753D-9D80-E904A0C502FE}"/>
              </a:ext>
            </a:extLst>
          </p:cNvPr>
          <p:cNvGrpSpPr/>
          <p:nvPr/>
        </p:nvGrpSpPr>
        <p:grpSpPr>
          <a:xfrm>
            <a:off x="937010" y="1234671"/>
            <a:ext cx="3311186" cy="2194329"/>
            <a:chOff x="937010" y="1234671"/>
            <a:chExt cx="3311186" cy="2194329"/>
          </a:xfrm>
        </p:grpSpPr>
        <p:pic>
          <p:nvPicPr>
            <p:cNvPr id="4" name="Grafik 1">
              <a:extLst>
                <a:ext uri="{FF2B5EF4-FFF2-40B4-BE49-F238E27FC236}">
                  <a16:creationId xmlns:a16="http://schemas.microsoft.com/office/drawing/2014/main" id="{B447A9C2-F742-07C3-38AE-942AF188F03F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0588" y="2137756"/>
              <a:ext cx="2802611" cy="1149087"/>
            </a:xfrm>
            <a:prstGeom prst="rect">
              <a:avLst/>
            </a:prstGeom>
          </p:spPr>
        </p:pic>
        <p:sp>
          <p:nvSpPr>
            <p:cNvPr id="10" name="Text Box 11">
              <a:extLst>
                <a:ext uri="{FF2B5EF4-FFF2-40B4-BE49-F238E27FC236}">
                  <a16:creationId xmlns:a16="http://schemas.microsoft.com/office/drawing/2014/main" id="{66F21952-77EB-2BE7-7537-51FFBAAF57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5734" y="1237477"/>
              <a:ext cx="2802611" cy="646331"/>
            </a:xfrm>
            <a:prstGeom prst="rect">
              <a:avLst/>
            </a:prstGeom>
            <a:solidFill>
              <a:schemeClr val="bg1">
                <a:lumMod val="65000"/>
                <a:lumOff val="35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r>
                <a:rPr lang="en-US" altLang="de-DE" sz="1800" b="1" dirty="0">
                  <a:solidFill>
                    <a:prstClr val="black"/>
                  </a:solidFill>
                  <a:ea typeface="+mn-ea"/>
                  <a:cs typeface="+mn-cs"/>
                </a:rPr>
                <a:t>Relativistic energy-momentum relation:</a:t>
              </a:r>
              <a:endParaRPr lang="en-US" altLang="de-DE" sz="1800" b="1" dirty="0">
                <a:solidFill>
                  <a:prstClr val="black"/>
                </a:solidFill>
                <a:ea typeface="+mn-ea"/>
                <a:cs typeface="+mn-cs"/>
                <a:sym typeface="Symbol" pitchFamily="18" charset="2"/>
              </a:endParaRPr>
            </a:p>
          </p:txBody>
        </p:sp>
        <p:sp>
          <p:nvSpPr>
            <p:cNvPr id="6" name="Rechteck 17">
              <a:extLst>
                <a:ext uri="{FF2B5EF4-FFF2-40B4-BE49-F238E27FC236}">
                  <a16:creationId xmlns:a16="http://schemas.microsoft.com/office/drawing/2014/main" id="{677C0698-626C-2D02-E3DB-6005633AEBFD}"/>
                </a:ext>
              </a:extLst>
            </p:cNvPr>
            <p:cNvSpPr/>
            <p:nvPr/>
          </p:nvSpPr>
          <p:spPr>
            <a:xfrm>
              <a:off x="937010" y="1234671"/>
              <a:ext cx="3311186" cy="2194329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</a:pPr>
              <a:endParaRPr lang="de-CH" sz="18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BA1E16D-2D0F-0BE4-0E81-9515DD892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5A7F96B4-29E9-7DFB-9B8A-1CB18983D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7517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DB8DF-995D-A00B-94D4-4D58E3CA6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2C987D2-263C-A73B-6082-E56C6CB12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892" y="240539"/>
            <a:ext cx="11285837" cy="487490"/>
          </a:xfrm>
        </p:spPr>
        <p:txBody>
          <a:bodyPr>
            <a:normAutofit fontScale="90000"/>
          </a:bodyPr>
          <a:lstStyle/>
          <a:p>
            <a:r>
              <a:rPr lang="en-US" dirty="0"/>
              <a:t>Cooling at collisions (100 GeV &amp; 275 GeV)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AEF3746-3F93-87E8-13E2-47F4CC5FB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892" y="4384935"/>
            <a:ext cx="11467287" cy="2082402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The primary concept is based on </a:t>
            </a:r>
            <a:r>
              <a:rPr lang="en-US" sz="2400" b="1" dirty="0"/>
              <a:t>coherent electron cooling </a:t>
            </a:r>
            <a:r>
              <a:rPr lang="en-US" sz="2400" dirty="0"/>
              <a:t>with microbunching amplification</a:t>
            </a:r>
          </a:p>
          <a:p>
            <a:pPr lvl="1"/>
            <a:r>
              <a:rPr lang="en-US" dirty="0"/>
              <a:t>It’s a </a:t>
            </a:r>
            <a:r>
              <a:rPr lang="en-US" b="1" dirty="0"/>
              <a:t>type of stochastic cooling </a:t>
            </a:r>
            <a:r>
              <a:rPr lang="en-US" dirty="0"/>
              <a:t>based on transit time between the modulator and the kicker. Typical bandwidth of ~40 THz, compared to ~10 GHz (conventional SC).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This is a longitudinal-only cooling scheme.  </a:t>
            </a:r>
            <a:r>
              <a:rPr lang="en-US" dirty="0"/>
              <a:t>Cooling in x and y requires coupling/sharing of cooling.</a:t>
            </a:r>
          </a:p>
          <a:p>
            <a:pPr lvl="1"/>
            <a:r>
              <a:rPr lang="en-US" dirty="0"/>
              <a:t>ERL-based, pre-cooling at injection energy can be integrated into strong hadron cooling, sharing many hardware components</a:t>
            </a:r>
            <a:r>
              <a:rPr lang="en-US" sz="1800" dirty="0"/>
              <a:t>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030391-94F8-45B5-C493-DB180A02C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194" y="2229279"/>
            <a:ext cx="6482237" cy="21511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2542C5-DBA1-46EB-06AD-1176A4F3B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5779" y="2211500"/>
            <a:ext cx="5303895" cy="208240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2B53933-5A09-FCF0-1C31-15ED4007B00B}"/>
              </a:ext>
            </a:extLst>
          </p:cNvPr>
          <p:cNvGrpSpPr/>
          <p:nvPr/>
        </p:nvGrpSpPr>
        <p:grpSpPr>
          <a:xfrm>
            <a:off x="61674" y="728029"/>
            <a:ext cx="7356893" cy="1952842"/>
            <a:chOff x="1261840" y="1535842"/>
            <a:chExt cx="6624656" cy="144738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6E4BD0-1E46-93CE-A9F2-644E651A6B26}"/>
                </a:ext>
              </a:extLst>
            </p:cNvPr>
            <p:cNvGrpSpPr/>
            <p:nvPr/>
          </p:nvGrpSpPr>
          <p:grpSpPr>
            <a:xfrm>
              <a:off x="1261840" y="1535842"/>
              <a:ext cx="6624656" cy="1447383"/>
              <a:chOff x="1174280" y="1104454"/>
              <a:chExt cx="6624656" cy="1447383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F05374DE-D7EA-736E-1AF5-34BCBA178D4A}"/>
                  </a:ext>
                </a:extLst>
              </p:cNvPr>
              <p:cNvCxnSpPr/>
              <p:nvPr/>
            </p:nvCxnSpPr>
            <p:spPr>
              <a:xfrm>
                <a:off x="3134449" y="1486991"/>
                <a:ext cx="2744688" cy="0"/>
              </a:xfrm>
              <a:prstGeom prst="line">
                <a:avLst/>
              </a:prstGeom>
              <a:ln w="317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08BEFCC2-6D0B-C525-4CDF-228BBAEBB436}"/>
                  </a:ext>
                </a:extLst>
              </p:cNvPr>
              <p:cNvGrpSpPr/>
              <p:nvPr/>
            </p:nvGrpSpPr>
            <p:grpSpPr>
              <a:xfrm>
                <a:off x="1174280" y="1104454"/>
                <a:ext cx="6624656" cy="1447383"/>
                <a:chOff x="587857" y="1130714"/>
                <a:chExt cx="6624656" cy="1447383"/>
              </a:xfrm>
            </p:grpSpPr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6814C686-9807-DFBE-269A-7ADB97302878}"/>
                    </a:ext>
                  </a:extLst>
                </p:cNvPr>
                <p:cNvSpPr txBox="1"/>
                <p:nvPr/>
              </p:nvSpPr>
              <p:spPr>
                <a:xfrm>
                  <a:off x="4264313" y="1226896"/>
                  <a:ext cx="51167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432FF"/>
                      </a:solidFill>
                      <a:effectLst/>
                      <a:uLnTx/>
                      <a:uFillTx/>
                      <a:latin typeface="Calibri Light" panose="020F0302020204030204" pitchFamily="34" charset="0"/>
                      <a:ea typeface="ＭＳ Ｐゴシック" charset="0"/>
                      <a:cs typeface="Calibri Light" panose="020F0302020204030204" pitchFamily="34" charset="0"/>
                    </a:rPr>
                    <a:t>E&lt;E</a:t>
                  </a:r>
                  <a:r>
                    <a:rPr kumimoji="0" lang="en-US" sz="1400" b="0" i="0" u="none" strike="noStrike" kern="1200" cap="none" spc="0" normalizeH="0" baseline="-25000" noProof="0" dirty="0">
                      <a:ln>
                        <a:noFill/>
                      </a:ln>
                      <a:solidFill>
                        <a:srgbClr val="0432FF"/>
                      </a:solidFill>
                      <a:effectLst/>
                      <a:uLnTx/>
                      <a:uFillTx/>
                      <a:latin typeface="Calibri Light" panose="020F0302020204030204" pitchFamily="34" charset="0"/>
                      <a:ea typeface="ＭＳ Ｐゴシック" charset="0"/>
                      <a:cs typeface="Calibri Light" panose="020F0302020204030204" pitchFamily="34" charset="0"/>
                    </a:rPr>
                    <a:t>0</a:t>
                  </a:r>
                </a:p>
              </p:txBody>
            </p:sp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9B9B7363-674F-612C-E252-F9AFEEB427EF}"/>
                    </a:ext>
                  </a:extLst>
                </p:cNvPr>
                <p:cNvGrpSpPr/>
                <p:nvPr/>
              </p:nvGrpSpPr>
              <p:grpSpPr>
                <a:xfrm>
                  <a:off x="587857" y="1130714"/>
                  <a:ext cx="6624656" cy="1447383"/>
                  <a:chOff x="587857" y="1130714"/>
                  <a:chExt cx="6624656" cy="1447383"/>
                </a:xfrm>
              </p:grpSpPr>
              <p:cxnSp>
                <p:nvCxnSpPr>
                  <p:cNvPr id="19" name="Straight Arrow Connector 18">
                    <a:extLst>
                      <a:ext uri="{FF2B5EF4-FFF2-40B4-BE49-F238E27FC236}">
                        <a16:creationId xmlns:a16="http://schemas.microsoft.com/office/drawing/2014/main" id="{681B8B49-B1E5-77AA-ED7B-06FAEF3249A1}"/>
                      </a:ext>
                    </a:extLst>
                  </p:cNvPr>
                  <p:cNvCxnSpPr/>
                  <p:nvPr/>
                </p:nvCxnSpPr>
                <p:spPr>
                  <a:xfrm>
                    <a:off x="754912" y="1839433"/>
                    <a:ext cx="446567" cy="0"/>
                  </a:xfrm>
                  <a:prstGeom prst="straightConnector1">
                    <a:avLst/>
                  </a:prstGeom>
                  <a:ln w="50800" cmpd="tri">
                    <a:solidFill>
                      <a:srgbClr val="FF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Straight Arrow Connector 19">
                    <a:extLst>
                      <a:ext uri="{FF2B5EF4-FFF2-40B4-BE49-F238E27FC236}">
                        <a16:creationId xmlns:a16="http://schemas.microsoft.com/office/drawing/2014/main" id="{AE696E40-B4E9-F75B-DBE3-FC5B4A5E6906}"/>
                      </a:ext>
                    </a:extLst>
                  </p:cNvPr>
                  <p:cNvCxnSpPr/>
                  <p:nvPr/>
                </p:nvCxnSpPr>
                <p:spPr>
                  <a:xfrm>
                    <a:off x="6670159" y="1839433"/>
                    <a:ext cx="446567" cy="0"/>
                  </a:xfrm>
                  <a:prstGeom prst="straightConnector1">
                    <a:avLst/>
                  </a:prstGeom>
                  <a:ln w="50800" cmpd="tri">
                    <a:solidFill>
                      <a:srgbClr val="FF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Straight Connector 20">
                    <a:extLst>
                      <a:ext uri="{FF2B5EF4-FFF2-40B4-BE49-F238E27FC236}">
                        <a16:creationId xmlns:a16="http://schemas.microsoft.com/office/drawing/2014/main" id="{1EB5B13C-BD7B-5235-7472-67A45692F603}"/>
                      </a:ext>
                    </a:extLst>
                  </p:cNvPr>
                  <p:cNvCxnSpPr/>
                  <p:nvPr/>
                </p:nvCxnSpPr>
                <p:spPr>
                  <a:xfrm>
                    <a:off x="1201479" y="1839433"/>
                    <a:ext cx="1116208" cy="0"/>
                  </a:xfrm>
                  <a:prstGeom prst="line">
                    <a:avLst/>
                  </a:prstGeom>
                  <a:ln w="3175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Connector 21">
                    <a:extLst>
                      <a:ext uri="{FF2B5EF4-FFF2-40B4-BE49-F238E27FC236}">
                        <a16:creationId xmlns:a16="http://schemas.microsoft.com/office/drawing/2014/main" id="{FF6484B6-A7EC-CC5B-F5A5-F7A3E60788F3}"/>
                      </a:ext>
                    </a:extLst>
                  </p:cNvPr>
                  <p:cNvCxnSpPr/>
                  <p:nvPr/>
                </p:nvCxnSpPr>
                <p:spPr>
                  <a:xfrm>
                    <a:off x="5553951" y="1839433"/>
                    <a:ext cx="1116208" cy="0"/>
                  </a:xfrm>
                  <a:prstGeom prst="line">
                    <a:avLst/>
                  </a:prstGeom>
                  <a:ln w="3175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Arrow Connector 22">
                    <a:extLst>
                      <a:ext uri="{FF2B5EF4-FFF2-40B4-BE49-F238E27FC236}">
                        <a16:creationId xmlns:a16="http://schemas.microsoft.com/office/drawing/2014/main" id="{53A2FD0A-3586-1952-5238-EEC75333AE2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41578" y="1660397"/>
                    <a:ext cx="437011" cy="0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prstDash val="dash"/>
                    <a:tailEnd type="stealt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Straight Arrow Connector 23">
                    <a:extLst>
                      <a:ext uri="{FF2B5EF4-FFF2-40B4-BE49-F238E27FC236}">
                        <a16:creationId xmlns:a16="http://schemas.microsoft.com/office/drawing/2014/main" id="{E79DE5C6-EE63-A469-B919-2B4BD9BBEBD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848236" y="1393724"/>
                    <a:ext cx="494211" cy="0"/>
                  </a:xfrm>
                  <a:prstGeom prst="straightConnector1">
                    <a:avLst/>
                  </a:prstGeom>
                  <a:ln>
                    <a:solidFill>
                      <a:srgbClr val="0432FF"/>
                    </a:solidFill>
                    <a:prstDash val="dash"/>
                    <a:tailEnd type="stealt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54D75F8A-F052-6A00-FD36-45364E924AFB}"/>
                      </a:ext>
                    </a:extLst>
                  </p:cNvPr>
                  <p:cNvSpPr txBox="1"/>
                  <p:nvPr/>
                </p:nvSpPr>
                <p:spPr>
                  <a:xfrm>
                    <a:off x="4407736" y="1502018"/>
                    <a:ext cx="511679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ＭＳ Ｐゴシック" charset="0"/>
                        <a:cs typeface="Calibri Light" panose="020F0302020204030204" pitchFamily="34" charset="0"/>
                      </a:rPr>
                      <a:t>E&gt;E</a:t>
                    </a:r>
                    <a:r>
                      <a:rPr kumimoji="0" lang="en-US" sz="1400" b="0" i="0" u="none" strike="noStrike" kern="1200" cap="none" spc="0" normalizeH="0" baseline="-2500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ＭＳ Ｐゴシック" charset="0"/>
                        <a:cs typeface="Calibri Light" panose="020F0302020204030204" pitchFamily="34" charset="0"/>
                      </a:rPr>
                      <a:t>0</a:t>
                    </a:r>
                  </a:p>
                </p:txBody>
              </p:sp>
              <p:cxnSp>
                <p:nvCxnSpPr>
                  <p:cNvPr id="26" name="Straight Arrow Connector 25">
                    <a:extLst>
                      <a:ext uri="{FF2B5EF4-FFF2-40B4-BE49-F238E27FC236}">
                        <a16:creationId xmlns:a16="http://schemas.microsoft.com/office/drawing/2014/main" id="{780ADBA2-2E66-28C8-D887-3B79BD128CB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930923" y="1543655"/>
                    <a:ext cx="437011" cy="0"/>
                  </a:xfrm>
                  <a:prstGeom prst="straightConnector1">
                    <a:avLst/>
                  </a:prstGeom>
                  <a:ln>
                    <a:solidFill>
                      <a:srgbClr val="7030A0"/>
                    </a:solidFill>
                    <a:prstDash val="dash"/>
                    <a:tailEnd type="stealt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7" name="Group 26">
                    <a:extLst>
                      <a:ext uri="{FF2B5EF4-FFF2-40B4-BE49-F238E27FC236}">
                        <a16:creationId xmlns:a16="http://schemas.microsoft.com/office/drawing/2014/main" id="{CBAA26A2-00AD-74C8-B45D-D364F8260423}"/>
                      </a:ext>
                    </a:extLst>
                  </p:cNvPr>
                  <p:cNvGrpSpPr/>
                  <p:nvPr/>
                </p:nvGrpSpPr>
                <p:grpSpPr>
                  <a:xfrm>
                    <a:off x="642143" y="1841632"/>
                    <a:ext cx="3151862" cy="522638"/>
                    <a:chOff x="642143" y="1841632"/>
                    <a:chExt cx="3151862" cy="522638"/>
                  </a:xfrm>
                </p:grpSpPr>
                <p:cxnSp>
                  <p:nvCxnSpPr>
                    <p:cNvPr id="50" name="Straight Arrow Connector 49">
                      <a:extLst>
                        <a:ext uri="{FF2B5EF4-FFF2-40B4-BE49-F238E27FC236}">
                          <a16:creationId xmlns:a16="http://schemas.microsoft.com/office/drawing/2014/main" id="{798BAADE-4FB9-2ECF-2384-7CCD9FDDCBE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642143" y="2035196"/>
                      <a:ext cx="404261" cy="329074"/>
                    </a:xfrm>
                    <a:prstGeom prst="straightConnector1">
                      <a:avLst/>
                    </a:prstGeom>
                    <a:ln w="50800" cmpd="tri">
                      <a:solidFill>
                        <a:srgbClr val="92B8EF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1" name="Straight Connector 50">
                      <a:extLst>
                        <a:ext uri="{FF2B5EF4-FFF2-40B4-BE49-F238E27FC236}">
                          <a16:creationId xmlns:a16="http://schemas.microsoft.com/office/drawing/2014/main" id="{E12CB3B4-DBF6-F31F-BE07-F3752EE3C3A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046404" y="1850530"/>
                      <a:ext cx="227996" cy="184666"/>
                    </a:xfrm>
                    <a:prstGeom prst="line">
                      <a:avLst/>
                    </a:prstGeom>
                    <a:ln w="31750">
                      <a:solidFill>
                        <a:srgbClr val="92B8EF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" name="Straight Connector 51">
                      <a:extLst>
                        <a:ext uri="{FF2B5EF4-FFF2-40B4-BE49-F238E27FC236}">
                          <a16:creationId xmlns:a16="http://schemas.microsoft.com/office/drawing/2014/main" id="{9D979DB6-E4EA-2D89-E2B9-555E3DEC8F6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260917" y="1850530"/>
                      <a:ext cx="1046984" cy="6230"/>
                    </a:xfrm>
                    <a:prstGeom prst="line">
                      <a:avLst/>
                    </a:prstGeom>
                    <a:ln w="31750">
                      <a:solidFill>
                        <a:srgbClr val="92B8EF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" name="Straight Connector 52">
                      <a:extLst>
                        <a:ext uri="{FF2B5EF4-FFF2-40B4-BE49-F238E27FC236}">
                          <a16:creationId xmlns:a16="http://schemas.microsoft.com/office/drawing/2014/main" id="{2172A7AF-212C-1422-E729-C6BA7B59449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 flipV="1">
                      <a:off x="2294826" y="1850530"/>
                      <a:ext cx="100429" cy="201718"/>
                    </a:xfrm>
                    <a:prstGeom prst="line">
                      <a:avLst/>
                    </a:prstGeom>
                    <a:ln w="31750">
                      <a:solidFill>
                        <a:srgbClr val="92B8EF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" name="Straight Connector 53">
                      <a:extLst>
                        <a:ext uri="{FF2B5EF4-FFF2-40B4-BE49-F238E27FC236}">
                          <a16:creationId xmlns:a16="http://schemas.microsoft.com/office/drawing/2014/main" id="{EE683B8D-65FA-6468-4D09-DDA8CFE822B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2380210" y="2042511"/>
                      <a:ext cx="299510" cy="0"/>
                    </a:xfrm>
                    <a:prstGeom prst="line">
                      <a:avLst/>
                    </a:prstGeom>
                    <a:ln w="31750">
                      <a:solidFill>
                        <a:srgbClr val="92B8EF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" name="Straight Connector 54">
                      <a:extLst>
                        <a:ext uri="{FF2B5EF4-FFF2-40B4-BE49-F238E27FC236}">
                          <a16:creationId xmlns:a16="http://schemas.microsoft.com/office/drawing/2014/main" id="{29A8DD67-5870-3D53-145B-B1C5422DE15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2657464" y="1850530"/>
                      <a:ext cx="100429" cy="201718"/>
                    </a:xfrm>
                    <a:prstGeom prst="line">
                      <a:avLst/>
                    </a:prstGeom>
                    <a:ln w="31750">
                      <a:solidFill>
                        <a:srgbClr val="92B8EF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" name="Straight Connector 55">
                      <a:extLst>
                        <a:ext uri="{FF2B5EF4-FFF2-40B4-BE49-F238E27FC236}">
                          <a16:creationId xmlns:a16="http://schemas.microsoft.com/office/drawing/2014/main" id="{A1176831-5AA8-39B5-9122-BB20854EBF8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2750209" y="1850158"/>
                      <a:ext cx="954419" cy="8949"/>
                    </a:xfrm>
                    <a:prstGeom prst="line">
                      <a:avLst/>
                    </a:prstGeom>
                    <a:ln w="31750">
                      <a:solidFill>
                        <a:srgbClr val="92B8EF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" name="Straight Connector 56">
                      <a:extLst>
                        <a:ext uri="{FF2B5EF4-FFF2-40B4-BE49-F238E27FC236}">
                          <a16:creationId xmlns:a16="http://schemas.microsoft.com/office/drawing/2014/main" id="{43351123-F3CC-2953-F603-6CE98ABC345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 flipV="1">
                      <a:off x="3693576" y="1841632"/>
                      <a:ext cx="100429" cy="201718"/>
                    </a:xfrm>
                    <a:prstGeom prst="line">
                      <a:avLst/>
                    </a:prstGeom>
                    <a:ln w="31750">
                      <a:solidFill>
                        <a:srgbClr val="92B8EF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8" name="Straight Arrow Connector 27">
                    <a:extLst>
                      <a:ext uri="{FF2B5EF4-FFF2-40B4-BE49-F238E27FC236}">
                        <a16:creationId xmlns:a16="http://schemas.microsoft.com/office/drawing/2014/main" id="{85191C80-632A-5A52-8539-E4AC78709FB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808252" y="2034824"/>
                    <a:ext cx="404261" cy="329074"/>
                  </a:xfrm>
                  <a:prstGeom prst="straightConnector1">
                    <a:avLst/>
                  </a:prstGeom>
                  <a:ln w="50800" cmpd="tri">
                    <a:solidFill>
                      <a:srgbClr val="92B8EF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Straight Connector 28">
                    <a:extLst>
                      <a:ext uri="{FF2B5EF4-FFF2-40B4-BE49-F238E27FC236}">
                        <a16:creationId xmlns:a16="http://schemas.microsoft.com/office/drawing/2014/main" id="{366C19A9-330E-86E2-0B6B-D9C3933724E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6580256" y="1850158"/>
                    <a:ext cx="227996" cy="184666"/>
                  </a:xfrm>
                  <a:prstGeom prst="line">
                    <a:avLst/>
                  </a:prstGeom>
                  <a:ln w="31750">
                    <a:solidFill>
                      <a:srgbClr val="92B8E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>
                    <a:extLst>
                      <a:ext uri="{FF2B5EF4-FFF2-40B4-BE49-F238E27FC236}">
                        <a16:creationId xmlns:a16="http://schemas.microsoft.com/office/drawing/2014/main" id="{D2BD69FC-8BCA-DAF6-6341-E219B475BB7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5546755" y="1850158"/>
                    <a:ext cx="1046984" cy="6230"/>
                  </a:xfrm>
                  <a:prstGeom prst="line">
                    <a:avLst/>
                  </a:prstGeom>
                  <a:ln w="31750">
                    <a:solidFill>
                      <a:srgbClr val="92B8E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Straight Connector 30">
                    <a:extLst>
                      <a:ext uri="{FF2B5EF4-FFF2-40B4-BE49-F238E27FC236}">
                        <a16:creationId xmlns:a16="http://schemas.microsoft.com/office/drawing/2014/main" id="{723C97AC-D40C-88A8-C5A5-486E8A54CAA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5459401" y="1850158"/>
                    <a:ext cx="100429" cy="201718"/>
                  </a:xfrm>
                  <a:prstGeom prst="line">
                    <a:avLst/>
                  </a:prstGeom>
                  <a:ln w="31750">
                    <a:solidFill>
                      <a:srgbClr val="92B8E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Straight Connector 31">
                    <a:extLst>
                      <a:ext uri="{FF2B5EF4-FFF2-40B4-BE49-F238E27FC236}">
                        <a16:creationId xmlns:a16="http://schemas.microsoft.com/office/drawing/2014/main" id="{EE8BA4C2-2C47-4639-2716-177AC61DF2C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174936" y="2042139"/>
                    <a:ext cx="299510" cy="0"/>
                  </a:xfrm>
                  <a:prstGeom prst="line">
                    <a:avLst/>
                  </a:prstGeom>
                  <a:ln w="31750">
                    <a:solidFill>
                      <a:srgbClr val="92B8E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Straight Connector 32">
                    <a:extLst>
                      <a:ext uri="{FF2B5EF4-FFF2-40B4-BE49-F238E27FC236}">
                        <a16:creationId xmlns:a16="http://schemas.microsoft.com/office/drawing/2014/main" id="{4D0D84D3-F247-ADD3-2139-E7A018BD620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096763" y="1850158"/>
                    <a:ext cx="100429" cy="201718"/>
                  </a:xfrm>
                  <a:prstGeom prst="line">
                    <a:avLst/>
                  </a:prstGeom>
                  <a:ln w="31750">
                    <a:solidFill>
                      <a:srgbClr val="92B8E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Straight Connector 33">
                    <a:extLst>
                      <a:ext uri="{FF2B5EF4-FFF2-40B4-BE49-F238E27FC236}">
                        <a16:creationId xmlns:a16="http://schemas.microsoft.com/office/drawing/2014/main" id="{E511DAD0-73B8-7A31-2652-858D7837B25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143568" y="1849048"/>
                    <a:ext cx="960879" cy="9687"/>
                  </a:xfrm>
                  <a:prstGeom prst="line">
                    <a:avLst/>
                  </a:prstGeom>
                  <a:ln w="31750">
                    <a:solidFill>
                      <a:srgbClr val="92B8E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id="{0A4F8CF0-FD7F-8929-4FB7-98B80178B35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053630" y="1841632"/>
                    <a:ext cx="100429" cy="201718"/>
                  </a:xfrm>
                  <a:prstGeom prst="line">
                    <a:avLst/>
                  </a:prstGeom>
                  <a:ln w="31750">
                    <a:solidFill>
                      <a:srgbClr val="92B8E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id="{8869B67A-108D-D463-7F4C-45A24460E15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81169" y="2034966"/>
                    <a:ext cx="299510" cy="0"/>
                  </a:xfrm>
                  <a:prstGeom prst="line">
                    <a:avLst/>
                  </a:prstGeom>
                  <a:ln w="31750">
                    <a:solidFill>
                      <a:srgbClr val="92B8E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7" name="TextBox 36">
                    <a:extLst>
                      <a:ext uri="{FF2B5EF4-FFF2-40B4-BE49-F238E27FC236}">
                        <a16:creationId xmlns:a16="http://schemas.microsoft.com/office/drawing/2014/main" id="{DDE4D32A-2B4D-2781-A29C-C2ECABF6451F}"/>
                      </a:ext>
                    </a:extLst>
                  </p:cNvPr>
                  <p:cNvSpPr txBox="1"/>
                  <p:nvPr/>
                </p:nvSpPr>
                <p:spPr>
                  <a:xfrm>
                    <a:off x="1386428" y="1621483"/>
                    <a:ext cx="842154" cy="27699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ＭＳ Ｐゴシック" charset="0"/>
                        <a:cs typeface="Calibri Light" panose="020F0302020204030204" pitchFamily="34" charset="0"/>
                      </a:rPr>
                      <a:t>Modulator</a:t>
                    </a:r>
                  </a:p>
                </p:txBody>
              </p:sp>
              <p:sp>
                <p:nvSpPr>
                  <p:cNvPr id="38" name="TextBox 37">
                    <a:extLst>
                      <a:ext uri="{FF2B5EF4-FFF2-40B4-BE49-F238E27FC236}">
                        <a16:creationId xmlns:a16="http://schemas.microsoft.com/office/drawing/2014/main" id="{97FD39AB-4851-6D1A-2816-04939C026465}"/>
                      </a:ext>
                    </a:extLst>
                  </p:cNvPr>
                  <p:cNvSpPr txBox="1"/>
                  <p:nvPr/>
                </p:nvSpPr>
                <p:spPr>
                  <a:xfrm>
                    <a:off x="6011142" y="1618301"/>
                    <a:ext cx="551305" cy="27699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ＭＳ Ｐゴシック" charset="0"/>
                        <a:cs typeface="Calibri Light" panose="020F0302020204030204" pitchFamily="34" charset="0"/>
                      </a:rPr>
                      <a:t>Kicker</a:t>
                    </a:r>
                  </a:p>
                </p:txBody>
              </p:sp>
              <p:sp>
                <p:nvSpPr>
                  <p:cNvPr id="39" name="TextBox 38">
                    <a:extLst>
                      <a:ext uri="{FF2B5EF4-FFF2-40B4-BE49-F238E27FC236}">
                        <a16:creationId xmlns:a16="http://schemas.microsoft.com/office/drawing/2014/main" id="{DFFB8619-7230-C90E-10FB-D83931979AD9}"/>
                      </a:ext>
                    </a:extLst>
                  </p:cNvPr>
                  <p:cNvSpPr txBox="1"/>
                  <p:nvPr/>
                </p:nvSpPr>
                <p:spPr>
                  <a:xfrm>
                    <a:off x="632363" y="1130714"/>
                    <a:ext cx="404278" cy="36933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ＭＳ Ｐゴシック" charset="0"/>
                        <a:cs typeface="Calibri Light" panose="020F0302020204030204" pitchFamily="34" charset="0"/>
                      </a:rPr>
                      <a:t>H</a:t>
                    </a:r>
                    <a:r>
                      <a:rPr kumimoji="0" lang="en-US" sz="1800" b="0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ＭＳ Ｐゴシック" charset="0"/>
                        <a:cs typeface="Calibri Light" panose="020F0302020204030204" pitchFamily="34" charset="0"/>
                      </a:rPr>
                      <a:t>+</a:t>
                    </a:r>
                  </a:p>
                </p:txBody>
              </p:sp>
              <p:sp>
                <p:nvSpPr>
                  <p:cNvPr id="40" name="TextBox 39">
                    <a:extLst>
                      <a:ext uri="{FF2B5EF4-FFF2-40B4-BE49-F238E27FC236}">
                        <a16:creationId xmlns:a16="http://schemas.microsoft.com/office/drawing/2014/main" id="{29981402-0A22-552C-E590-818F01A51AF6}"/>
                      </a:ext>
                    </a:extLst>
                  </p:cNvPr>
                  <p:cNvSpPr txBox="1"/>
                  <p:nvPr/>
                </p:nvSpPr>
                <p:spPr>
                  <a:xfrm>
                    <a:off x="587857" y="2208765"/>
                    <a:ext cx="34496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92B8EF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ＭＳ Ｐゴシック" charset="0"/>
                        <a:cs typeface="Calibri Light" panose="020F0302020204030204" pitchFamily="34" charset="0"/>
                      </a:rPr>
                      <a:t>e</a:t>
                    </a:r>
                    <a:r>
                      <a:rPr kumimoji="0" lang="en-US" sz="1800" b="0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srgbClr val="92B8EF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ＭＳ Ｐゴシック" charset="0"/>
                        <a:cs typeface="Calibri Light" panose="020F0302020204030204" pitchFamily="34" charset="0"/>
                      </a:rPr>
                      <a:t>-</a:t>
                    </a:r>
                  </a:p>
                </p:txBody>
              </p:sp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E673C4E5-2E90-FEAC-6C03-9369730F4FDC}"/>
                      </a:ext>
                    </a:extLst>
                  </p:cNvPr>
                  <p:cNvSpPr txBox="1"/>
                  <p:nvPr/>
                </p:nvSpPr>
                <p:spPr>
                  <a:xfrm>
                    <a:off x="2288131" y="1947954"/>
                    <a:ext cx="369013" cy="27699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92B8EF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ＭＳ Ｐゴシック" charset="0"/>
                        <a:cs typeface="Calibri Light" panose="020F0302020204030204" pitchFamily="34" charset="0"/>
                      </a:rPr>
                      <a:t>R</a:t>
                    </a:r>
                    <a:r>
                      <a:rPr kumimoji="0" lang="en-US" sz="1200" b="0" i="0" u="none" strike="noStrike" kern="1200" cap="none" spc="0" normalizeH="0" baseline="-25000" noProof="0" dirty="0">
                        <a:ln>
                          <a:noFill/>
                        </a:ln>
                        <a:solidFill>
                          <a:srgbClr val="92B8EF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ＭＳ Ｐゴシック" charset="0"/>
                        <a:cs typeface="Calibri Light" panose="020F0302020204030204" pitchFamily="34" charset="0"/>
                      </a:rPr>
                      <a:t>56</a:t>
                    </a:r>
                  </a:p>
                </p:txBody>
              </p:sp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B53756B4-ACD4-FB88-C47E-52E4778328C5}"/>
                      </a:ext>
                    </a:extLst>
                  </p:cNvPr>
                  <p:cNvSpPr txBox="1"/>
                  <p:nvPr/>
                </p:nvSpPr>
                <p:spPr>
                  <a:xfrm>
                    <a:off x="3630149" y="1874145"/>
                    <a:ext cx="369013" cy="27699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92B8EF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ＭＳ Ｐゴシック" charset="0"/>
                        <a:cs typeface="Calibri Light" panose="020F0302020204030204" pitchFamily="34" charset="0"/>
                      </a:rPr>
                      <a:t>R</a:t>
                    </a:r>
                    <a:r>
                      <a:rPr kumimoji="0" lang="en-US" sz="1200" b="0" i="0" u="none" strike="noStrike" kern="1200" cap="none" spc="0" normalizeH="0" baseline="-25000" noProof="0" dirty="0">
                        <a:ln>
                          <a:noFill/>
                        </a:ln>
                        <a:solidFill>
                          <a:srgbClr val="92B8EF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ＭＳ Ｐゴシック" charset="0"/>
                        <a:cs typeface="Calibri Light" panose="020F0302020204030204" pitchFamily="34" charset="0"/>
                      </a:rPr>
                      <a:t>56</a:t>
                    </a:r>
                  </a:p>
                </p:txBody>
              </p:sp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1B715338-F324-EAD9-BB51-AC4D7A90DD3F}"/>
                      </a:ext>
                    </a:extLst>
                  </p:cNvPr>
                  <p:cNvSpPr txBox="1"/>
                  <p:nvPr/>
                </p:nvSpPr>
                <p:spPr>
                  <a:xfrm>
                    <a:off x="5096373" y="1971440"/>
                    <a:ext cx="369013" cy="27699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92B8EF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ＭＳ Ｐゴシック" charset="0"/>
                        <a:cs typeface="Calibri Light" panose="020F0302020204030204" pitchFamily="34" charset="0"/>
                      </a:rPr>
                      <a:t>R</a:t>
                    </a:r>
                    <a:r>
                      <a:rPr kumimoji="0" lang="en-US" sz="1200" b="0" i="0" u="none" strike="noStrike" kern="1200" cap="none" spc="0" normalizeH="0" baseline="-25000" noProof="0" dirty="0">
                        <a:ln>
                          <a:noFill/>
                        </a:ln>
                        <a:solidFill>
                          <a:srgbClr val="92B8EF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ＭＳ Ｐゴシック" charset="0"/>
                        <a:cs typeface="Calibri Light" panose="020F0302020204030204" pitchFamily="34" charset="0"/>
                      </a:rPr>
                      <a:t>56</a:t>
                    </a:r>
                  </a:p>
                </p:txBody>
              </p:sp>
              <p:sp>
                <p:nvSpPr>
                  <p:cNvPr id="44" name="Oval 43">
                    <a:extLst>
                      <a:ext uri="{FF2B5EF4-FFF2-40B4-BE49-F238E27FC236}">
                        <a16:creationId xmlns:a16="http://schemas.microsoft.com/office/drawing/2014/main" id="{B7532548-6FF9-4A37-8018-7909ADE14660}"/>
                      </a:ext>
                    </a:extLst>
                  </p:cNvPr>
                  <p:cNvSpPr/>
                  <p:nvPr/>
                </p:nvSpPr>
                <p:spPr>
                  <a:xfrm>
                    <a:off x="1145281" y="2007045"/>
                    <a:ext cx="1203881" cy="201719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1">
                          <a:lumMod val="89000"/>
                        </a:schemeClr>
                      </a:gs>
                      <a:gs pos="97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 Light" panose="020F0302020204030204" pitchFamily="34" charset="0"/>
                      <a:ea typeface="+mn-ea"/>
                      <a:cs typeface="Calibri Light" panose="020F0302020204030204" pitchFamily="34" charset="0"/>
                    </a:endParaRPr>
                  </a:p>
                </p:txBody>
              </p:sp>
              <p:sp>
                <p:nvSpPr>
                  <p:cNvPr id="45" name="Oval 44">
                    <a:extLst>
                      <a:ext uri="{FF2B5EF4-FFF2-40B4-BE49-F238E27FC236}">
                        <a16:creationId xmlns:a16="http://schemas.microsoft.com/office/drawing/2014/main" id="{4B29350B-71DB-5C71-7FFD-0260CB180A44}"/>
                      </a:ext>
                    </a:extLst>
                  </p:cNvPr>
                  <p:cNvSpPr/>
                  <p:nvPr/>
                </p:nvSpPr>
                <p:spPr>
                  <a:xfrm>
                    <a:off x="5574054" y="2005958"/>
                    <a:ext cx="1203881" cy="201719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1">
                          <a:lumMod val="89000"/>
                        </a:schemeClr>
                      </a:gs>
                      <a:gs pos="97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 Light" panose="020F0302020204030204" pitchFamily="34" charset="0"/>
                      <a:ea typeface="+mn-ea"/>
                      <a:cs typeface="Calibri Light" panose="020F0302020204030204" pitchFamily="34" charset="0"/>
                    </a:endParaRPr>
                  </a:p>
                </p:txBody>
              </p:sp>
              <p:sp>
                <p:nvSpPr>
                  <p:cNvPr id="46" name="Oval 45">
                    <a:extLst>
                      <a:ext uri="{FF2B5EF4-FFF2-40B4-BE49-F238E27FC236}">
                        <a16:creationId xmlns:a16="http://schemas.microsoft.com/office/drawing/2014/main" id="{F2237ECF-F316-C2AE-9BA3-1D980339F051}"/>
                      </a:ext>
                    </a:extLst>
                  </p:cNvPr>
                  <p:cNvSpPr/>
                  <p:nvPr/>
                </p:nvSpPr>
                <p:spPr>
                  <a:xfrm>
                    <a:off x="1721782" y="2028752"/>
                    <a:ext cx="53103" cy="184666"/>
                  </a:xfrm>
                  <a:prstGeom prst="ellipse">
                    <a:avLst/>
                  </a:prstGeom>
                  <a:solidFill>
                    <a:srgbClr val="0432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 Light" panose="020F0302020204030204" pitchFamily="34" charset="0"/>
                      <a:ea typeface="+mn-ea"/>
                      <a:cs typeface="Calibri Light" panose="020F0302020204030204" pitchFamily="34" charset="0"/>
                    </a:endParaRPr>
                  </a:p>
                </p:txBody>
              </p:sp>
              <p:sp>
                <p:nvSpPr>
                  <p:cNvPr id="47" name="Oval 46">
                    <a:extLst>
                      <a:ext uri="{FF2B5EF4-FFF2-40B4-BE49-F238E27FC236}">
                        <a16:creationId xmlns:a16="http://schemas.microsoft.com/office/drawing/2014/main" id="{C65C6D1E-14A6-FF4F-052D-E107C4756C82}"/>
                      </a:ext>
                    </a:extLst>
                  </p:cNvPr>
                  <p:cNvSpPr/>
                  <p:nvPr/>
                </p:nvSpPr>
                <p:spPr>
                  <a:xfrm>
                    <a:off x="6160404" y="2012188"/>
                    <a:ext cx="52872" cy="184666"/>
                  </a:xfrm>
                  <a:prstGeom prst="ellipse">
                    <a:avLst/>
                  </a:prstGeom>
                  <a:solidFill>
                    <a:srgbClr val="0432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 Light" panose="020F0302020204030204" pitchFamily="34" charset="0"/>
                      <a:ea typeface="+mn-ea"/>
                      <a:cs typeface="Calibri Light" panose="020F0302020204030204" pitchFamily="34" charset="0"/>
                    </a:endParaRPr>
                  </a:p>
                </p:txBody>
              </p:sp>
              <p:sp>
                <p:nvSpPr>
                  <p:cNvPr id="48" name="Oval 47">
                    <a:extLst>
                      <a:ext uri="{FF2B5EF4-FFF2-40B4-BE49-F238E27FC236}">
                        <a16:creationId xmlns:a16="http://schemas.microsoft.com/office/drawing/2014/main" id="{8B6D8336-5D1D-9D31-FB7E-321A1B496F9F}"/>
                      </a:ext>
                    </a:extLst>
                  </p:cNvPr>
                  <p:cNvSpPr/>
                  <p:nvPr/>
                </p:nvSpPr>
                <p:spPr>
                  <a:xfrm>
                    <a:off x="6214846" y="2012188"/>
                    <a:ext cx="52872" cy="184666"/>
                  </a:xfrm>
                  <a:prstGeom prst="ellipse">
                    <a:avLst/>
                  </a:prstGeom>
                  <a:solidFill>
                    <a:schemeClr val="bg1">
                      <a:alpha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 Light" panose="020F0302020204030204" pitchFamily="34" charset="0"/>
                      <a:ea typeface="+mn-ea"/>
                      <a:cs typeface="Calibri Light" panose="020F0302020204030204" pitchFamily="34" charset="0"/>
                    </a:endParaRPr>
                  </a:p>
                </p:txBody>
              </p:sp>
              <p:sp>
                <p:nvSpPr>
                  <p:cNvPr id="49" name="Oval 48">
                    <a:extLst>
                      <a:ext uri="{FF2B5EF4-FFF2-40B4-BE49-F238E27FC236}">
                        <a16:creationId xmlns:a16="http://schemas.microsoft.com/office/drawing/2014/main" id="{2B3A4BD1-0F0B-B141-15E5-8F16C2F9E6E6}"/>
                      </a:ext>
                    </a:extLst>
                  </p:cNvPr>
                  <p:cNvSpPr/>
                  <p:nvPr/>
                </p:nvSpPr>
                <p:spPr>
                  <a:xfrm>
                    <a:off x="6108880" y="2014695"/>
                    <a:ext cx="52872" cy="184666"/>
                  </a:xfrm>
                  <a:prstGeom prst="ellipse">
                    <a:avLst/>
                  </a:prstGeom>
                  <a:solidFill>
                    <a:schemeClr val="bg1">
                      <a:alpha val="59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 Light" panose="020F0302020204030204" pitchFamily="34" charset="0"/>
                      <a:ea typeface="+mn-ea"/>
                      <a:cs typeface="Calibri Light" panose="020F0302020204030204" pitchFamily="34" charset="0"/>
                    </a:endParaRPr>
                  </a:p>
                </p:txBody>
              </p:sp>
            </p:grpSp>
          </p:grp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E661D606-667E-141E-77FA-3C3B71F4006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89012" y="1476882"/>
                <a:ext cx="255103" cy="336291"/>
              </a:xfrm>
              <a:prstGeom prst="line">
                <a:avLst/>
              </a:prstGeom>
              <a:ln w="317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2A2D26E6-D8E8-CBAD-33DE-EE8C1957E3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60563" y="1482887"/>
                <a:ext cx="278921" cy="314196"/>
              </a:xfrm>
              <a:prstGeom prst="line">
                <a:avLst/>
              </a:prstGeom>
              <a:ln w="317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428A0DE-F929-C54C-D3D5-308058A65B37}"/>
                </a:ext>
              </a:extLst>
            </p:cNvPr>
            <p:cNvSpPr/>
            <p:nvPr/>
          </p:nvSpPr>
          <p:spPr>
            <a:xfrm>
              <a:off x="4457994" y="1775993"/>
              <a:ext cx="45719" cy="457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E92172B-29E7-A966-4D65-3B17EACCFBFD}"/>
                </a:ext>
              </a:extLst>
            </p:cNvPr>
            <p:cNvSpPr/>
            <p:nvPr/>
          </p:nvSpPr>
          <p:spPr>
            <a:xfrm>
              <a:off x="4570173" y="1905176"/>
              <a:ext cx="45719" cy="45719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A73CF95-903C-09C6-2CE6-A69F1098A904}"/>
                </a:ext>
              </a:extLst>
            </p:cNvPr>
            <p:cNvSpPr/>
            <p:nvPr/>
          </p:nvSpPr>
          <p:spPr>
            <a:xfrm>
              <a:off x="4663983" y="2051052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pic>
        <p:nvPicPr>
          <p:cNvPr id="58" name="Picture 57">
            <a:extLst>
              <a:ext uri="{FF2B5EF4-FFF2-40B4-BE49-F238E27FC236}">
                <a16:creationId xmlns:a16="http://schemas.microsoft.com/office/drawing/2014/main" id="{2356CE10-84AF-5B86-4EE6-D57EA799F9C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9160" y="837050"/>
            <a:ext cx="1886658" cy="122721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CCA05156-7434-87DD-2BBD-37BBD316E7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7567" y="1160822"/>
            <a:ext cx="2952107" cy="62839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08E627-6F4A-C179-BA67-DF66B53A7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CDB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154D81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t>22.06.25-02.07.25</a:t>
            </a:r>
          </a:p>
        </p:txBody>
      </p:sp>
    </p:spTree>
    <p:extLst>
      <p:ext uri="{BB962C8B-B14F-4D97-AF65-F5344CB8AC3E}">
        <p14:creationId xmlns:p14="http://schemas.microsoft.com/office/powerpoint/2010/main" val="19003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96CFA-0E48-44A2-3331-A803E7243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62A83-CABE-D328-8DB7-5A7214636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604" y="110658"/>
            <a:ext cx="10103356" cy="629173"/>
          </a:xfrm>
        </p:spPr>
        <p:txBody>
          <a:bodyPr>
            <a:normAutofit/>
          </a:bodyPr>
          <a:lstStyle/>
          <a:p>
            <a:pPr algn="ctr"/>
            <a:r>
              <a:rPr lang="en-GB" b="1" noProof="0" dirty="0">
                <a:latin typeface="Arial" panose="020B0604020202020204" pitchFamily="34" charset="0"/>
                <a:cs typeface="Arial" panose="020B0604020202020204" pitchFamily="34" charset="0"/>
              </a:rPr>
              <a:t>EIC Accelerator Performance Needs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04AD14-05A1-0A16-6B9B-2424FD81A895}"/>
              </a:ext>
            </a:extLst>
          </p:cNvPr>
          <p:cNvSpPr txBox="1"/>
          <p:nvPr/>
        </p:nvSpPr>
        <p:spPr>
          <a:xfrm>
            <a:off x="663967" y="1166842"/>
            <a:ext cx="11104322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wide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/>
              </a:rPr>
              <a:t>center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/>
              </a:rPr>
              <a:t>-of-mass energy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√s: 20 – 140 GeV 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map the out nucleon and nuclei structure from high to low x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polarized electron and hadron (p, He-3) beams: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access to spin structure of nucleons and nuclei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22F31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Spin vehicle to access the spatial and momentum structure of the nucleon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322F31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3d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22F31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Full specification of initial and final states to probe q-g structure of NN and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NNN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 interaction in light nuclei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22F31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nuclear beams: d to Pb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22F31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accessing the highest gluon densities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 pitchFamily="2" charset="2"/>
              </a:rPr>
              <a:t> saturation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 pitchFamily="2" charset="2"/>
              </a:rPr>
              <a:t>quark and gluon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interact with a nuclear medium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high luminosity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10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33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-10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34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cm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-2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s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-1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mapping the spatial and momentum structure of nucleons and nuclei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3d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access to rare probes, i.e.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Ws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large acceptance (0.2 – 1.3 GeV) through forward focusing IR magnets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spatial imaging of nucleons and nuclei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B1C8C4-F6C8-64D3-E240-98FB67D099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55240" y="719234"/>
            <a:ext cx="2125066" cy="1265060"/>
          </a:xfrm>
          <a:prstGeom prst="rect">
            <a:avLst/>
          </a:prstGeom>
        </p:spPr>
      </p:pic>
      <p:pic>
        <p:nvPicPr>
          <p:cNvPr id="8" name="droppedImage.png">
            <a:extLst>
              <a:ext uri="{FF2B5EF4-FFF2-40B4-BE49-F238E27FC236}">
                <a16:creationId xmlns:a16="http://schemas.microsoft.com/office/drawing/2014/main" id="{BBDD85FB-A292-A1EF-75C6-B3FBA5A1545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34177" y="1571062"/>
            <a:ext cx="2967423" cy="1141316"/>
          </a:xfrm>
          <a:prstGeom prst="rect">
            <a:avLst/>
          </a:prstGeom>
          <a:ln w="12700">
            <a:rou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24AC8A4-EF99-6300-100A-77A0759DA1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7310" y="3663223"/>
            <a:ext cx="1325228" cy="800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0834D91-969E-E1E2-0AC8-D1EE98C5FC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9918" y="3663223"/>
            <a:ext cx="1372981" cy="8064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B3FBB7E-6E91-99F8-9BD1-C053C1ACAC7A}"/>
              </a:ext>
            </a:extLst>
          </p:cNvPr>
          <p:cNvSpPr txBox="1"/>
          <p:nvPr/>
        </p:nvSpPr>
        <p:spPr>
          <a:xfrm>
            <a:off x="7238565" y="3338848"/>
            <a:ext cx="16383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gluon emission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F0096C-ABB0-6640-FE66-6B43C17F1F52}"/>
              </a:ext>
            </a:extLst>
          </p:cNvPr>
          <p:cNvSpPr txBox="1"/>
          <p:nvPr/>
        </p:nvSpPr>
        <p:spPr>
          <a:xfrm>
            <a:off x="8722426" y="3701323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8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1F4F1E-F876-A471-F111-68F4B29BE417}"/>
              </a:ext>
            </a:extLst>
          </p:cNvPr>
          <p:cNvSpPr txBox="1"/>
          <p:nvPr/>
        </p:nvSpPr>
        <p:spPr>
          <a:xfrm>
            <a:off x="8736108" y="3944448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8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=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A0BDF2C-29F5-B902-F256-910C04B69CF3}"/>
              </a:ext>
            </a:extLst>
          </p:cNvPr>
          <p:cNvSpPr txBox="1"/>
          <p:nvPr/>
        </p:nvSpPr>
        <p:spPr>
          <a:xfrm>
            <a:off x="9219756" y="3346807"/>
            <a:ext cx="21434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gluon recombination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13AF59C-6B7C-85E5-EC41-EB6B3C99F2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5777" y="4500081"/>
            <a:ext cx="1817315" cy="1115838"/>
          </a:xfrm>
          <a:prstGeom prst="rect">
            <a:avLst/>
          </a:prstGeom>
        </p:spPr>
      </p:pic>
      <p:pic>
        <p:nvPicPr>
          <p:cNvPr id="24" name="Picture 2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D6974AF-6E3E-9BAE-4D8F-FAD6999CDE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7677" y="5400268"/>
            <a:ext cx="2823752" cy="1543864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C0933909-C903-36B6-6CC1-CDC76537F00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707316 w 12192000"/>
              <a:gd name="connsiteY0" fmla="*/ 1877266 h 6858000"/>
              <a:gd name="connsiteX1" fmla="*/ 479376 w 12192000"/>
              <a:gd name="connsiteY1" fmla="*/ 2105206 h 6858000"/>
              <a:gd name="connsiteX2" fmla="*/ 479376 w 12192000"/>
              <a:gd name="connsiteY2" fmla="*/ 3016939 h 6858000"/>
              <a:gd name="connsiteX3" fmla="*/ 707316 w 12192000"/>
              <a:gd name="connsiteY3" fmla="*/ 3244879 h 6858000"/>
              <a:gd name="connsiteX4" fmla="*/ 11673660 w 12192000"/>
              <a:gd name="connsiteY4" fmla="*/ 3244879 h 6858000"/>
              <a:gd name="connsiteX5" fmla="*/ 11901600 w 12192000"/>
              <a:gd name="connsiteY5" fmla="*/ 3016939 h 6858000"/>
              <a:gd name="connsiteX6" fmla="*/ 11901600 w 12192000"/>
              <a:gd name="connsiteY6" fmla="*/ 2105206 h 6858000"/>
              <a:gd name="connsiteX7" fmla="*/ 11673660 w 12192000"/>
              <a:gd name="connsiteY7" fmla="*/ 1877266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707316" y="1877266"/>
                </a:moveTo>
                <a:cubicBezTo>
                  <a:pt x="581428" y="1877266"/>
                  <a:pt x="479376" y="1979318"/>
                  <a:pt x="479376" y="2105206"/>
                </a:cubicBezTo>
                <a:lnTo>
                  <a:pt x="479376" y="3016939"/>
                </a:lnTo>
                <a:cubicBezTo>
                  <a:pt x="479376" y="3142827"/>
                  <a:pt x="581428" y="3244879"/>
                  <a:pt x="707316" y="3244879"/>
                </a:cubicBezTo>
                <a:lnTo>
                  <a:pt x="11673660" y="3244879"/>
                </a:lnTo>
                <a:cubicBezTo>
                  <a:pt x="11799548" y="3244879"/>
                  <a:pt x="11901600" y="3142827"/>
                  <a:pt x="11901600" y="3016939"/>
                </a:cubicBezTo>
                <a:lnTo>
                  <a:pt x="11901600" y="2105206"/>
                </a:lnTo>
                <a:cubicBezTo>
                  <a:pt x="11901600" y="1979318"/>
                  <a:pt x="11799548" y="1877266"/>
                  <a:pt x="11673660" y="18772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69804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CDB"/>
              </a:buClr>
              <a:buSzPct val="75000"/>
              <a:buFont typeface="Wingdings" charset="0"/>
              <a:buChar char="n"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951FF247-1AA0-B99E-C7BF-F14F06239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F3404983-2C21-1089-EEFF-468F622D4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B3D2CC7-333A-05CF-9745-79C0AFCCF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F92C7-2ECB-45BC-8145-4DCF487226E2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62201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64FEB-33EA-AA55-0767-4A25D1029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3BB2F-0D94-87CC-194E-10E262685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Spin Rotators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E8DAA-33BE-B4E6-FE98-F709AE350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963" y="1346548"/>
            <a:ext cx="7628350" cy="4290164"/>
          </a:xfrm>
        </p:spPr>
        <p:txBody>
          <a:bodyPr>
            <a:normAutofit/>
          </a:bodyPr>
          <a:lstStyle/>
          <a:p>
            <a:r>
              <a:rPr lang="en-US" dirty="0"/>
              <a:t>Both electrons and protons will need </a:t>
            </a:r>
            <a:r>
              <a:rPr lang="en-US" dirty="0">
                <a:solidFill>
                  <a:srgbClr val="0070C0"/>
                </a:solidFill>
              </a:rPr>
              <a:t>longitudinal polarization </a:t>
            </a:r>
            <a:r>
              <a:rPr lang="en-US" dirty="0"/>
              <a:t>at the IP</a:t>
            </a:r>
          </a:p>
          <a:p>
            <a:endParaRPr lang="en-US" dirty="0"/>
          </a:p>
          <a:p>
            <a:r>
              <a:rPr lang="en-US" dirty="0"/>
              <a:t>Hadron spin rotators will be taken from present RHIC (helical dipoles)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Electron spin rotators are based on solenoid magnets with subsequent dipole</a:t>
            </a:r>
          </a:p>
        </p:txBody>
      </p:sp>
      <p:pic>
        <p:nvPicPr>
          <p:cNvPr id="5" name="Picture 4" descr="A close-up of a circular object&#10;&#10;Description automatically generated">
            <a:extLst>
              <a:ext uri="{FF2B5EF4-FFF2-40B4-BE49-F238E27FC236}">
                <a16:creationId xmlns:a16="http://schemas.microsoft.com/office/drawing/2014/main" id="{C840A2B8-D150-578D-211A-9FAB23CEE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0313" y="1558698"/>
            <a:ext cx="3381375" cy="338137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371306-C7BE-CBAB-F68C-CDFB26C99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5830-40F3-F04E-B2E3-10E6672BA8FF}" type="slidenum">
              <a:rPr lang="en-US" smtClean="0"/>
              <a:pPr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1622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8A813-9890-5415-D4C6-2D30210D6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a laser beam&#10;&#10;Description automatically generated">
            <a:extLst>
              <a:ext uri="{FF2B5EF4-FFF2-40B4-BE49-F238E27FC236}">
                <a16:creationId xmlns:a16="http://schemas.microsoft.com/office/drawing/2014/main" id="{E14D9D8B-3E15-0AF1-975F-549590C896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209" y="1202077"/>
            <a:ext cx="6129269" cy="47672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AD16B34-25AD-8818-38A9-4BC25E23957F}"/>
              </a:ext>
            </a:extLst>
          </p:cNvPr>
          <p:cNvSpPr txBox="1"/>
          <p:nvPr/>
        </p:nvSpPr>
        <p:spPr>
          <a:xfrm>
            <a:off x="6668620" y="1256222"/>
            <a:ext cx="5258171" cy="9296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High intensity polarized HVDC gun</a:t>
            </a:r>
          </a:p>
          <a:p>
            <a:pPr marL="742950" marR="0" lvl="1" indent="-28575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R&amp;D achievements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6C4F8A4-EE71-B943-4289-9B95DA95FE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8620" y="2835798"/>
            <a:ext cx="5416352" cy="1766624"/>
          </a:xfrm>
          <a:prstGeom prst="rect">
            <a:avLst/>
          </a:prstGeom>
          <a:ln>
            <a:solidFill>
              <a:schemeClr val="accent3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412515D-A4D3-134D-EB43-C14DB8B596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8620" y="5139160"/>
            <a:ext cx="5433046" cy="1008610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992611B-D853-E20C-7719-E7F36793389C}"/>
              </a:ext>
            </a:extLst>
          </p:cNvPr>
          <p:cNvSpPr/>
          <p:nvPr/>
        </p:nvSpPr>
        <p:spPr>
          <a:xfrm>
            <a:off x="553533" y="151304"/>
            <a:ext cx="9636435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High Intensity Polarized HVDC Gun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085F50-C581-9EE7-897E-814D8C41E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5830-40F3-F04E-B2E3-10E6672BA8FF}" type="slidenum">
              <a:rPr lang="en-US" smtClean="0"/>
              <a:pPr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96236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E47DC-EC1F-9D69-6D94-D8444F5C3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F0AB5-B551-E7B2-C845-130C6BA85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EIC Electron Polarization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39233-4D31-AE96-737C-8C148A72A8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Physics program requires bunches with </a:t>
            </a:r>
            <a:r>
              <a:rPr lang="en-US" dirty="0">
                <a:solidFill>
                  <a:srgbClr val="0070C0"/>
                </a:solidFill>
              </a:rPr>
              <a:t>spin “up” and spin “down” </a:t>
            </a:r>
            <a:r>
              <a:rPr lang="en-US" dirty="0"/>
              <a:t>(in the arcs) to be stored </a:t>
            </a:r>
            <a:r>
              <a:rPr lang="en-US" dirty="0">
                <a:solidFill>
                  <a:srgbClr val="0070C0"/>
                </a:solidFill>
              </a:rPr>
              <a:t>simultaneously</a:t>
            </a:r>
          </a:p>
          <a:p>
            <a:r>
              <a:rPr lang="en-US" dirty="0"/>
              <a:t>Sokolov-</a:t>
            </a:r>
            <a:r>
              <a:rPr lang="en-US" dirty="0" err="1"/>
              <a:t>Ternov</a:t>
            </a:r>
            <a:r>
              <a:rPr lang="en-US" dirty="0"/>
              <a:t> </a:t>
            </a:r>
            <a:r>
              <a:rPr lang="en-US" dirty="0">
                <a:solidFill>
                  <a:srgbClr val="0070C0"/>
                </a:solidFill>
              </a:rPr>
              <a:t>self-polarization</a:t>
            </a:r>
            <a:r>
              <a:rPr lang="en-US" dirty="0"/>
              <a:t> would produce only polarization </a:t>
            </a:r>
            <a:r>
              <a:rPr lang="en-US" dirty="0">
                <a:solidFill>
                  <a:srgbClr val="0070C0"/>
                </a:solidFill>
              </a:rPr>
              <a:t>anti-parallel</a:t>
            </a:r>
            <a:r>
              <a:rPr lang="en-US" dirty="0"/>
              <a:t> to the main dipole field </a:t>
            </a:r>
          </a:p>
          <a:p>
            <a:pPr lvl="1"/>
            <a:r>
              <a:rPr lang="en-US" sz="2400" dirty="0"/>
              <a:t>However, the asymptotic polarization is quite low, ~30%</a:t>
            </a:r>
          </a:p>
          <a:p>
            <a:r>
              <a:rPr lang="en-US" dirty="0"/>
              <a:t>The only way to achieve required spin patterns is by </a:t>
            </a:r>
            <a:r>
              <a:rPr lang="en-US" dirty="0">
                <a:solidFill>
                  <a:srgbClr val="0070C0"/>
                </a:solidFill>
              </a:rPr>
              <a:t>injecting bunches with desired spin orientation at full collision energy</a:t>
            </a:r>
          </a:p>
          <a:p>
            <a:r>
              <a:rPr lang="en-US" dirty="0">
                <a:solidFill>
                  <a:srgbClr val="0070C0"/>
                </a:solidFill>
              </a:rPr>
              <a:t>Sokolov-</a:t>
            </a:r>
            <a:r>
              <a:rPr lang="en-US" dirty="0" err="1">
                <a:solidFill>
                  <a:srgbClr val="0070C0"/>
                </a:solidFill>
              </a:rPr>
              <a:t>Ternov</a:t>
            </a:r>
            <a:r>
              <a:rPr lang="en-US" dirty="0">
                <a:solidFill>
                  <a:srgbClr val="0070C0"/>
                </a:solidFill>
              </a:rPr>
              <a:t> will over time re-orient all spins</a:t>
            </a:r>
            <a:r>
              <a:rPr lang="en-US" dirty="0"/>
              <a:t> to be anti-parallel to main dipole field</a:t>
            </a:r>
          </a:p>
          <a:p>
            <a:r>
              <a:rPr lang="en-US" dirty="0">
                <a:solidFill>
                  <a:srgbClr val="0070C0"/>
                </a:solidFill>
              </a:rPr>
              <a:t>Spin diffusion </a:t>
            </a:r>
            <a:r>
              <a:rPr lang="en-US" dirty="0"/>
              <a:t>reduces equilibrium polarization</a:t>
            </a:r>
          </a:p>
          <a:p>
            <a:r>
              <a:rPr lang="en-US" b="1" dirty="0"/>
              <a:t>Need </a:t>
            </a:r>
            <a:r>
              <a:rPr lang="en-US" b="1" dirty="0">
                <a:solidFill>
                  <a:srgbClr val="0070C0"/>
                </a:solidFill>
              </a:rPr>
              <a:t>frequent bunch replacement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/>
              <a:t>to overcome Sokolov-</a:t>
            </a:r>
            <a:r>
              <a:rPr lang="en-US" b="1" dirty="0" err="1"/>
              <a:t>Ternov</a:t>
            </a:r>
            <a:r>
              <a:rPr lang="en-US" b="1" dirty="0"/>
              <a:t> and spin diffusion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D538B-4FA8-923B-F90D-0001C9D8B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5830-40F3-F04E-B2E3-10E6672BA8FF}" type="slidenum">
              <a:rPr lang="en-US" smtClean="0"/>
              <a:pPr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625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35431-8BA5-1FAB-CC82-58B60A898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F2850-0F5F-A76F-BE2A-E2C08B4BE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53" y="2129"/>
            <a:ext cx="8776922" cy="844168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Electron </a:t>
            </a:r>
            <a:r>
              <a:rPr lang="en-US" dirty="0"/>
              <a:t>p</a:t>
            </a:r>
            <a:r>
              <a:rPr lang="en-US" dirty="0">
                <a:solidFill>
                  <a:schemeClr val="tx1"/>
                </a:solidFill>
              </a:rPr>
              <a:t>olarization loss in the ESR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D1C9B1D-FD80-918F-6452-186D69CD2507}"/>
              </a:ext>
            </a:extLst>
          </p:cNvPr>
          <p:cNvSpPr txBox="1"/>
          <p:nvPr/>
        </p:nvSpPr>
        <p:spPr>
          <a:xfrm>
            <a:off x="595910" y="906150"/>
            <a:ext cx="93925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Frequent  injection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of bunches with high initial polarization of 85%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Initial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polarization decays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towards P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∞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At 18 GeV,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  <a:sym typeface="Wingdings" panose="05000000000000000000" pitchFamily="2" charset="2"/>
              </a:rPr>
              <a:t>every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  <a:sym typeface="Wingdings" panose="05000000000000000000" pitchFamily="2" charset="2"/>
              </a:rPr>
              <a:t>bunch is replaced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  <a:sym typeface="Wingdings" panose="05000000000000000000" pitchFamily="2" charset="2"/>
              </a:rPr>
              <a:t>(on average) after 2.2 min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+mn-cs"/>
              <a:sym typeface="Wingdings" panose="05000000000000000000" pitchFamily="2" charset="2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104F934-333D-2CB4-4CFB-07F90AF98E1C}"/>
              </a:ext>
            </a:extLst>
          </p:cNvPr>
          <p:cNvGrpSpPr/>
          <p:nvPr/>
        </p:nvGrpSpPr>
        <p:grpSpPr>
          <a:xfrm>
            <a:off x="1970307" y="2840084"/>
            <a:ext cx="8699968" cy="3439700"/>
            <a:chOff x="1095312" y="2974176"/>
            <a:chExt cx="7696128" cy="281046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7FDAC4B-DCB0-8F22-AEF1-C5E2EB9DD2FE}"/>
                </a:ext>
              </a:extLst>
            </p:cNvPr>
            <p:cNvSpPr/>
            <p:nvPr/>
          </p:nvSpPr>
          <p:spPr>
            <a:xfrm>
              <a:off x="4059534" y="3487016"/>
              <a:ext cx="949567" cy="3000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A5CBFC7-4540-863F-7A6F-986DF88797B6}"/>
                </a:ext>
              </a:extLst>
            </p:cNvPr>
            <p:cNvGrpSpPr/>
            <p:nvPr/>
          </p:nvGrpSpPr>
          <p:grpSpPr>
            <a:xfrm>
              <a:off x="1124910" y="2974176"/>
              <a:ext cx="2846768" cy="431863"/>
              <a:chOff x="1969362" y="2645426"/>
              <a:chExt cx="2846768" cy="431863"/>
            </a:xfrm>
          </p:grpSpPr>
          <p:sp>
            <p:nvSpPr>
              <p:cNvPr id="20" name="Arrow: Down 19">
                <a:extLst>
                  <a:ext uri="{FF2B5EF4-FFF2-40B4-BE49-F238E27FC236}">
                    <a16:creationId xmlns:a16="http://schemas.microsoft.com/office/drawing/2014/main" id="{34BC4C0F-EF82-9087-E7FA-4D7AEADABA82}"/>
                  </a:ext>
                </a:extLst>
              </p:cNvPr>
              <p:cNvSpPr/>
              <p:nvPr/>
            </p:nvSpPr>
            <p:spPr>
              <a:xfrm>
                <a:off x="2079563" y="2882043"/>
                <a:ext cx="70941" cy="178874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1" name="Arrow: Down 20">
                <a:extLst>
                  <a:ext uri="{FF2B5EF4-FFF2-40B4-BE49-F238E27FC236}">
                    <a16:creationId xmlns:a16="http://schemas.microsoft.com/office/drawing/2014/main" id="{1CC812E0-8F42-CC11-3579-BD11C32FA0A0}"/>
                  </a:ext>
                </a:extLst>
              </p:cNvPr>
              <p:cNvSpPr/>
              <p:nvPr/>
            </p:nvSpPr>
            <p:spPr>
              <a:xfrm>
                <a:off x="2190711" y="2882043"/>
                <a:ext cx="70941" cy="178874"/>
              </a:xfrm>
              <a:prstGeom prst="down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290A6CD-8A8F-FD2C-C9E6-4CCF5C6D4F7A}"/>
                  </a:ext>
                </a:extLst>
              </p:cNvPr>
              <p:cNvSpPr txBox="1"/>
              <p:nvPr/>
            </p:nvSpPr>
            <p:spPr>
              <a:xfrm>
                <a:off x="1969362" y="2645426"/>
                <a:ext cx="634301" cy="2451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ＭＳ Ｐゴシック" charset="0"/>
                    <a:cs typeface="+mn-cs"/>
                  </a:rPr>
                  <a:t>B P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76E0082-BA12-C598-D553-8CD6AE7071CD}"/>
                  </a:ext>
                </a:extLst>
              </p:cNvPr>
              <p:cNvSpPr txBox="1"/>
              <p:nvPr/>
            </p:nvSpPr>
            <p:spPr>
              <a:xfrm>
                <a:off x="2478087" y="2800667"/>
                <a:ext cx="2338043" cy="2766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ＭＳ Ｐゴシック" charset="0"/>
                    <a:cs typeface="+mn-cs"/>
                  </a:rPr>
                  <a:t>Refilled every 1.2 minutes</a:t>
                </a: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868CFD5-EF3B-233C-C81F-9D4D047A8163}"/>
                </a:ext>
              </a:extLst>
            </p:cNvPr>
            <p:cNvGrpSpPr/>
            <p:nvPr/>
          </p:nvGrpSpPr>
          <p:grpSpPr>
            <a:xfrm>
              <a:off x="6128831" y="3023664"/>
              <a:ext cx="2662609" cy="416460"/>
              <a:chOff x="4336513" y="2617474"/>
              <a:chExt cx="2662609" cy="416460"/>
            </a:xfrm>
          </p:grpSpPr>
          <p:sp>
            <p:nvSpPr>
              <p:cNvPr id="25" name="Arrow: Down 24">
                <a:extLst>
                  <a:ext uri="{FF2B5EF4-FFF2-40B4-BE49-F238E27FC236}">
                    <a16:creationId xmlns:a16="http://schemas.microsoft.com/office/drawing/2014/main" id="{C1DEC47A-3962-8CF8-F856-3F07E68AE8CB}"/>
                  </a:ext>
                </a:extLst>
              </p:cNvPr>
              <p:cNvSpPr/>
              <p:nvPr/>
            </p:nvSpPr>
            <p:spPr>
              <a:xfrm>
                <a:off x="4440326" y="2855060"/>
                <a:ext cx="70941" cy="178874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6" name="Arrow: Down 25">
                <a:extLst>
                  <a:ext uri="{FF2B5EF4-FFF2-40B4-BE49-F238E27FC236}">
                    <a16:creationId xmlns:a16="http://schemas.microsoft.com/office/drawing/2014/main" id="{B6C97B28-78B8-52C7-3101-4791538E217B}"/>
                  </a:ext>
                </a:extLst>
              </p:cNvPr>
              <p:cNvSpPr/>
              <p:nvPr/>
            </p:nvSpPr>
            <p:spPr>
              <a:xfrm flipH="1" flipV="1">
                <a:off x="4523094" y="2844413"/>
                <a:ext cx="70941" cy="173856"/>
              </a:xfrm>
              <a:prstGeom prst="down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4122CBB-545C-C666-46CD-BD1333ABB59B}"/>
                  </a:ext>
                </a:extLst>
              </p:cNvPr>
              <p:cNvSpPr txBox="1"/>
              <p:nvPr/>
            </p:nvSpPr>
            <p:spPr>
              <a:xfrm>
                <a:off x="4336513" y="2617474"/>
                <a:ext cx="632636" cy="2451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5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ＭＳ Ｐゴシック" charset="0"/>
                    <a:cs typeface="+mn-cs"/>
                  </a:rPr>
                  <a:t>B P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01C8104-93DE-4BC3-7D3E-9B5398649DF5}"/>
                  </a:ext>
                </a:extLst>
              </p:cNvPr>
              <p:cNvSpPr txBox="1"/>
              <p:nvPr/>
            </p:nvSpPr>
            <p:spPr>
              <a:xfrm>
                <a:off x="4780617" y="2645239"/>
                <a:ext cx="2218505" cy="2766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  <a:ea typeface="ＭＳ Ｐゴシック" charset="0"/>
                    <a:cs typeface="+mn-cs"/>
                  </a:rPr>
                  <a:t>Refilled every  3.2 minutes</a:t>
                </a: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D0CB15B-BBDF-5821-8E39-E206AC4A1221}"/>
                </a:ext>
              </a:extLst>
            </p:cNvPr>
            <p:cNvSpPr txBox="1"/>
            <p:nvPr/>
          </p:nvSpPr>
          <p:spPr>
            <a:xfrm>
              <a:off x="3061497" y="3979867"/>
              <a:ext cx="766205" cy="245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ＭＳ Ｐゴシック" charset="0"/>
                  <a:cs typeface="+mn-cs"/>
                </a:rPr>
                <a:t>P</a:t>
              </a:r>
              <a:r>
                <a:rPr kumimoji="0" lang="en-US" sz="1350" b="0" i="0" u="none" strike="noStrike" kern="120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ＭＳ Ｐゴシック" charset="0"/>
                  <a:cs typeface="+mn-cs"/>
                </a:rPr>
                <a:t>av</a:t>
              </a:r>
              <a:r>
                <a: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ＭＳ Ｐゴシック" charset="0"/>
                  <a:cs typeface="+mn-cs"/>
                </a:rPr>
                <a:t>=80%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8EB0FAD-73F3-9B9A-F704-D027B3C9DDA5}"/>
                </a:ext>
              </a:extLst>
            </p:cNvPr>
            <p:cNvSpPr txBox="1"/>
            <p:nvPr/>
          </p:nvSpPr>
          <p:spPr>
            <a:xfrm>
              <a:off x="2828653" y="4855407"/>
              <a:ext cx="766205" cy="245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ＭＳ Ｐゴシック" charset="0"/>
                  <a:cs typeface="+mn-cs"/>
                </a:rPr>
                <a:t>P</a:t>
              </a:r>
              <a:r>
                <a:rPr kumimoji="0" lang="en-US" sz="1350" b="0" i="0" u="none" strike="noStrike" kern="120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ＭＳ Ｐゴシック" charset="0"/>
                  <a:cs typeface="+mn-cs"/>
                </a:rPr>
                <a:t>av</a:t>
              </a:r>
              <a:r>
                <a: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ＭＳ Ｐゴシック" charset="0"/>
                  <a:cs typeface="+mn-cs"/>
                </a:rPr>
                <a:t>=80%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FE58EFC-D8D0-60F0-C3F6-7BF82FFA3D1E}"/>
                </a:ext>
              </a:extLst>
            </p:cNvPr>
            <p:cNvSpPr txBox="1"/>
            <p:nvPr/>
          </p:nvSpPr>
          <p:spPr>
            <a:xfrm>
              <a:off x="4334771" y="5508022"/>
              <a:ext cx="1578355" cy="2766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ＭＳ Ｐゴシック" charset="0"/>
                  <a:cs typeface="+mn-cs"/>
                </a:rPr>
                <a:t>Re-injections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67099CA-062F-8621-032C-62F66D910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5312" y="3520447"/>
              <a:ext cx="6315347" cy="2026072"/>
            </a:xfrm>
            <a:prstGeom prst="rect">
              <a:avLst/>
            </a:prstGeom>
          </p:spPr>
        </p:pic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64B3D8A8-6B3E-3520-8FEC-D3EEC2ECC67C}"/>
                </a:ext>
              </a:extLst>
            </p:cNvPr>
            <p:cNvCxnSpPr>
              <a:cxnSpLocks/>
            </p:cNvCxnSpPr>
            <p:nvPr/>
          </p:nvCxnSpPr>
          <p:spPr>
            <a:xfrm>
              <a:off x="4930664" y="3637057"/>
              <a:ext cx="0" cy="15004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A492805-9D91-1665-BB9A-A4943499E7F7}"/>
                </a:ext>
              </a:extLst>
            </p:cNvPr>
            <p:cNvSpPr txBox="1"/>
            <p:nvPr/>
          </p:nvSpPr>
          <p:spPr>
            <a:xfrm>
              <a:off x="6400800" y="4198559"/>
              <a:ext cx="1929284" cy="52809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ＭＳ Ｐゴシック" charset="0"/>
                  <a:cs typeface="+mn-cs"/>
                </a:rPr>
                <a:t>P</a:t>
              </a:r>
              <a:r>
                <a:rPr kumimoji="0" lang="en-US" sz="1800" b="0" i="0" u="none" strike="noStrike" kern="120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ＭＳ Ｐゴシック" charset="0"/>
                  <a:cs typeface="+mn-cs"/>
                </a:rPr>
                <a:t>∞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ＭＳ Ｐゴシック" charset="0"/>
                  <a:cs typeface="+mn-cs"/>
                </a:rPr>
                <a:t>= 30%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ＭＳ Ｐゴシック" charset="0"/>
                  <a:cs typeface="+mn-cs"/>
                </a:rPr>
                <a:t>(conservative)</a:t>
              </a: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286DF280-62F5-B0D2-7CBC-549FF44F07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56260" y="5170593"/>
              <a:ext cx="0" cy="281353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06A73A47-7574-942E-7E9C-3D8B65CD23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03860" y="5166867"/>
              <a:ext cx="0" cy="281353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03FEFE10-FE4E-8F41-1EA7-C5B7A3E5A37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64743" y="5160444"/>
              <a:ext cx="0" cy="281353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299FE9C3-43D3-4AA7-0716-17F21B56FC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85777" y="5163471"/>
              <a:ext cx="0" cy="281353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FDD379F-B64C-9050-A713-ED4F02528A77}"/>
                </a:ext>
              </a:extLst>
            </p:cNvPr>
            <p:cNvSpPr txBox="1"/>
            <p:nvPr/>
          </p:nvSpPr>
          <p:spPr>
            <a:xfrm>
              <a:off x="4401211" y="3350546"/>
              <a:ext cx="1227609" cy="2766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ＭＳ Ｐゴシック" charset="0"/>
                  <a:cs typeface="+mn-cs"/>
                </a:rPr>
                <a:t>Re-injection</a:t>
              </a:r>
            </a:p>
          </p:txBody>
        </p: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83EE83-A35A-0D22-EDD5-CE65135B1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5830-40F3-F04E-B2E3-10E6672BA8FF}" type="slidenum">
              <a:rPr lang="en-US" smtClean="0"/>
              <a:pPr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20963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34273-38B6-C88E-ED6B-78BAF25A7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41615-2A67-43A5-57C7-76BD321E7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604" y="110658"/>
            <a:ext cx="10103356" cy="629173"/>
          </a:xfrm>
        </p:spPr>
        <p:txBody>
          <a:bodyPr>
            <a:normAutofit/>
          </a:bodyPr>
          <a:lstStyle/>
          <a:p>
            <a:pPr algn="ctr"/>
            <a:r>
              <a:rPr lang="en-GB" b="1" noProof="0" dirty="0">
                <a:latin typeface="Arial" panose="020B0604020202020204" pitchFamily="34" charset="0"/>
                <a:cs typeface="Arial" panose="020B0604020202020204" pitchFamily="34" charset="0"/>
              </a:rPr>
              <a:t>EIC Accelerator Performance Needs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E72661-201E-B0CE-B36E-902C1052F166}"/>
              </a:ext>
            </a:extLst>
          </p:cNvPr>
          <p:cNvSpPr txBox="1"/>
          <p:nvPr/>
        </p:nvSpPr>
        <p:spPr>
          <a:xfrm>
            <a:off x="663967" y="1166842"/>
            <a:ext cx="11104322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wide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/>
              </a:rPr>
              <a:t>center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/>
              </a:rPr>
              <a:t>-of-mass energy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√s: 20 – 140 GeV 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map the out nucleon and nuclei structure from high to low x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polarized electron and hadron (p, He-3) beams: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access to spin structure of nucleons and nuclei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22F31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Spin vehicle to access the spatial and momentum structure of the nucleon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322F31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3d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22F31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Full specification of initial and final states to probe q-g structure of NN and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NNN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 interaction in light nuclei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22F31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nuclear beams: d to Pb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22F31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accessing the highest gluon densities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 pitchFamily="2" charset="2"/>
              </a:rPr>
              <a:t> saturation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 pitchFamily="2" charset="2"/>
              </a:rPr>
              <a:t>quark and gluon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interact with a nuclear medium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high luminosity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10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33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-10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34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cm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-2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s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-1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mapping the spatial and momentum structure of nucleons and nuclei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3d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access to rare probes, i.e.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Ws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large acceptance (0.2 – 1.3 GeV) through forward focusing IR magnets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spatial imaging of nucleons and nuclei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23FF4F-D047-6440-D783-E6EB8C49A3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55240" y="719234"/>
            <a:ext cx="2125066" cy="1265060"/>
          </a:xfrm>
          <a:prstGeom prst="rect">
            <a:avLst/>
          </a:prstGeom>
        </p:spPr>
      </p:pic>
      <p:pic>
        <p:nvPicPr>
          <p:cNvPr id="8" name="droppedImage.png">
            <a:extLst>
              <a:ext uri="{FF2B5EF4-FFF2-40B4-BE49-F238E27FC236}">
                <a16:creationId xmlns:a16="http://schemas.microsoft.com/office/drawing/2014/main" id="{FF251AFE-415C-73A2-1D32-C62BD2771A0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34177" y="1571062"/>
            <a:ext cx="2967423" cy="1141316"/>
          </a:xfrm>
          <a:prstGeom prst="rect">
            <a:avLst/>
          </a:prstGeom>
          <a:ln w="12700">
            <a:rou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3E75D03-49F4-02DB-356C-E134637D99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7310" y="3663223"/>
            <a:ext cx="1325228" cy="800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71A19D-2FB7-5B0D-2F85-1AEDF9B825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9918" y="3663223"/>
            <a:ext cx="1372981" cy="8064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26F4A45-87D7-78A8-BFAC-6BBF874DE905}"/>
              </a:ext>
            </a:extLst>
          </p:cNvPr>
          <p:cNvSpPr txBox="1"/>
          <p:nvPr/>
        </p:nvSpPr>
        <p:spPr>
          <a:xfrm>
            <a:off x="7238565" y="3338848"/>
            <a:ext cx="16383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gluon emission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94EC44-9BD9-32CE-C95B-C31456FF40E3}"/>
              </a:ext>
            </a:extLst>
          </p:cNvPr>
          <p:cNvSpPr txBox="1"/>
          <p:nvPr/>
        </p:nvSpPr>
        <p:spPr>
          <a:xfrm>
            <a:off x="8722426" y="3701323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8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FEDADD-228A-DBF8-BD14-BB74AA745149}"/>
              </a:ext>
            </a:extLst>
          </p:cNvPr>
          <p:cNvSpPr txBox="1"/>
          <p:nvPr/>
        </p:nvSpPr>
        <p:spPr>
          <a:xfrm>
            <a:off x="8736108" y="3944448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8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=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5E39F0-4DDB-48C3-C1DD-0FF633B22598}"/>
              </a:ext>
            </a:extLst>
          </p:cNvPr>
          <p:cNvSpPr txBox="1"/>
          <p:nvPr/>
        </p:nvSpPr>
        <p:spPr>
          <a:xfrm>
            <a:off x="9219756" y="3346807"/>
            <a:ext cx="21434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gluon recombination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CE0FB88-7E1F-1511-218D-5D5AC68EAD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5777" y="4500081"/>
            <a:ext cx="1817315" cy="1115838"/>
          </a:xfrm>
          <a:prstGeom prst="rect">
            <a:avLst/>
          </a:prstGeom>
        </p:spPr>
      </p:pic>
      <p:pic>
        <p:nvPicPr>
          <p:cNvPr id="24" name="Picture 2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248E66C-5352-1070-C4F2-52D62FC8F5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7677" y="5400268"/>
            <a:ext cx="2823752" cy="1543864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3951CDD2-D2E6-A7F5-AC8A-1CF020ED7D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646640 w 12192000"/>
              <a:gd name="connsiteY0" fmla="*/ 5339410 h 6858000"/>
              <a:gd name="connsiteX1" fmla="*/ 479376 w 12192000"/>
              <a:gd name="connsiteY1" fmla="*/ 5506674 h 6858000"/>
              <a:gd name="connsiteX2" fmla="*/ 479376 w 12192000"/>
              <a:gd name="connsiteY2" fmla="*/ 6175712 h 6858000"/>
              <a:gd name="connsiteX3" fmla="*/ 646640 w 12192000"/>
              <a:gd name="connsiteY3" fmla="*/ 6342976 h 6858000"/>
              <a:gd name="connsiteX4" fmla="*/ 11734336 w 12192000"/>
              <a:gd name="connsiteY4" fmla="*/ 6342976 h 6858000"/>
              <a:gd name="connsiteX5" fmla="*/ 11901600 w 12192000"/>
              <a:gd name="connsiteY5" fmla="*/ 6175712 h 6858000"/>
              <a:gd name="connsiteX6" fmla="*/ 11901600 w 12192000"/>
              <a:gd name="connsiteY6" fmla="*/ 5506674 h 6858000"/>
              <a:gd name="connsiteX7" fmla="*/ 11734336 w 12192000"/>
              <a:gd name="connsiteY7" fmla="*/ 5339410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646640" y="5339410"/>
                </a:moveTo>
                <a:cubicBezTo>
                  <a:pt x="554263" y="5339410"/>
                  <a:pt x="479376" y="5414297"/>
                  <a:pt x="479376" y="5506674"/>
                </a:cubicBezTo>
                <a:lnTo>
                  <a:pt x="479376" y="6175712"/>
                </a:lnTo>
                <a:cubicBezTo>
                  <a:pt x="479376" y="6268089"/>
                  <a:pt x="554263" y="6342976"/>
                  <a:pt x="646640" y="6342976"/>
                </a:cubicBezTo>
                <a:lnTo>
                  <a:pt x="11734336" y="6342976"/>
                </a:lnTo>
                <a:cubicBezTo>
                  <a:pt x="11826713" y="6342976"/>
                  <a:pt x="11901600" y="6268089"/>
                  <a:pt x="11901600" y="6175712"/>
                </a:cubicBezTo>
                <a:lnTo>
                  <a:pt x="11901600" y="5506674"/>
                </a:lnTo>
                <a:cubicBezTo>
                  <a:pt x="11901600" y="5414297"/>
                  <a:pt x="11826713" y="5339410"/>
                  <a:pt x="11734336" y="533941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69804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CDB"/>
              </a:buClr>
              <a:buSzPct val="75000"/>
              <a:buFont typeface="Wingdings" charset="0"/>
              <a:buChar char="n"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19EBDA52-686C-3F2B-B1CD-8AF622136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B39DB150-4157-314F-86B6-53F98B449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41926164-62C8-4F33-AC5B-30415C629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F92C7-2ECB-45BC-8145-4DCF487226E2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91441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486A9-62BB-4C9F-E648-74211599D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13">
            <a:extLst>
              <a:ext uri="{FF2B5EF4-FFF2-40B4-BE49-F238E27FC236}">
                <a16:creationId xmlns:a16="http://schemas.microsoft.com/office/drawing/2014/main" id="{118D87AE-D485-02F0-84AC-0CE52486F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5265" y="761477"/>
            <a:ext cx="7084978" cy="52191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B8FC6CB-D5CB-9CD9-61B6-E82D93422DB1}"/>
              </a:ext>
            </a:extLst>
          </p:cNvPr>
          <p:cNvSpPr txBox="1"/>
          <p:nvPr/>
        </p:nvSpPr>
        <p:spPr>
          <a:xfrm>
            <a:off x="504186" y="115146"/>
            <a:ext cx="3185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EIC IR Layout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6B3144-DFD4-0812-04BD-D2847F6D086E}"/>
              </a:ext>
            </a:extLst>
          </p:cNvPr>
          <p:cNvSpPr txBox="1"/>
          <p:nvPr/>
        </p:nvSpPr>
        <p:spPr>
          <a:xfrm>
            <a:off x="111403" y="877347"/>
            <a:ext cx="5439005" cy="36625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 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 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   High Luminosity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25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mrad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crossing angle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Small β* for high luminosity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    with limited IR chromaticity contributions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Large final focus quadrupole aperture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Machine Detector Interface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Large detector acceptance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Forward spectrometer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No magnets within - 4.5 / +5 m from IP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Space for luminosity detector, neutron detector, “Roman Pots”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 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+mn-cs"/>
            </a:endParaRPr>
          </a:p>
        </p:txBody>
      </p:sp>
      <p:pic>
        <p:nvPicPr>
          <p:cNvPr id="4" name="DCAF5BFF-1B62-4D6A-A20F-FD22EFE40FF4">
            <a:extLst>
              <a:ext uri="{FF2B5EF4-FFF2-40B4-BE49-F238E27FC236}">
                <a16:creationId xmlns:a16="http://schemas.microsoft.com/office/drawing/2014/main" id="{284FC7A1-1F2A-0EE6-CDC1-7356879EA88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249" y="4129090"/>
            <a:ext cx="3928155" cy="223668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74DD58-6FD7-9859-4EBA-8D26BD14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5830-40F3-F04E-B2E3-10E6672BA8FF}" type="slidenum">
              <a:rPr lang="en-US" smtClean="0"/>
              <a:pPr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50942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79DA0-3387-22F0-18B0-FEC0BAF81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71C00-5E5E-90F2-268F-AE955E697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Luminosity Sharing with two IRs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E7136-7BB8-2A83-9A0C-4CBBF30F5D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1484784"/>
            <a:ext cx="11499925" cy="457119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Both </a:t>
            </a:r>
            <a:r>
              <a:rPr lang="en-US" b="1" dirty="0"/>
              <a:t>electrons and hadrons are at the </a:t>
            </a:r>
            <a:r>
              <a:rPr lang="en-US" b="1" dirty="0">
                <a:solidFill>
                  <a:srgbClr val="0070C0"/>
                </a:solidFill>
              </a:rPr>
              <a:t>beam-beam limit </a:t>
            </a:r>
            <a:r>
              <a:rPr lang="en-US" dirty="0"/>
              <a:t>with one collision point – they </a:t>
            </a:r>
            <a:r>
              <a:rPr lang="en-US" b="1" dirty="0"/>
              <a:t>would not “survive” a second IR</a:t>
            </a:r>
            <a:br>
              <a:rPr lang="en-US" dirty="0"/>
            </a:br>
            <a:endParaRPr lang="en-US" dirty="0"/>
          </a:p>
          <a:p>
            <a:r>
              <a:rPr lang="en-US" dirty="0"/>
              <a:t>To enable </a:t>
            </a:r>
            <a:r>
              <a:rPr lang="en-US" dirty="0">
                <a:solidFill>
                  <a:srgbClr val="0070C0"/>
                </a:solidFill>
              </a:rPr>
              <a:t>two collision points</a:t>
            </a:r>
            <a:r>
              <a:rPr lang="en-US" dirty="0"/>
              <a:t>, both electron and hadron bunch </a:t>
            </a:r>
            <a:r>
              <a:rPr lang="en-US" dirty="0">
                <a:solidFill>
                  <a:srgbClr val="0070C0"/>
                </a:solidFill>
              </a:rPr>
              <a:t>intensity would have to be reduced by a factor two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– resulting luminosity at each IR would be </a:t>
            </a:r>
            <a:r>
              <a:rPr lang="en-US" dirty="0">
                <a:solidFill>
                  <a:srgbClr val="0070C0"/>
                </a:solidFill>
              </a:rPr>
              <a:t>factor 4 smaller</a:t>
            </a:r>
            <a:br>
              <a:rPr lang="en-US" dirty="0">
                <a:solidFill>
                  <a:srgbClr val="0070C0"/>
                </a:solidFill>
              </a:rPr>
            </a:br>
            <a:endParaRPr lang="en-US" dirty="0">
              <a:solidFill>
                <a:srgbClr val="0070C0"/>
              </a:solidFill>
            </a:endParaRPr>
          </a:p>
          <a:p>
            <a:r>
              <a:rPr lang="en-US" dirty="0"/>
              <a:t>Instead, we can modify the fill pattern such that half the bunches collide in IR6, while the other half collides in </a:t>
            </a:r>
            <a:r>
              <a:rPr lang="en-US" dirty="0" err="1"/>
              <a:t>IR8</a:t>
            </a:r>
            <a:br>
              <a:rPr lang="en-US" dirty="0"/>
            </a:br>
            <a:endParaRPr lang="en-US" dirty="0"/>
          </a:p>
          <a:p>
            <a:r>
              <a:rPr lang="en-US" dirty="0"/>
              <a:t>As a result, the total luminosity is preserved, and </a:t>
            </a:r>
            <a:r>
              <a:rPr lang="en-US" dirty="0">
                <a:solidFill>
                  <a:srgbClr val="0070C0"/>
                </a:solidFill>
              </a:rPr>
              <a:t>each detector gets half of the total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FDDAF4-A5CB-A614-EF73-D17215864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5830-40F3-F04E-B2E3-10E6672BA8FF}" type="slidenum">
              <a:rPr lang="en-US" smtClean="0"/>
              <a:pPr/>
              <a:t>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347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50D96-0428-8FC2-FC2B-2AA2315BC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6D8FF3-B700-EDBD-DBDB-3A3F12E63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7613" y="226224"/>
            <a:ext cx="6572221" cy="558008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EIC calls for high luminosity for hadron-electron collision at various energies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sz="1600" b="1" dirty="0"/>
              <a:t>Synchronisation challenges (1)</a:t>
            </a:r>
            <a:endParaRPr lang="en-GB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e</a:t>
            </a:r>
            <a:r>
              <a:rPr lang="en-GB" sz="2000" baseline="30000" dirty="0"/>
              <a:t>-</a:t>
            </a:r>
            <a:r>
              <a:rPr lang="en-GB" sz="2000" dirty="0"/>
              <a:t> energy limited by synchrotron radiation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sz="1600" dirty="0"/>
              <a:t>Also, </a:t>
            </a:r>
            <a:r>
              <a:rPr lang="en-GB" sz="1600" b="1" dirty="0"/>
              <a:t>naturally producing flat electron beams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sz="1600" b="1" dirty="0"/>
              <a:t>Need e-cooling</a:t>
            </a:r>
            <a:r>
              <a:rPr lang="en-GB" sz="1600" dirty="0"/>
              <a:t> to </a:t>
            </a:r>
            <a:r>
              <a:rPr lang="en-GB" sz="1600" b="1" dirty="0"/>
              <a:t>generate flat hadron beams (2)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Peak luminosity scales inversely to beam size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sz="1600" dirty="0"/>
              <a:t>Highly </a:t>
            </a:r>
            <a:r>
              <a:rPr lang="en-GB" sz="1600" b="1" dirty="0"/>
              <a:t>asymmetric optics between ions and electrons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sz="1600" dirty="0"/>
              <a:t>Strongly affected by </a:t>
            </a:r>
            <a:r>
              <a:rPr lang="en-GB" sz="1600" b="1" dirty="0"/>
              <a:t>beam-beam effects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sz="1600" b="1" dirty="0"/>
              <a:t>Coherent-e-cooling</a:t>
            </a:r>
            <a:r>
              <a:rPr lang="en-GB" sz="1600" dirty="0"/>
              <a:t> to </a:t>
            </a:r>
            <a:r>
              <a:rPr lang="en-GB" sz="1600" b="1" dirty="0"/>
              <a:t>maintain hadron beam emittances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Beam polarisation required 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sz="1600" dirty="0"/>
              <a:t>Need to keep </a:t>
            </a:r>
            <a:r>
              <a:rPr lang="en-GB" sz="1600" b="1" dirty="0"/>
              <a:t>re-injecting polarized e</a:t>
            </a:r>
            <a:r>
              <a:rPr lang="en-GB" sz="1600" b="1" baseline="30000" dirty="0"/>
              <a:t>-</a:t>
            </a:r>
            <a:r>
              <a:rPr lang="en-GB" sz="1600" b="1" dirty="0"/>
              <a:t> at collision energy (3)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High acceptance of the IR layout </a:t>
            </a:r>
            <a:r>
              <a:rPr lang="en-GB" sz="2000" b="0" dirty="0"/>
              <a:t>and</a:t>
            </a:r>
            <a:r>
              <a:rPr lang="en-GB" sz="2000" dirty="0"/>
              <a:t> need for multiple IRs adds further constrains</a:t>
            </a:r>
          </a:p>
          <a:p>
            <a:pPr marL="666900" lvl="1" indent="-342900">
              <a:buFont typeface="Arial" panose="020B0604020202020204" pitchFamily="34" charset="0"/>
              <a:buChar char="•"/>
            </a:pPr>
            <a:r>
              <a:rPr lang="en-GB" sz="1600" b="1" dirty="0"/>
              <a:t>Each bunch either collide in one or the other IP (4)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FA080E1-B8D1-C623-B200-43F13519D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814" y="162556"/>
            <a:ext cx="5134299" cy="607130"/>
          </a:xfrm>
        </p:spPr>
        <p:txBody>
          <a:bodyPr/>
          <a:lstStyle/>
          <a:p>
            <a:r>
              <a:rPr lang="en-GB" dirty="0"/>
              <a:t>To Summarize: the EIC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25922-97FA-AE6F-5884-8FA9C37E3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85459-70A5-ECC7-FC37-04F0371ED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54E6F-6C1D-1B07-4439-21C9E490B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89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B756A46-1D3E-891D-DBC1-B7AE41DB7108}"/>
              </a:ext>
            </a:extLst>
          </p:cNvPr>
          <p:cNvGrpSpPr/>
          <p:nvPr/>
        </p:nvGrpSpPr>
        <p:grpSpPr>
          <a:xfrm>
            <a:off x="-96688" y="925373"/>
            <a:ext cx="5405514" cy="5275401"/>
            <a:chOff x="6628958" y="825178"/>
            <a:chExt cx="5405514" cy="5275401"/>
          </a:xfrm>
        </p:grpSpPr>
        <p:pic>
          <p:nvPicPr>
            <p:cNvPr id="8" name="Picture 7" descr="Diagram&#10;&#10;Description automatically generated">
              <a:extLst>
                <a:ext uri="{FF2B5EF4-FFF2-40B4-BE49-F238E27FC236}">
                  <a16:creationId xmlns:a16="http://schemas.microsoft.com/office/drawing/2014/main" id="{6373AD77-8A95-3D31-0FC7-CABD1E366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28958" y="825178"/>
              <a:ext cx="5392801" cy="527540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4C3FA75-F359-EA5D-12C8-370DF41AE892}"/>
                </a:ext>
              </a:extLst>
            </p:cNvPr>
            <p:cNvSpPr txBox="1"/>
            <p:nvPr/>
          </p:nvSpPr>
          <p:spPr>
            <a:xfrm>
              <a:off x="9012453" y="1650356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ＭＳ Ｐゴシック" charset="0"/>
                  <a:cs typeface="+mn-cs"/>
                </a:rPr>
                <a:t>1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DE4D84-EFA6-3442-3D9A-50CE21044219}"/>
                </a:ext>
              </a:extLst>
            </p:cNvPr>
            <p:cNvSpPr txBox="1"/>
            <p:nvPr/>
          </p:nvSpPr>
          <p:spPr>
            <a:xfrm>
              <a:off x="8285142" y="3659229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/>
                  <a:cs typeface="+mn-cs"/>
                </a:rPr>
                <a:t>4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311C3C4-C488-165F-E18E-4C40DCFBC735}"/>
                </a:ext>
              </a:extLst>
            </p:cNvPr>
            <p:cNvSpPr txBox="1"/>
            <p:nvPr/>
          </p:nvSpPr>
          <p:spPr>
            <a:xfrm>
              <a:off x="9633012" y="2370041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/>
                  <a:cs typeface="+mn-cs"/>
                </a:rPr>
                <a:t>2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73D5644-E0EC-E950-B497-7F5E4395D5AC}"/>
                </a:ext>
              </a:extLst>
            </p:cNvPr>
            <p:cNvSpPr txBox="1"/>
            <p:nvPr/>
          </p:nvSpPr>
          <p:spPr>
            <a:xfrm>
              <a:off x="10591733" y="3278212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/>
                  <a:cs typeface="+mn-cs"/>
                </a:rPr>
                <a:t>3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1551DCC-A463-E432-5553-4A1C2FF12EAE}"/>
                </a:ext>
              </a:extLst>
            </p:cNvPr>
            <p:cNvSpPr txBox="1"/>
            <p:nvPr/>
          </p:nvSpPr>
          <p:spPr>
            <a:xfrm>
              <a:off x="6887812" y="1228277"/>
              <a:ext cx="6976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ＭＳ Ｐゴシック" charset="0"/>
                  <a:cs typeface="+mn-cs"/>
                </a:rPr>
                <a:t>2025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63B6A6C-464A-6DFC-4EB5-EBD59B0A3F1F}"/>
                </a:ext>
              </a:extLst>
            </p:cNvPr>
            <p:cNvSpPr txBox="1"/>
            <p:nvPr/>
          </p:nvSpPr>
          <p:spPr>
            <a:xfrm>
              <a:off x="9278589" y="5454247"/>
              <a:ext cx="275588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ＭＳ Ｐゴシック" charset="0"/>
                  <a:cs typeface="+mn-cs"/>
                </a:rPr>
                <a:t>Protons: ~40 – 275 GeV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ＭＳ Ｐゴシック" charset="0"/>
                  <a:cs typeface="+mn-cs"/>
                </a:rPr>
                <a:t>Electrons: 5 – 18 GeV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53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F19F4-BFA0-BD56-39E8-F663C1022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0E37D-2EE1-63EC-6A4B-639AD37F2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604" y="110658"/>
            <a:ext cx="10103356" cy="629173"/>
          </a:xfrm>
        </p:spPr>
        <p:txBody>
          <a:bodyPr>
            <a:normAutofit/>
          </a:bodyPr>
          <a:lstStyle/>
          <a:p>
            <a:pPr algn="ctr"/>
            <a:r>
              <a:rPr lang="en-GB" b="1" noProof="0" dirty="0">
                <a:latin typeface="Arial" panose="020B0604020202020204" pitchFamily="34" charset="0"/>
                <a:cs typeface="Arial" panose="020B0604020202020204" pitchFamily="34" charset="0"/>
              </a:rPr>
              <a:t>EIC Accelerator Performance Needs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92859F-82F6-8130-6CCC-B9D14761A4E4}"/>
              </a:ext>
            </a:extLst>
          </p:cNvPr>
          <p:cNvSpPr txBox="1"/>
          <p:nvPr/>
        </p:nvSpPr>
        <p:spPr>
          <a:xfrm>
            <a:off x="663967" y="1166842"/>
            <a:ext cx="11104322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wide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/>
              </a:rPr>
              <a:t>center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/>
              </a:rPr>
              <a:t>-of-mass energy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√s: 20 – 140 GeV 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map the out nucleon and nuclei structure from high to low x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polarized electron and hadron (p, He-3) beams: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access to spin structure of nucleons and nuclei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22F31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Spin vehicle to access the spatial and momentum structure of the nucleon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322F31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3d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22F31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Full specification of initial and final states to probe q-g structure of NN and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NNN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 interaction in light nuclei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22F31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nuclear beams: d to Pb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22F31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accessing the highest gluon densities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 pitchFamily="2" charset="2"/>
              </a:rPr>
              <a:t> saturation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  <a:sym typeface="Wingdings" pitchFamily="2" charset="2"/>
              </a:rPr>
              <a:t>quark and gluon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interact with a nuclear medium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high luminosity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10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33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-10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34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cm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-2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s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Arial" panose="020B0604020202020204" pitchFamily="34" charset="0"/>
              </a:rPr>
              <a:t>-1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mapping the spatial and momentum structure of nucleons and nuclei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3d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access to rare probes, i.e.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Ws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large acceptance (0.2 – 1.3 GeV) through forward focusing IR magnets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spatial imaging of nucleons and nuclei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Comic Sans M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AABDBA-F110-4D74-1986-D1E8F18D3F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55240" y="719234"/>
            <a:ext cx="2125066" cy="1265060"/>
          </a:xfrm>
          <a:prstGeom prst="rect">
            <a:avLst/>
          </a:prstGeom>
        </p:spPr>
      </p:pic>
      <p:pic>
        <p:nvPicPr>
          <p:cNvPr id="8" name="droppedImage.png">
            <a:extLst>
              <a:ext uri="{FF2B5EF4-FFF2-40B4-BE49-F238E27FC236}">
                <a16:creationId xmlns:a16="http://schemas.microsoft.com/office/drawing/2014/main" id="{961AC18F-8A10-A045-B410-3B3531889BC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34177" y="1571062"/>
            <a:ext cx="2967423" cy="1141316"/>
          </a:xfrm>
          <a:prstGeom prst="rect">
            <a:avLst/>
          </a:prstGeom>
          <a:ln w="12700">
            <a:rou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79EB92-7921-4DEF-1193-3F9404066B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7310" y="3663223"/>
            <a:ext cx="1325228" cy="800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584180-71CA-D979-7B41-9A6A6A047A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9918" y="3663223"/>
            <a:ext cx="1372981" cy="8064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2E4A71C-B6EB-6328-AA27-F7D05C864088}"/>
              </a:ext>
            </a:extLst>
          </p:cNvPr>
          <p:cNvSpPr txBox="1"/>
          <p:nvPr/>
        </p:nvSpPr>
        <p:spPr>
          <a:xfrm>
            <a:off x="7238565" y="3338848"/>
            <a:ext cx="16383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gluon emission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C57866-94ED-A789-C7DF-346BE53BE909}"/>
              </a:ext>
            </a:extLst>
          </p:cNvPr>
          <p:cNvSpPr txBox="1"/>
          <p:nvPr/>
        </p:nvSpPr>
        <p:spPr>
          <a:xfrm>
            <a:off x="8722426" y="3701323"/>
            <a:ext cx="359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8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6BC082-5DDD-17DE-6910-8B7DA8FB6DCE}"/>
              </a:ext>
            </a:extLst>
          </p:cNvPr>
          <p:cNvSpPr txBox="1"/>
          <p:nvPr/>
        </p:nvSpPr>
        <p:spPr>
          <a:xfrm>
            <a:off x="8736108" y="3944448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8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=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3FE6A5-297A-8100-683B-D31B43CDBCFC}"/>
              </a:ext>
            </a:extLst>
          </p:cNvPr>
          <p:cNvSpPr txBox="1"/>
          <p:nvPr/>
        </p:nvSpPr>
        <p:spPr>
          <a:xfrm>
            <a:off x="9219756" y="3346807"/>
            <a:ext cx="21434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Comic Sans MS"/>
              </a:rPr>
              <a:t>gluon recombination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321C815-3D98-8489-D3C6-8E50B2D21A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5777" y="4500081"/>
            <a:ext cx="1817315" cy="1115838"/>
          </a:xfrm>
          <a:prstGeom prst="rect">
            <a:avLst/>
          </a:prstGeom>
        </p:spPr>
      </p:pic>
      <p:pic>
        <p:nvPicPr>
          <p:cNvPr id="24" name="Picture 2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689EB3B-FF0D-975A-C14F-50BC6DA298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7677" y="5400268"/>
            <a:ext cx="2823752" cy="1543864"/>
          </a:xfrm>
          <a:prstGeom prst="rect">
            <a:avLst/>
          </a:prstGeom>
        </p:spPr>
      </p:pic>
      <p:sp>
        <p:nvSpPr>
          <p:cNvPr id="15" name="Freeform 14">
            <a:extLst>
              <a:ext uri="{FF2B5EF4-FFF2-40B4-BE49-F238E27FC236}">
                <a16:creationId xmlns:a16="http://schemas.microsoft.com/office/drawing/2014/main" id="{EEA64E0B-68C3-24C6-6F87-9B76AF3847D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646640 w 12192000"/>
              <a:gd name="connsiteY0" fmla="*/ 980728 h 6858000"/>
              <a:gd name="connsiteX1" fmla="*/ 479376 w 12192000"/>
              <a:gd name="connsiteY1" fmla="*/ 1147992 h 6858000"/>
              <a:gd name="connsiteX2" fmla="*/ 479376 w 12192000"/>
              <a:gd name="connsiteY2" fmla="*/ 1817030 h 6858000"/>
              <a:gd name="connsiteX3" fmla="*/ 646640 w 12192000"/>
              <a:gd name="connsiteY3" fmla="*/ 1984294 h 6858000"/>
              <a:gd name="connsiteX4" fmla="*/ 11734336 w 12192000"/>
              <a:gd name="connsiteY4" fmla="*/ 1984294 h 6858000"/>
              <a:gd name="connsiteX5" fmla="*/ 11901600 w 12192000"/>
              <a:gd name="connsiteY5" fmla="*/ 1817030 h 6858000"/>
              <a:gd name="connsiteX6" fmla="*/ 11901600 w 12192000"/>
              <a:gd name="connsiteY6" fmla="*/ 1147992 h 6858000"/>
              <a:gd name="connsiteX7" fmla="*/ 11734336 w 12192000"/>
              <a:gd name="connsiteY7" fmla="*/ 980728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646640" y="980728"/>
                </a:moveTo>
                <a:cubicBezTo>
                  <a:pt x="554263" y="980728"/>
                  <a:pt x="479376" y="1055615"/>
                  <a:pt x="479376" y="1147992"/>
                </a:cubicBezTo>
                <a:lnTo>
                  <a:pt x="479376" y="1817030"/>
                </a:lnTo>
                <a:cubicBezTo>
                  <a:pt x="479376" y="1909407"/>
                  <a:pt x="554263" y="1984294"/>
                  <a:pt x="646640" y="1984294"/>
                </a:cubicBezTo>
                <a:lnTo>
                  <a:pt x="11734336" y="1984294"/>
                </a:lnTo>
                <a:cubicBezTo>
                  <a:pt x="11826713" y="1984294"/>
                  <a:pt x="11901600" y="1909407"/>
                  <a:pt x="11901600" y="1817030"/>
                </a:cubicBezTo>
                <a:lnTo>
                  <a:pt x="11901600" y="1147992"/>
                </a:lnTo>
                <a:cubicBezTo>
                  <a:pt x="11901600" y="1055615"/>
                  <a:pt x="11826713" y="980728"/>
                  <a:pt x="11734336" y="980728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69804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CDB"/>
              </a:buClr>
              <a:buSzPct val="75000"/>
              <a:buFont typeface="Wingdings" charset="0"/>
              <a:buChar char="n"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36463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each with a body of water and buildings&#10;&#10;AI-generated content may be incorrect.">
            <a:extLst>
              <a:ext uri="{FF2B5EF4-FFF2-40B4-BE49-F238E27FC236}">
                <a16:creationId xmlns:a16="http://schemas.microsoft.com/office/drawing/2014/main" id="{0329C8AF-4519-CC51-603C-98ED20CEB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6689" y="-114504"/>
            <a:ext cx="12403263" cy="6972504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E0C2F91-9DE8-F6F7-6717-823F8CD7F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930" y="332656"/>
            <a:ext cx="11376024" cy="5076031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en-GB" sz="4000" dirty="0">
                <a:solidFill>
                  <a:schemeClr val="tx1"/>
                </a:solidFill>
              </a:rPr>
              <a:t>Thanks for listening till here !</a:t>
            </a:r>
            <a:endParaRPr lang="en-GB" sz="4000" dirty="0"/>
          </a:p>
          <a:p>
            <a:pPr algn="ctr">
              <a:spcBef>
                <a:spcPts val="0"/>
              </a:spcBef>
            </a:pPr>
            <a:r>
              <a:rPr lang="en-GB" sz="4000" dirty="0"/>
              <a:t>Questions?! ...</a:t>
            </a:r>
          </a:p>
          <a:p>
            <a:pPr algn="ctr">
              <a:spcBef>
                <a:spcPts val="0"/>
              </a:spcBef>
            </a:pPr>
            <a:r>
              <a:rPr lang="en-GB" sz="4000" dirty="0">
                <a:solidFill>
                  <a:schemeClr val="bg2"/>
                </a:solidFill>
              </a:rPr>
              <a:t>… or not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07768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524CD2B-575B-7B42-1D9C-DE0260C34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258" y="3125435"/>
            <a:ext cx="11376025" cy="607130"/>
          </a:xfrm>
        </p:spPr>
        <p:txBody>
          <a:bodyPr/>
          <a:lstStyle/>
          <a:p>
            <a:pPr algn="ctr"/>
            <a:r>
              <a:rPr lang="en-GB" dirty="0"/>
              <a:t>APPENDIX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FBB434-AF91-E0B3-DB20-CDCE2689C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22.06.25-02.07.25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D34AE-D0A8-B0F9-6D9A-319EC549B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Introduction to Accelerator Physics for the EIC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37AA8A-E18E-A662-190F-9F04468CE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5EA5A-BC32-A742-B11B-8E7414D5B535}" type="slidenum">
              <a:rPr lang="en-US" smtClean="0"/>
              <a:pPr/>
              <a:t>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93582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631D4-1AFA-1834-4C24-63DCDC277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73A804-0DAB-55B2-FD26-51A5F66EF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514" y="0"/>
            <a:ext cx="5536990" cy="825178"/>
          </a:xfrm>
        </p:spPr>
        <p:txBody>
          <a:bodyPr>
            <a:normAutofit/>
          </a:bodyPr>
          <a:lstStyle/>
          <a:p>
            <a:r>
              <a:rPr lang="en-GB" noProof="0" dirty="0"/>
              <a:t>EIC: present concept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9D3551B-CFB7-CBEE-7440-F6B2620AEC02}"/>
              </a:ext>
            </a:extLst>
          </p:cNvPr>
          <p:cNvGrpSpPr/>
          <p:nvPr/>
        </p:nvGrpSpPr>
        <p:grpSpPr>
          <a:xfrm>
            <a:off x="6628958" y="825178"/>
            <a:ext cx="5482570" cy="5275401"/>
            <a:chOff x="6628958" y="825178"/>
            <a:chExt cx="5482570" cy="5275401"/>
          </a:xfrm>
        </p:grpSpPr>
        <p:pic>
          <p:nvPicPr>
            <p:cNvPr id="18" name="Picture 17" descr="Diagram&#10;&#10;Description automatically generated">
              <a:extLst>
                <a:ext uri="{FF2B5EF4-FFF2-40B4-BE49-F238E27FC236}">
                  <a16:creationId xmlns:a16="http://schemas.microsoft.com/office/drawing/2014/main" id="{6534CCCF-3B0D-E34E-E08E-0B9CE72CC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28958" y="825178"/>
              <a:ext cx="5392801" cy="5275401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753D704-4382-F751-DC7D-3213927A53A1}"/>
                </a:ext>
              </a:extLst>
            </p:cNvPr>
            <p:cNvSpPr txBox="1"/>
            <p:nvPr/>
          </p:nvSpPr>
          <p:spPr>
            <a:xfrm>
              <a:off x="9012453" y="1650356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ＭＳ Ｐゴシック" charset="0"/>
                  <a:cs typeface="+mn-cs"/>
                </a:rPr>
                <a:t>1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C7259DF-FC10-8883-C787-F7705453EA64}"/>
                </a:ext>
              </a:extLst>
            </p:cNvPr>
            <p:cNvSpPr txBox="1"/>
            <p:nvPr/>
          </p:nvSpPr>
          <p:spPr>
            <a:xfrm>
              <a:off x="9168906" y="451170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ＭＳ Ｐゴシック" charset="0"/>
                  <a:cs typeface="+mn-cs"/>
                </a:rPr>
                <a:t>2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F6B421A-9DD2-99DF-A11E-C455400A07D9}"/>
                </a:ext>
              </a:extLst>
            </p:cNvPr>
            <p:cNvSpPr txBox="1"/>
            <p:nvPr/>
          </p:nvSpPr>
          <p:spPr>
            <a:xfrm>
              <a:off x="9633012" y="2370041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ＭＳ Ｐゴシック" charset="0"/>
                  <a:cs typeface="+mn-cs"/>
                </a:rPr>
                <a:t>3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8C9FA1E-165C-716D-4C25-07F8DC617F3F}"/>
                </a:ext>
              </a:extLst>
            </p:cNvPr>
            <p:cNvSpPr txBox="1"/>
            <p:nvPr/>
          </p:nvSpPr>
          <p:spPr>
            <a:xfrm>
              <a:off x="10591733" y="3278212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ＭＳ Ｐゴシック" charset="0"/>
                  <a:cs typeface="+mn-cs"/>
                </a:rPr>
                <a:t>4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71B8D40-E414-E310-FEC4-33ACC5707DE5}"/>
                </a:ext>
              </a:extLst>
            </p:cNvPr>
            <p:cNvSpPr txBox="1"/>
            <p:nvPr/>
          </p:nvSpPr>
          <p:spPr>
            <a:xfrm>
              <a:off x="6887812" y="1228277"/>
              <a:ext cx="6976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ＭＳ Ｐゴシック" charset="0"/>
                  <a:cs typeface="+mn-cs"/>
                </a:rPr>
                <a:t>2025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C56A26A2-1758-C6D0-4991-9CD341C16868}"/>
                </a:ext>
              </a:extLst>
            </p:cNvPr>
            <p:cNvSpPr txBox="1"/>
            <p:nvPr/>
          </p:nvSpPr>
          <p:spPr>
            <a:xfrm>
              <a:off x="9355645" y="5192407"/>
              <a:ext cx="275588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ＭＳ Ｐゴシック" charset="0"/>
                  <a:cs typeface="+mn-cs"/>
                </a:rPr>
                <a:t>Protons: ~40 – 275 GeV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ＭＳ Ｐゴシック" charset="0"/>
                  <a:cs typeface="+mn-cs"/>
                </a:rPr>
                <a:t>Electrons: 5 – 18 GeV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68CEA37A-2EE1-0522-6903-6BA6D9FC5E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245" y="837366"/>
            <a:ext cx="4943593" cy="44485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746543B-1C10-161A-8721-084A528227D7}"/>
              </a:ext>
            </a:extLst>
          </p:cNvPr>
          <p:cNvSpPr txBox="1"/>
          <p:nvPr/>
        </p:nvSpPr>
        <p:spPr>
          <a:xfrm>
            <a:off x="400408" y="5254192"/>
            <a:ext cx="58273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920 GeV protons (unpolarized)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27.5 GeV electrons (self-polarized by Sokolov-Ternov)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Peak luminosity: ~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5x10</a:t>
            </a:r>
            <a:r>
              <a:rPr kumimoji="0" lang="en-GB" sz="1800" b="0" i="0" u="none" strike="noStrike" kern="1200" cap="none" spc="0" normalizeH="0" baseline="30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31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 cm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-2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s</a:t>
            </a:r>
            <a:r>
              <a:rPr kumimoji="0" lang="en-GB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-1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+mn-cs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CB308AF-B65A-1D63-8F2A-4A0AFAEEDFE3}"/>
              </a:ext>
            </a:extLst>
          </p:cNvPr>
          <p:cNvSpPr txBox="1">
            <a:spLocks/>
          </p:cNvSpPr>
          <p:nvPr/>
        </p:nvSpPr>
        <p:spPr>
          <a:xfrm>
            <a:off x="461963" y="0"/>
            <a:ext cx="4579594" cy="814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u="none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HERA (1992 – 2007)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24CE7A-7331-CB92-D141-C64616DAA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ACDB"/>
              </a:buClr>
              <a:buSzPct val="75000"/>
              <a:buFont typeface="Wingdings" charset="0"/>
              <a:buChar char="n"/>
              <a:tabLst/>
              <a:defRPr/>
            </a:pPr>
            <a:fld id="{933A556B-7C63-244D-9B7C-B0EA8042B33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skerville" charset="0"/>
                <a:ea typeface="ＭＳ Ｐゴシック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ACDB"/>
                </a:buClr>
                <a:buSzPct val="75000"/>
                <a:buFont typeface="Wingdings" charset="0"/>
                <a:buChar char="n"/>
                <a:tabLst/>
                <a:defRPr/>
              </a:pPr>
              <a:t>92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skerville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66747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DC6C9-E547-61E4-038C-252B0D194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DC0FB-A58F-A09E-54AA-CDE2E8058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HERA vs EIC: key parameters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1C6B79-2F5F-9CAF-F229-D2D5067FC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7" y="908852"/>
            <a:ext cx="11498620" cy="53598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						</a:t>
            </a:r>
            <a:r>
              <a:rPr lang="en-US" b="1" dirty="0"/>
              <a:t>HERA			EIC		FACTOR</a:t>
            </a:r>
          </a:p>
          <a:p>
            <a:pPr marL="0" indent="0">
              <a:buNone/>
            </a:pPr>
            <a:r>
              <a:rPr lang="en-US" dirty="0"/>
              <a:t>Circumference (km)				6.3			3.8		1.7</a:t>
            </a:r>
          </a:p>
          <a:p>
            <a:pPr marL="0" indent="0">
              <a:buNone/>
            </a:pPr>
            <a:r>
              <a:rPr lang="en-US" dirty="0"/>
              <a:t>Number of bunches				174			1160		6.7</a:t>
            </a:r>
          </a:p>
          <a:p>
            <a:pPr marL="0" indent="0">
              <a:buNone/>
            </a:pPr>
            <a:r>
              <a:rPr lang="en-US" dirty="0"/>
              <a:t>Proton bunch charge (</a:t>
            </a:r>
            <a:r>
              <a:rPr lang="en-US" dirty="0" err="1"/>
              <a:t>nC</a:t>
            </a:r>
            <a:r>
              <a:rPr lang="en-US" dirty="0"/>
              <a:t>)			11.7			11		1</a:t>
            </a:r>
          </a:p>
          <a:p>
            <a:pPr marL="0" indent="0">
              <a:buNone/>
            </a:pPr>
            <a:r>
              <a:rPr lang="en-US" dirty="0"/>
              <a:t>Electron bunch charge (</a:t>
            </a:r>
            <a:r>
              <a:rPr lang="en-US" dirty="0" err="1"/>
              <a:t>nC</a:t>
            </a:r>
            <a:r>
              <a:rPr lang="en-US" dirty="0"/>
              <a:t>)		5.3			28		5.3</a:t>
            </a:r>
          </a:p>
          <a:p>
            <a:pPr marL="0" indent="0">
              <a:buNone/>
            </a:pPr>
            <a:r>
              <a:rPr lang="en-US" dirty="0"/>
              <a:t>Bunch length (cm), p/e			16/0.9			6/0.7</a:t>
            </a:r>
          </a:p>
          <a:p>
            <a:pPr marL="0" indent="0">
              <a:buNone/>
            </a:pPr>
            <a:r>
              <a:rPr lang="en-US" dirty="0"/>
              <a:t>Beta at IP (cm), proton H/V	 (cm)		245/18		80/7.2</a:t>
            </a:r>
          </a:p>
          <a:p>
            <a:pPr marL="0" indent="0">
              <a:buNone/>
            </a:pPr>
            <a:r>
              <a:rPr lang="en-US" dirty="0"/>
              <a:t>Beta at IP (cm), electron H/V (cm)		62/26			45/5.6</a:t>
            </a:r>
          </a:p>
          <a:p>
            <a:pPr marL="0" indent="0">
              <a:buNone/>
            </a:pPr>
            <a:r>
              <a:rPr lang="en-US" dirty="0"/>
              <a:t>Proton emittance, (nm, rms)		4/4			11/1</a:t>
            </a:r>
          </a:p>
          <a:p>
            <a:pPr marL="0" indent="0">
              <a:buNone/>
            </a:pPr>
            <a:r>
              <a:rPr lang="en-US" dirty="0"/>
              <a:t>Electron emittance, (nm, rms)		20/3			20/1.3</a:t>
            </a:r>
          </a:p>
          <a:p>
            <a:pPr marL="0" indent="0">
              <a:buNone/>
            </a:pPr>
            <a:r>
              <a:rPr lang="en-US" dirty="0"/>
              <a:t>Energy (COM), GeV			320			105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</a:rPr>
              <a:t>Luminosity, </a:t>
            </a:r>
            <a:r>
              <a:rPr lang="en-US" sz="2400" dirty="0">
                <a:solidFill>
                  <a:srgbClr val="00B050"/>
                </a:solidFill>
              </a:rPr>
              <a:t>x10</a:t>
            </a:r>
            <a:r>
              <a:rPr lang="en-US" sz="2400" baseline="30000" dirty="0">
                <a:solidFill>
                  <a:srgbClr val="00B050"/>
                </a:solidFill>
              </a:rPr>
              <a:t>31</a:t>
            </a:r>
            <a:r>
              <a:rPr lang="en-US" sz="2400" dirty="0">
                <a:solidFill>
                  <a:srgbClr val="00B050"/>
                </a:solidFill>
              </a:rPr>
              <a:t> cm</a:t>
            </a:r>
            <a:r>
              <a:rPr lang="en-US" sz="2400" baseline="30000" dirty="0">
                <a:solidFill>
                  <a:srgbClr val="00B050"/>
                </a:solidFill>
              </a:rPr>
              <a:t>-2</a:t>
            </a:r>
            <a:r>
              <a:rPr lang="en-US" sz="2400" dirty="0">
                <a:solidFill>
                  <a:srgbClr val="00B050"/>
                </a:solidFill>
              </a:rPr>
              <a:t>s</a:t>
            </a:r>
            <a:r>
              <a:rPr lang="en-US" sz="2400" baseline="30000" dirty="0">
                <a:solidFill>
                  <a:srgbClr val="00B050"/>
                </a:solidFill>
              </a:rPr>
              <a:t>-1 </a:t>
            </a:r>
            <a:r>
              <a:rPr lang="en-US" dirty="0">
                <a:solidFill>
                  <a:srgbClr val="00B050"/>
                </a:solidFill>
              </a:rPr>
              <a:t>			5.3			1000		190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863FD06-20C1-0BB2-8DCC-59145FE2D6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90860" y="0"/>
          <a:ext cx="3970337" cy="846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970041" imgH="846131" progId="Equation.DSMT4">
                  <p:embed/>
                </p:oleObj>
              </mc:Choice>
              <mc:Fallback>
                <p:oleObj name="Equation" r:id="rId2" imgW="3970041" imgH="846131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5D4762A8-A66E-ADD9-0807-80AFB0F810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990860" y="0"/>
                        <a:ext cx="3970337" cy="846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ight Brace 4">
            <a:extLst>
              <a:ext uri="{FF2B5EF4-FFF2-40B4-BE49-F238E27FC236}">
                <a16:creationId xmlns:a16="http://schemas.microsoft.com/office/drawing/2014/main" id="{2E9EFFD0-2941-E529-A409-048AB2931C8D}"/>
              </a:ext>
            </a:extLst>
          </p:cNvPr>
          <p:cNvSpPr/>
          <p:nvPr/>
        </p:nvSpPr>
        <p:spPr>
          <a:xfrm>
            <a:off x="11216640" y="1381760"/>
            <a:ext cx="274320" cy="1341120"/>
          </a:xfrm>
          <a:prstGeom prst="rightBrac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795801-6B2B-1E74-C411-07BC7DC1948C}"/>
              </a:ext>
            </a:extLst>
          </p:cNvPr>
          <p:cNvSpPr txBox="1"/>
          <p:nvPr/>
        </p:nvSpPr>
        <p:spPr>
          <a:xfrm>
            <a:off x="11578605" y="1821487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60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0E58DF07-F054-DAA8-E31C-94448687836C}"/>
              </a:ext>
            </a:extLst>
          </p:cNvPr>
          <p:cNvSpPr/>
          <p:nvPr/>
        </p:nvSpPr>
        <p:spPr>
          <a:xfrm>
            <a:off x="10699244" y="3258502"/>
            <a:ext cx="361965" cy="1486218"/>
          </a:xfrm>
          <a:prstGeom prst="rightBrac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CA379D-C569-B61C-85E5-EF7C1C9B37C0}"/>
              </a:ext>
            </a:extLst>
          </p:cNvPr>
          <p:cNvSpPr txBox="1"/>
          <p:nvPr/>
        </p:nvSpPr>
        <p:spPr>
          <a:xfrm>
            <a:off x="11187913" y="3770778"/>
            <a:ext cx="5357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~3</a:t>
            </a:r>
          </a:p>
        </p:txBody>
      </p:sp>
    </p:spTree>
    <p:extLst>
      <p:ext uri="{BB962C8B-B14F-4D97-AF65-F5344CB8AC3E}">
        <p14:creationId xmlns:p14="http://schemas.microsoft.com/office/powerpoint/2010/main" val="19428394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2DD7E09-5B2D-A053-7BEE-739E5BA18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EIC accelerator physics concepts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8C1390D-2F21-2175-D42A-231190250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/>
              <a:t>Flat hadron bunches (~10:1 emittance ratio)</a:t>
            </a:r>
          </a:p>
          <a:p>
            <a:r>
              <a:rPr lang="en-US" sz="3200" dirty="0"/>
              <a:t>Large crossing angle (25 </a:t>
            </a:r>
            <a:r>
              <a:rPr lang="en-US" sz="3200" dirty="0" err="1"/>
              <a:t>mrad</a:t>
            </a:r>
            <a:r>
              <a:rPr lang="en-US" sz="3200" dirty="0"/>
              <a:t>)</a:t>
            </a:r>
          </a:p>
          <a:p>
            <a:r>
              <a:rPr lang="en-US" sz="3200" dirty="0"/>
              <a:t>Beam-beam limits for both beams (~0.1 e/ ~0.01 p)</a:t>
            </a:r>
          </a:p>
          <a:p>
            <a:r>
              <a:rPr lang="en-US" sz="3200" dirty="0"/>
              <a:t>Spin preservation from source to collisions (protons and electrons)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Upgrade path: hadron cooling at collisions</a:t>
            </a:r>
          </a:p>
          <a:p>
            <a:endParaRPr lang="en-US" sz="3200" dirty="0"/>
          </a:p>
          <a:p>
            <a:pPr marL="0" indent="0">
              <a:buNone/>
            </a:pPr>
            <a:r>
              <a:rPr lang="en-US" sz="3200" dirty="0"/>
              <a:t>These are the key concepts that allow to attain luminosity of ~10</a:t>
            </a:r>
            <a:r>
              <a:rPr lang="en-US" sz="3200" baseline="30000" dirty="0"/>
              <a:t>34</a:t>
            </a:r>
            <a:r>
              <a:rPr lang="en-US" sz="3200" dirty="0"/>
              <a:t> cm</a:t>
            </a:r>
            <a:r>
              <a:rPr lang="en-US" sz="3200" baseline="30000" dirty="0"/>
              <a:t>-2</a:t>
            </a:r>
            <a:r>
              <a:rPr lang="en-US" sz="3200" dirty="0"/>
              <a:t>s</a:t>
            </a:r>
            <a:r>
              <a:rPr lang="en-US" sz="3200" baseline="30000" dirty="0"/>
              <a:t>-1</a:t>
            </a:r>
            <a:r>
              <a:rPr lang="en-US" sz="3200" dirty="0"/>
              <a:t> and maintain high polarization at collisions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ECB4CD-4F06-AED5-3138-F5B69F429A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24274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5B5C556-FDCC-CB0C-F67E-776538EEE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Key EIC Accelerator Technology Areas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A46B59F-4600-EBBD-7A48-90A6E11C40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561" y="825178"/>
            <a:ext cx="11730037" cy="5212080"/>
          </a:xfrm>
        </p:spPr>
        <p:txBody>
          <a:bodyPr>
            <a:normAutofit/>
          </a:bodyPr>
          <a:lstStyle/>
          <a:p>
            <a:r>
              <a:rPr lang="en-US" sz="3200" dirty="0"/>
              <a:t>Hadron Beam Cooling</a:t>
            </a:r>
          </a:p>
          <a:p>
            <a:r>
              <a:rPr lang="en-US" sz="3200" dirty="0"/>
              <a:t>Spin-transparent optics</a:t>
            </a:r>
          </a:p>
          <a:p>
            <a:pPr lvl="1"/>
            <a:r>
              <a:rPr lang="en-US" sz="2800" dirty="0"/>
              <a:t>High polarization for both beams from source to collisions</a:t>
            </a:r>
          </a:p>
          <a:p>
            <a:pPr lvl="1"/>
            <a:r>
              <a:rPr lang="en-US" sz="2800" dirty="0"/>
              <a:t>Swap-out injection for electron bunches (at 1 Hz) to maintain high polarization</a:t>
            </a:r>
          </a:p>
          <a:p>
            <a:r>
              <a:rPr lang="en-US" sz="3200" dirty="0"/>
              <a:t>Crab cavities</a:t>
            </a:r>
          </a:p>
          <a:p>
            <a:pPr lvl="1"/>
            <a:r>
              <a:rPr lang="en-US" sz="2800" dirty="0"/>
              <a:t>Large-size, complex geometries; </a:t>
            </a:r>
          </a:p>
          <a:p>
            <a:pPr lvl="1"/>
            <a:r>
              <a:rPr lang="en-US" sz="2800" dirty="0"/>
              <a:t>Very tight phase and amplitude noise requirements</a:t>
            </a:r>
          </a:p>
          <a:p>
            <a:r>
              <a:rPr lang="en-US" sz="3200" dirty="0"/>
              <a:t>IR magnets (large aperture, 2K SC magnets)</a:t>
            </a:r>
          </a:p>
          <a:p>
            <a:pPr marL="0" indent="0">
              <a:buNone/>
            </a:pPr>
            <a:endParaRPr lang="en-US" sz="3200" dirty="0">
              <a:solidFill>
                <a:srgbClr val="00905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83776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CF1D66-2FA8-5631-722B-F219107DA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7" y="908852"/>
            <a:ext cx="7304736" cy="5257800"/>
          </a:xfrm>
        </p:spPr>
        <p:txBody>
          <a:bodyPr/>
          <a:lstStyle/>
          <a:p>
            <a:r>
              <a:rPr lang="en-US" dirty="0"/>
              <a:t>The ESR at the same height as RHIC, tilted by 200 urad around axis through IPs 6 and 8 to simplify cross-overs in IRs 4 and 12</a:t>
            </a:r>
          </a:p>
          <a:p>
            <a:r>
              <a:rPr lang="en-US" dirty="0"/>
              <a:t>The RCS is at ~60 cm above tunnel floor, underneath ESR in three arcs.</a:t>
            </a:r>
          </a:p>
          <a:p>
            <a:r>
              <a:rPr lang="en-US" dirty="0"/>
              <a:t>The electron source is capable of producing polarized electron bunches of up to 10 </a:t>
            </a:r>
            <a:r>
              <a:rPr lang="en-US" dirty="0" err="1"/>
              <a:t>nC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4103E2E-A518-57A9-7473-7CCFE6445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an electron source and a storage ring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D4F83C-7CF1-406D-1F09-8C78BAC3F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7312" y="908852"/>
            <a:ext cx="4193885" cy="36183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DC49A6-5720-8E25-5594-C12E1888FF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3925588"/>
            <a:ext cx="2335526" cy="18393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F7F5CA-9FFE-DEC5-4653-7E7A6ED3A011}"/>
              </a:ext>
            </a:extLst>
          </p:cNvPr>
          <p:cNvSpPr txBox="1"/>
          <p:nvPr/>
        </p:nvSpPr>
        <p:spPr>
          <a:xfrm>
            <a:off x="6515501" y="5858875"/>
            <a:ext cx="4326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591 MHz Single Cell ESR Cryomodule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FA5898-C577-6EC2-1FAA-B4AACCAC245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600" y="3985844"/>
            <a:ext cx="5093880" cy="165794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129D32-26A5-766C-B60D-F1544363B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5830-40F3-F04E-B2E3-10E6672BA8FF}" type="slidenum">
              <a:rPr lang="en-US" smtClean="0"/>
              <a:pPr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25438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AF08AF0-DBDD-06F1-0FAF-C6E855081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Present EIC Concept (2025) - summary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92E715-839A-E4F4-B769-E9A84F90F4BE}"/>
              </a:ext>
            </a:extLst>
          </p:cNvPr>
          <p:cNvSpPr txBox="1"/>
          <p:nvPr/>
        </p:nvSpPr>
        <p:spPr>
          <a:xfrm>
            <a:off x="303559" y="3121570"/>
            <a:ext cx="7187155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Accelerator Status in a glance:</a:t>
            </a:r>
          </a:p>
          <a:p>
            <a:pPr marL="401638" marR="0" lvl="0" indent="-4016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Polarized ion/proton source</a:t>
            </a:r>
          </a:p>
          <a:p>
            <a:pPr marL="401638" marR="0" lvl="0" indent="-4016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Ion injection and initial acceleration systems – Linac (200 MeV), Booster (1.5 GeV), AGS (25 GeV)</a:t>
            </a:r>
          </a:p>
          <a:p>
            <a:pPr marL="401638" marR="0" lvl="0" indent="-4016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Hadron Storage Ring (40-275 GeV) –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A5C8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HSR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401638" marR="0" lvl="0" indent="-4016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20000"/>
              <a:buFontTx/>
              <a:buBlip>
                <a:blip r:embed="rId3"/>
              </a:buBlip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Electron Pre-Injector (750 MeV linac) –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3A5C8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EPI</a:t>
            </a:r>
          </a:p>
          <a:p>
            <a:pPr marL="401638" marR="0" lvl="0" indent="-4016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20000"/>
              <a:buFontTx/>
              <a:buBlip>
                <a:blip r:embed="rId3"/>
              </a:buBlip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Electron Rapid Cycling Synchrotron (0.75 GeV – top energy) –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3A5C8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RCS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</a:t>
            </a:r>
          </a:p>
          <a:p>
            <a:pPr marL="401638" marR="0" lvl="0" indent="-4016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20000"/>
              <a:buFontTx/>
              <a:buBlip>
                <a:blip r:embed="rId3"/>
              </a:buBlip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Electron Storage Ring (5 GeV – 18 GeV) –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A5C84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ESR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401638" marR="0" lvl="0" indent="-4016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20000"/>
              <a:buFontTx/>
              <a:buBlip>
                <a:blip r:embed="rId3"/>
              </a:buBlip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Interaction Region(s) –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3A5C84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IR</a:t>
            </a:r>
          </a:p>
          <a:p>
            <a:pPr marL="401638" marR="0" lvl="0" indent="-4016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20000"/>
              <a:buFontTx/>
              <a:buBlip>
                <a:blip r:embed="rId3"/>
              </a:buBlip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Hadron  Injection Cooling System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001EE3-E123-C191-FBC9-AD118314D76C}"/>
              </a:ext>
            </a:extLst>
          </p:cNvPr>
          <p:cNvSpPr/>
          <p:nvPr/>
        </p:nvSpPr>
        <p:spPr>
          <a:xfrm>
            <a:off x="303559" y="879974"/>
            <a:ext cx="7704367" cy="18928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Ultimate EIC Performance Parameters: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High Luminosity: L= 10</a:t>
            </a:r>
            <a:r>
              <a:rPr kumimoji="0" lang="en-GB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33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–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10</a:t>
            </a:r>
            <a:r>
              <a:rPr kumimoji="0" lang="en-GB" sz="1600" b="0" i="0" u="none" strike="noStrike" kern="1200" cap="none" spc="0" normalizeH="0" baseline="30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34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cm</a:t>
            </a:r>
            <a:r>
              <a:rPr kumimoji="0" lang="en-GB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</a:t>
            </a:r>
            <a:r>
              <a:rPr kumimoji="0" lang="en-GB" sz="1600" b="0" i="0" u="none" strike="noStrike" kern="1200" cap="none" spc="0" normalizeH="0" baseline="30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sec</a:t>
            </a:r>
            <a:r>
              <a:rPr kumimoji="0" lang="en-GB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-1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Highly Polarized Beams:  70%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Large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Center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of Mass Energy Range: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Ecm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= 28 – 140 GeV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Large Ion Species Range:  protons – Uranium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Large Detector Forward Acceptance and  Low-Background Conditions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Possibility to Implement a Second Interaction Region (IR)</a:t>
            </a:r>
          </a:p>
        </p:txBody>
      </p:sp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id="{7D4309FE-1E4E-A674-14BC-64CC78D945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5802" y="1159589"/>
            <a:ext cx="4816198" cy="471135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9A4ED-1473-DFCD-64A9-B3494573E3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230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A0B15-1CCA-CEE2-852A-89B7B8287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RHIC to EIC</a:t>
            </a:r>
          </a:p>
        </p:txBody>
      </p:sp>
      <p:pic>
        <p:nvPicPr>
          <p:cNvPr id="5" name="Content Placeholder 10" descr="A picture containing text, map, circle, diagram&#10;&#10;Description automatically generated">
            <a:extLst>
              <a:ext uri="{FF2B5EF4-FFF2-40B4-BE49-F238E27FC236}">
                <a16:creationId xmlns:a16="http://schemas.microsoft.com/office/drawing/2014/main" id="{8F903465-D60C-413C-FD38-03FD521759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66"/>
          <a:stretch/>
        </p:blipFill>
        <p:spPr>
          <a:xfrm>
            <a:off x="7848174" y="-6"/>
            <a:ext cx="3649341" cy="44932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83F1B8-6CC4-0192-F21F-658A959E1D09}"/>
              </a:ext>
            </a:extLst>
          </p:cNvPr>
          <p:cNvSpPr txBox="1"/>
          <p:nvPr/>
        </p:nvSpPr>
        <p:spPr>
          <a:xfrm flipH="1">
            <a:off x="9577527" y="2558646"/>
            <a:ext cx="1987705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EIC is based on the existing RHIC facility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C8742B-DDA6-3A3E-4A39-58E5FA6C1989}"/>
              </a:ext>
            </a:extLst>
          </p:cNvPr>
          <p:cNvSpPr txBox="1"/>
          <p:nvPr/>
        </p:nvSpPr>
        <p:spPr>
          <a:xfrm>
            <a:off x="6748041" y="4493216"/>
            <a:ext cx="54439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RHIC: Two SC storage rings, 3.8km circumference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Energy up to 255 GeV protons, or 100 GeV/n gold,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111 bunches/beam. Ion species from protons to uranium. 60% proton polarization. Exceeded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Au+Au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design luminosity by a factor of 44. In operation since 2001; operations will end in 2025.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00F2D33-939D-6749-1E71-153C9DF9C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964" y="825178"/>
            <a:ext cx="7466209" cy="403180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EIC HSR to be </a:t>
            </a:r>
            <a:r>
              <a:rPr lang="en-US" dirty="0">
                <a:solidFill>
                  <a:srgbClr val="0070C0"/>
                </a:solidFill>
              </a:rPr>
              <a:t>composed of existing arcs </a:t>
            </a:r>
            <a:r>
              <a:rPr lang="en-US" dirty="0"/>
              <a:t>of the Yellow RHIC ring (remove unused magnets)</a:t>
            </a:r>
          </a:p>
          <a:p>
            <a:r>
              <a:rPr lang="en-US" dirty="0">
                <a:solidFill>
                  <a:srgbClr val="0070C0"/>
                </a:solidFill>
              </a:rPr>
              <a:t>Insert sleeves </a:t>
            </a:r>
            <a:r>
              <a:rPr lang="en-US" dirty="0"/>
              <a:t>coated with Cu and amorphous C into SC magnet beam pipes to improve conductivity &amp; reduce SEY (i.e. mitigate e-cloud) </a:t>
            </a:r>
          </a:p>
          <a:p>
            <a:r>
              <a:rPr lang="en-US" dirty="0"/>
              <a:t>Add </a:t>
            </a:r>
            <a:r>
              <a:rPr lang="en-US" dirty="0">
                <a:solidFill>
                  <a:srgbClr val="0070C0"/>
                </a:solidFill>
              </a:rPr>
              <a:t>new RF cavities</a:t>
            </a:r>
            <a:endParaRPr lang="en-US" dirty="0">
              <a:solidFill>
                <a:srgbClr val="0070C0"/>
              </a:solidFill>
              <a:cs typeface="Arial"/>
            </a:endParaRPr>
          </a:p>
          <a:p>
            <a:r>
              <a:rPr lang="en-US" dirty="0"/>
              <a:t>Add </a:t>
            </a:r>
            <a:r>
              <a:rPr lang="en-US" dirty="0">
                <a:solidFill>
                  <a:srgbClr val="0070C0"/>
                </a:solidFill>
              </a:rPr>
              <a:t>hadron cooling </a:t>
            </a:r>
            <a:r>
              <a:rPr lang="en-US" dirty="0"/>
              <a:t>to create ‘flat’ bunches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Add </a:t>
            </a:r>
            <a:r>
              <a:rPr lang="en-US" dirty="0">
                <a:solidFill>
                  <a:srgbClr val="0070C0"/>
                </a:solidFill>
              </a:rPr>
              <a:t>crab cavities, new IR SC magnets</a:t>
            </a:r>
            <a:endParaRPr lang="en-US" dirty="0">
              <a:solidFill>
                <a:srgbClr val="0070C0"/>
              </a:solidFill>
              <a:cs typeface="Arial"/>
            </a:endParaRPr>
          </a:p>
          <a:p>
            <a:r>
              <a:rPr lang="en-US" dirty="0"/>
              <a:t>Add a </a:t>
            </a:r>
            <a:r>
              <a:rPr lang="en-US" dirty="0">
                <a:solidFill>
                  <a:srgbClr val="0070C0"/>
                </a:solidFill>
              </a:rPr>
              <a:t>collimation system</a:t>
            </a:r>
            <a:endParaRPr lang="en-US" dirty="0">
              <a:solidFill>
                <a:srgbClr val="0070C0"/>
              </a:solidFill>
              <a:cs typeface="Arial"/>
            </a:endParaRPr>
          </a:p>
        </p:txBody>
      </p:sp>
      <p:pic>
        <p:nvPicPr>
          <p:cNvPr id="8" name="Picture 2" descr="A close-up of a knife&#10;&#10;Description automatically generated with low confidence">
            <a:extLst>
              <a:ext uri="{FF2B5EF4-FFF2-40B4-BE49-F238E27FC236}">
                <a16:creationId xmlns:a16="http://schemas.microsoft.com/office/drawing/2014/main" id="{9274F8AE-E369-5955-77DB-D79570DA9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765" y="3945592"/>
            <a:ext cx="3886408" cy="230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313355-FE80-D736-C975-B82845BE3B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35018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556F8-EC99-C2DB-6056-598F337C3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31130-23A1-8F12-82D1-AFE870344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Electron Injector &amp; its upgrade path</a:t>
            </a:r>
          </a:p>
        </p:txBody>
      </p:sp>
      <p:sp>
        <p:nvSpPr>
          <p:cNvPr id="22" name="Google Shape;224;p41">
            <a:extLst>
              <a:ext uri="{FF2B5EF4-FFF2-40B4-BE49-F238E27FC236}">
                <a16:creationId xmlns:a16="http://schemas.microsoft.com/office/drawing/2014/main" id="{EBF9F42E-721F-7A09-EB31-2E3586C3AC0F}"/>
              </a:ext>
            </a:extLst>
          </p:cNvPr>
          <p:cNvSpPr/>
          <p:nvPr/>
        </p:nvSpPr>
        <p:spPr>
          <a:xfrm>
            <a:off x="462579" y="1084365"/>
            <a:ext cx="4310247" cy="390125"/>
          </a:xfrm>
          <a:prstGeom prst="rect">
            <a:avLst/>
          </a:prstGeom>
          <a:noFill/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750 MeV linac @ 1.3 GHz SC (or 3 GHz NC)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29;p41">
            <a:extLst>
              <a:ext uri="{FF2B5EF4-FFF2-40B4-BE49-F238E27FC236}">
                <a16:creationId xmlns:a16="http://schemas.microsoft.com/office/drawing/2014/main" id="{EEBFEFAF-BB2D-91A6-6C96-00C310A9D5BF}"/>
              </a:ext>
            </a:extLst>
          </p:cNvPr>
          <p:cNvSpPr txBox="1"/>
          <p:nvPr/>
        </p:nvSpPr>
        <p:spPr>
          <a:xfrm>
            <a:off x="7108297" y="3052929"/>
            <a:ext cx="1569758" cy="318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en" sz="14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f</a:t>
            </a:r>
            <a:r>
              <a:rPr kumimoji="0" lang="en" sz="1467" b="0" i="0" u="none" strike="noStrike" kern="120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RF</a:t>
            </a:r>
            <a:r>
              <a:rPr kumimoji="0" lang="en" sz="14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= 591 MHz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82FF1DF-5235-5232-CEDB-174F416F4F04}"/>
              </a:ext>
            </a:extLst>
          </p:cNvPr>
          <p:cNvGrpSpPr/>
          <p:nvPr/>
        </p:nvGrpSpPr>
        <p:grpSpPr>
          <a:xfrm>
            <a:off x="6916049" y="2003820"/>
            <a:ext cx="1718953" cy="1847669"/>
            <a:chOff x="5475264" y="1455855"/>
            <a:chExt cx="2257210" cy="2363450"/>
          </a:xfrm>
        </p:grpSpPr>
        <p:sp>
          <p:nvSpPr>
            <p:cNvPr id="32" name="Google Shape;225;p41">
              <a:extLst>
                <a:ext uri="{FF2B5EF4-FFF2-40B4-BE49-F238E27FC236}">
                  <a16:creationId xmlns:a16="http://schemas.microsoft.com/office/drawing/2014/main" id="{C0E59B91-9ECE-27EE-F9A4-DFEF03A6390A}"/>
                </a:ext>
              </a:extLst>
            </p:cNvPr>
            <p:cNvSpPr/>
            <p:nvPr/>
          </p:nvSpPr>
          <p:spPr>
            <a:xfrm>
              <a:off x="5475264" y="1455855"/>
              <a:ext cx="2257210" cy="2159062"/>
            </a:xfrm>
            <a:prstGeom prst="ellipse">
              <a:avLst/>
            </a:prstGeom>
            <a:noFill/>
            <a:ln w="76200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Tx/>
                <a:buNone/>
                <a:tabLst/>
                <a:defRPr/>
              </a:pPr>
              <a:r>
                <a:rPr kumimoji="0" lang="en" sz="1467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RCS</a:t>
              </a:r>
              <a:endParaRPr kumimoji="0" sz="14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227;p41">
              <a:extLst>
                <a:ext uri="{FF2B5EF4-FFF2-40B4-BE49-F238E27FC236}">
                  <a16:creationId xmlns:a16="http://schemas.microsoft.com/office/drawing/2014/main" id="{1D08BCA5-F433-DBA0-F4E7-03DECAC09E8E}"/>
                </a:ext>
              </a:extLst>
            </p:cNvPr>
            <p:cNvSpPr/>
            <p:nvPr/>
          </p:nvSpPr>
          <p:spPr>
            <a:xfrm>
              <a:off x="6322173" y="3431305"/>
              <a:ext cx="509495" cy="388000"/>
            </a:xfrm>
            <a:prstGeom prst="rect">
              <a:avLst/>
            </a:prstGeom>
            <a:solidFill>
              <a:srgbClr val="00B0F0"/>
            </a:solidFill>
            <a:ln w="19050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Tx/>
                <a:buNone/>
                <a:tabLst/>
                <a:defRPr/>
              </a:pPr>
              <a:r>
                <a:rPr kumimoji="0" lang="en" sz="12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RF</a:t>
              </a:r>
              <a:endParaRPr kumimoji="0" sz="14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6D8AB79D-F6C0-8212-D0E9-FEE87BD699A1}"/>
              </a:ext>
            </a:extLst>
          </p:cNvPr>
          <p:cNvSpPr txBox="1"/>
          <p:nvPr/>
        </p:nvSpPr>
        <p:spPr>
          <a:xfrm>
            <a:off x="285293" y="2057850"/>
            <a:ext cx="5633421" cy="38779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Initial configuration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750 MeV linac, 7nC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10 GeV RCS &amp; ECR, 7nC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Upgrade path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Add RCS rf cavities: = &gt; 18 GeV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2857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Add a ~30-m long BAR (Bunch Accumulation Ring) to accumulate 4 x 7-nC bunches = 28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/bunch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56C985D-07B5-35EF-2361-513260BF4564}"/>
              </a:ext>
            </a:extLst>
          </p:cNvPr>
          <p:cNvGrpSpPr/>
          <p:nvPr/>
        </p:nvGrpSpPr>
        <p:grpSpPr>
          <a:xfrm>
            <a:off x="4561651" y="1288374"/>
            <a:ext cx="2272905" cy="1189660"/>
            <a:chOff x="4527204" y="3060364"/>
            <a:chExt cx="2433543" cy="1424125"/>
          </a:xfrm>
        </p:grpSpPr>
        <p:cxnSp>
          <p:nvCxnSpPr>
            <p:cNvPr id="27" name="Google Shape;231;p41">
              <a:extLst>
                <a:ext uri="{FF2B5EF4-FFF2-40B4-BE49-F238E27FC236}">
                  <a16:creationId xmlns:a16="http://schemas.microsoft.com/office/drawing/2014/main" id="{8D1E5D68-0E69-6B68-4FCF-9BE04B0C88B1}"/>
                </a:ext>
              </a:extLst>
            </p:cNvPr>
            <p:cNvCxnSpPr>
              <a:cxnSpLocks/>
            </p:cNvCxnSpPr>
            <p:nvPr/>
          </p:nvCxnSpPr>
          <p:spPr>
            <a:xfrm>
              <a:off x="4723673" y="3060364"/>
              <a:ext cx="1811868" cy="1424125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4" name="Google Shape;233;p41">
              <a:extLst>
                <a:ext uri="{FF2B5EF4-FFF2-40B4-BE49-F238E27FC236}">
                  <a16:creationId xmlns:a16="http://schemas.microsoft.com/office/drawing/2014/main" id="{F3E32F26-99B4-767E-AC55-2E2A58134496}"/>
                </a:ext>
              </a:extLst>
            </p:cNvPr>
            <p:cNvSpPr txBox="1"/>
            <p:nvPr/>
          </p:nvSpPr>
          <p:spPr>
            <a:xfrm rot="2120681">
              <a:off x="4527204" y="3494983"/>
              <a:ext cx="2433543" cy="3315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Tx/>
                <a:buNone/>
                <a:tabLst/>
                <a:defRPr/>
              </a:pPr>
              <a:r>
                <a:rPr kumimoji="0" lang="e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 7 </a:t>
              </a:r>
              <a:r>
                <a:rPr kumimoji="0" lang="en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nC</a:t>
              </a:r>
              <a:r>
                <a:rPr kumimoji="0" lang="e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single bunch at 5 Hz</a:t>
              </a:r>
              <a:endParaRPr kumimoji="0" sz="14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2BBBE66-7BA1-CF64-A674-A9E921F13929}"/>
              </a:ext>
            </a:extLst>
          </p:cNvPr>
          <p:cNvGrpSpPr/>
          <p:nvPr/>
        </p:nvGrpSpPr>
        <p:grpSpPr>
          <a:xfrm>
            <a:off x="9452541" y="1708683"/>
            <a:ext cx="2574800" cy="2549042"/>
            <a:chOff x="9186792" y="1264927"/>
            <a:chExt cx="2574800" cy="2549042"/>
          </a:xfrm>
        </p:grpSpPr>
        <p:sp>
          <p:nvSpPr>
            <p:cNvPr id="50" name="Google Shape;226;p41">
              <a:extLst>
                <a:ext uri="{FF2B5EF4-FFF2-40B4-BE49-F238E27FC236}">
                  <a16:creationId xmlns:a16="http://schemas.microsoft.com/office/drawing/2014/main" id="{0714BD2A-C376-7523-851D-2FA5A4B502B3}"/>
                </a:ext>
              </a:extLst>
            </p:cNvPr>
            <p:cNvSpPr/>
            <p:nvPr/>
          </p:nvSpPr>
          <p:spPr>
            <a:xfrm>
              <a:off x="9186792" y="1264927"/>
              <a:ext cx="2574800" cy="2356800"/>
            </a:xfrm>
            <a:prstGeom prst="ellipse">
              <a:avLst/>
            </a:prstGeom>
            <a:noFill/>
            <a:ln w="76200" cap="flat" cmpd="sng">
              <a:solidFill>
                <a:srgbClr val="00B05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Tx/>
                <a:buNone/>
                <a:tabLst/>
                <a:defRPr/>
              </a:pPr>
              <a:r>
                <a:rPr kumimoji="0" lang="en" sz="1467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ESR</a:t>
              </a:r>
              <a:endParaRPr kumimoji="0" sz="14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228;p41">
              <a:extLst>
                <a:ext uri="{FF2B5EF4-FFF2-40B4-BE49-F238E27FC236}">
                  <a16:creationId xmlns:a16="http://schemas.microsoft.com/office/drawing/2014/main" id="{32ADEF0B-0A3F-76BE-26B5-2EECC3B9BBBE}"/>
                </a:ext>
              </a:extLst>
            </p:cNvPr>
            <p:cNvSpPr/>
            <p:nvPr/>
          </p:nvSpPr>
          <p:spPr>
            <a:xfrm>
              <a:off x="10332339" y="3425969"/>
              <a:ext cx="388000" cy="388000"/>
            </a:xfrm>
            <a:prstGeom prst="rect">
              <a:avLst/>
            </a:prstGeom>
            <a:solidFill>
              <a:srgbClr val="00B050"/>
            </a:solidFill>
            <a:ln w="19050" cap="flat" cmpd="sng">
              <a:solidFill>
                <a:srgbClr val="00B05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Tx/>
                <a:buNone/>
                <a:tabLst/>
                <a:defRPr/>
              </a:pPr>
              <a:r>
                <a:rPr kumimoji="0" lang="en" sz="12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RF</a:t>
              </a:r>
              <a:endParaRPr kumimoji="0" sz="1467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52" name="Google Shape;232;p41">
            <a:extLst>
              <a:ext uri="{FF2B5EF4-FFF2-40B4-BE49-F238E27FC236}">
                <a16:creationId xmlns:a16="http://schemas.microsoft.com/office/drawing/2014/main" id="{FB99511F-4ECB-B8A4-02E7-FA17C2B546A4}"/>
              </a:ext>
            </a:extLst>
          </p:cNvPr>
          <p:cNvCxnSpPr>
            <a:cxnSpLocks/>
          </p:cNvCxnSpPr>
          <p:nvPr/>
        </p:nvCxnSpPr>
        <p:spPr>
          <a:xfrm>
            <a:off x="8664746" y="2872103"/>
            <a:ext cx="731520" cy="8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20D9066B-5F2D-B5C9-01B2-06A6EE467D89}"/>
              </a:ext>
            </a:extLst>
          </p:cNvPr>
          <p:cNvSpPr txBox="1"/>
          <p:nvPr/>
        </p:nvSpPr>
        <p:spPr>
          <a:xfrm>
            <a:off x="10200385" y="2277866"/>
            <a:ext cx="1183405" cy="276999"/>
          </a:xfrm>
          <a:prstGeom prst="rect">
            <a:avLst/>
          </a:prstGeom>
          <a:solidFill>
            <a:srgbClr val="092B42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Amasis MT Pro" panose="02040504050005020304" pitchFamily="18" charset="0"/>
                <a:cs typeface="Aharoni" panose="02010803020104030203" pitchFamily="2" charset="-79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egular"/>
                <a:ea typeface="+mn-ea"/>
                <a:cs typeface="Aharoni" panose="02010803020104030203" pitchFamily="2" charset="-79"/>
              </a:rPr>
              <a:t>In RHIC tunnel</a:t>
            </a:r>
          </a:p>
        </p:txBody>
      </p:sp>
      <p:sp>
        <p:nvSpPr>
          <p:cNvPr id="6" name="Google Shape;233;p41">
            <a:extLst>
              <a:ext uri="{FF2B5EF4-FFF2-40B4-BE49-F238E27FC236}">
                <a16:creationId xmlns:a16="http://schemas.microsoft.com/office/drawing/2014/main" id="{2DD4198C-0C4A-C62D-B0F9-D603BD3E50C3}"/>
              </a:ext>
            </a:extLst>
          </p:cNvPr>
          <p:cNvSpPr txBox="1"/>
          <p:nvPr/>
        </p:nvSpPr>
        <p:spPr>
          <a:xfrm>
            <a:off x="8605991" y="2627845"/>
            <a:ext cx="99847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</a:t>
            </a:r>
            <a:r>
              <a:rPr kumimoji="0" lang="e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wap out</a:t>
            </a:r>
            <a:endParaRPr kumimoji="0" sz="1467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1D46DF-3F1B-609B-3FFA-68061C26BB63}"/>
              </a:ext>
            </a:extLst>
          </p:cNvPr>
          <p:cNvSpPr txBox="1"/>
          <p:nvPr/>
        </p:nvSpPr>
        <p:spPr>
          <a:xfrm>
            <a:off x="7275559" y="2304577"/>
            <a:ext cx="999932" cy="276999"/>
          </a:xfrm>
          <a:prstGeom prst="rect">
            <a:avLst/>
          </a:prstGeom>
          <a:solidFill>
            <a:srgbClr val="092B42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Amasis MT Pro" panose="02040504050005020304" pitchFamily="18" charset="0"/>
                <a:cs typeface="Aharoni" panose="02010803020104030203" pitchFamily="2" charset="-79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egular"/>
                <a:ea typeface="+mn-ea"/>
                <a:cs typeface="Aharoni" panose="02010803020104030203" pitchFamily="2" charset="-79"/>
              </a:rPr>
              <a:t>1.4 km circ.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1BF465-C9DC-1F85-F971-6DB7F09A851F}"/>
              </a:ext>
            </a:extLst>
          </p:cNvPr>
          <p:cNvSpPr txBox="1"/>
          <p:nvPr/>
        </p:nvSpPr>
        <p:spPr>
          <a:xfrm>
            <a:off x="6938117" y="1612825"/>
            <a:ext cx="2005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0.75 to 18 GeV at 1 Hz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203E029-2EB7-AE24-EA2E-3CC4C91F0E0D}"/>
              </a:ext>
            </a:extLst>
          </p:cNvPr>
          <p:cNvSpPr/>
          <p:nvPr/>
        </p:nvSpPr>
        <p:spPr>
          <a:xfrm>
            <a:off x="6182691" y="2478033"/>
            <a:ext cx="395374" cy="382341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EAC740-A0F8-2372-4D4E-4BDDEF9F3B44}"/>
              </a:ext>
            </a:extLst>
          </p:cNvPr>
          <p:cNvSpPr txBox="1"/>
          <p:nvPr/>
        </p:nvSpPr>
        <p:spPr>
          <a:xfrm>
            <a:off x="6116401" y="2909129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C4E08B-177C-48EA-BD8D-0FC3648424CB}"/>
              </a:ext>
            </a:extLst>
          </p:cNvPr>
          <p:cNvCxnSpPr>
            <a:stCxn id="4" idx="6"/>
          </p:cNvCxnSpPr>
          <p:nvPr/>
        </p:nvCxnSpPr>
        <p:spPr>
          <a:xfrm>
            <a:off x="6578065" y="2669204"/>
            <a:ext cx="383987" cy="54275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08AA1C9-E910-62F6-4D0E-955FEC12BE24}"/>
              </a:ext>
            </a:extLst>
          </p:cNvPr>
          <p:cNvSpPr txBox="1"/>
          <p:nvPr/>
        </p:nvSpPr>
        <p:spPr>
          <a:xfrm>
            <a:off x="5949380" y="3143418"/>
            <a:ext cx="10534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28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nC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/bunch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accumulator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ring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A89CE80-A16B-C7EB-3717-9168BD01D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1383" y="3979929"/>
            <a:ext cx="2598139" cy="251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8B15FC8-647F-8913-1A49-0A6E2ABDFA4D}"/>
              </a:ext>
            </a:extLst>
          </p:cNvPr>
          <p:cNvSpPr txBox="1"/>
          <p:nvPr/>
        </p:nvSpPr>
        <p:spPr>
          <a:xfrm>
            <a:off x="7016122" y="4692532"/>
            <a:ext cx="1616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APS PAR ring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229705-7E5F-F83F-ECC8-9F713E316682}"/>
              </a:ext>
            </a:extLst>
          </p:cNvPr>
          <p:cNvSpPr txBox="1"/>
          <p:nvPr/>
        </p:nvSpPr>
        <p:spPr>
          <a:xfrm>
            <a:off x="7016122" y="5217435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30 m long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F993D4-1E86-0293-179A-630C788A8F83}"/>
              </a:ext>
            </a:extLst>
          </p:cNvPr>
          <p:cNvSpPr txBox="1"/>
          <p:nvPr/>
        </p:nvSpPr>
        <p:spPr>
          <a:xfrm rot="2093475">
            <a:off x="4018077" y="1680937"/>
            <a:ext cx="23182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             4 x 7nC after upgrade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48E6FF-813B-7825-06D4-7CFA9A709B96}"/>
              </a:ext>
            </a:extLst>
          </p:cNvPr>
          <p:cNvSpPr txBox="1"/>
          <p:nvPr/>
        </p:nvSpPr>
        <p:spPr>
          <a:xfrm>
            <a:off x="8623828" y="5555296"/>
            <a:ext cx="3267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The APS Particle Accumulator Ring (PAR) is similar to BAR </a:t>
            </a:r>
          </a:p>
        </p:txBody>
      </p:sp>
    </p:spTree>
    <p:extLst>
      <p:ext uri="{BB962C8B-B14F-4D97-AF65-F5344CB8AC3E}">
        <p14:creationId xmlns:p14="http://schemas.microsoft.com/office/powerpoint/2010/main" val="5975635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INIT" val=""/>
  <p:tag name="USEAMSFONTS" val="True"/>
  <p:tag name="EMBEDFONTS" val="True"/>
  <p:tag name="USEBOLDAMS" val="True"/>
  <p:tag name="DEFAULTDISPLAYSOURCE" val="\documentclass{slides}\pagestyle{empty}&#10;\begin{document}&#10;\end{document}&#10;"/>
  <p:tag name="TEX2PS" val="latex $(base).tex; dvips -D $(res) -E -o $(base).ps $(base).dvi"/>
  <p:tag name="TEX2PSBATCH" val="latex --interaction=nonstopmode $(base).tex; dvips -D $(res) -E -o $(base).ps $(base).dvi"/>
  <p:tag name="DEFAULTBITMAP" val="bmpmono"/>
  <p:tag name="DEFAULTBLEND" val="False"/>
  <p:tag name="DEFAULTTRANSPARENT" val="False"/>
  <p:tag name="DEFAULTRESOLUTION" val="300"/>
  <p:tag name="DEFAULTWIDTH" val="324"/>
  <p:tag name="DEFAULTHEIGHT" val="370"/>
  <p:tag name="DEFAULTMAGNIFICATION" val="2"/>
  <p:tag name="DEFAULTFONTSIZE" val="12"/>
  <p:tag name="FIRSTYANNIS@W87120HSW0KT3PP7" val="291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26,6967"/>
  <p:tag name="ORIGINALWIDTH" val="1040,87"/>
  <p:tag name="LATEXADDIN" val="\documentclass{article}&#10;\IfFileExists{C:/DriveO/EPFL/Course/style/Mikes.tex}{\input{C:/DriveO/EPFL/Course/style/Mikes.tex}&#10;}{\input{C:/O/EPFL/Course/style/Mikes.tex}}&#10;\begin{align*}&#10;E &amp; = \sqrt{m_0^2 c^4 + c^2 p^2} \\[2pt]&#10;&amp; = m_0 c^2 + E_k&#10;\end{align*}&#10;\end{document}"/>
  <p:tag name="IGUANATEXSIZE" val="20"/>
  <p:tag name="IGUANATEXCURSOR" val="240"/>
  <p:tag name="TRANSPARENCY" val="Wahr"/>
  <p:tag name="FILENAME" val=""/>
  <p:tag name="LATEXENGINEID" val="0"/>
  <p:tag name="TEMPFOLDER" val="C:\Users\seidel\tmp\"/>
  <p:tag name="LATEXFORMHEIGHT" val="552"/>
  <p:tag name="LATEXFORMWIDTH" val="572"/>
  <p:tag name="LATEXFORMWRAP" val="Wahr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26,4341"/>
  <p:tag name="ORIGINALWIDTH" val="1214,848"/>
  <p:tag name="LATEXADDIN" val="\documentclass{article}&#10;\IfFileExists{C:/DriveO/EPFL/Course/style/Mikes.tex}{\input{C:/DriveO/EPFL/Course/style/Mikes.tex}&#10;}{\input{C:/O/EPFL/Course/style/Mikes.tex}}&#10;\begin{align*}&#10;\gamma &amp;= \frac{E}{m_0 c^2} = 1+\frac{E_k}{m_0 c^2} \\[4pt]&#10;\beta &amp;= \sqrt{1-1/\gamma^2} &#10;\end{align*}&#10;\end{document}"/>
  <p:tag name="IGUANATEXSIZE" val="20"/>
  <p:tag name="IGUANATEXCURSOR" val="234"/>
  <p:tag name="TRANSPARENCY" val="Wahr"/>
  <p:tag name="FILENAME" val=""/>
  <p:tag name="LATEXENGINEID" val="0"/>
  <p:tag name="TEMPFOLDER" val="C:\Users\seidel\tmp\"/>
  <p:tag name="LATEXFORMHEIGHT" val="552"/>
  <p:tag name="LATEXFORMWIDTH" val="572"/>
  <p:tag name="LATEXFORMWRAP" val="Wahr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\vec{F_E} = e\cdot \vec{E}, &#10;~~~\vec{F_B} = e\cdot \vec{v} \times \vec{B}$&#10;&#10;&#10;\end{document}"/>
  <p:tag name="IGUANATEXSIZE" val="2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4|32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17.2103"/>
  <p:tag name="ORIGINALWIDTH" val="4445.444"/>
  <p:tag name="LATEXADDIN" val="\documentclass{article}&#10;&#10;\usepackage{bm}&#10;\usepackage{amsmath}&#10;\usepackage{amssymb}&#10;\usepackage{textcomp}&#10;\usepackage[svgnames, table]{xcolor}&#10;&#10;\renewcommand*\sfdefault{lcmss}&#10;\renewcommand*\familydefault{\sfdefault} %% Only if the base font of the document is to be sans serif&#10;\usepackage[T1]{fontenc}&#10;&#10;% Uncomment this line for sans-serif font&#10;%\everymath{\mathsf{\xdef\mysf{\mathgroup\the\mathgroup\relax}}\mysf}&#10;&#10;% Uncomment these lines for colored equations&#10;\definecolor{cern1}{RGB}{3, 55, 95}&#10;\definecolor{cern2}{RGB}{41, 158, 248}&#10;\definecolor{cern3}{RGB}{11, 102, 172}&#10;\definecolor{cern4}{RGB}{40,40,40}&#10;\definecolor{cern5}{RGB}{172, 108, 11}&#10;\color{cern4}&#10;&#10;\pagestyle{empty}&#10;\begin{document}&#10;\[&#10;\Delta E_2(z) = -\sum_i q_i\,q_2\,\textcolor{DarkRed}{\bm{w(x_i, x_2, z-z_i)}}&#10;     \longrightarrow \int \lambda_1(x_1, z_1)\,&#10;    \textcolor{DarkRed}{\bm{w(x_1, x_2, z-z_1)}}\,dx_1 dz_1&#10;% \,,\quad \lambda \sim \sum_i \delta(x_i -x_1)\delta(z_i - z_1)&#10;\]&#10;\end{document}"/>
  <p:tag name="IGUANATEXSIZE" val="20"/>
  <p:tag name="IGUANATEXCURSOR" val="737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heme/theme1.xml><?xml version="1.0" encoding="utf-8"?>
<a:theme xmlns:a="http://schemas.openxmlformats.org/drawingml/2006/main" name="CERN">
  <a:themeElements>
    <a:clrScheme name="CERN">
      <a:dk1>
        <a:srgbClr val="0033A0"/>
      </a:dk1>
      <a:lt1>
        <a:srgbClr val="FFFFFF"/>
      </a:lt1>
      <a:dk2>
        <a:srgbClr val="2F2F2F"/>
      </a:dk2>
      <a:lt2>
        <a:srgbClr val="F8F8F8"/>
      </a:lt2>
      <a:accent1>
        <a:srgbClr val="0033A0"/>
      </a:accent1>
      <a:accent2>
        <a:srgbClr val="61C4D3"/>
      </a:accent2>
      <a:accent3>
        <a:srgbClr val="E15E32"/>
      </a:accent3>
      <a:accent4>
        <a:srgbClr val="BEBECB"/>
      </a:accent4>
      <a:accent5>
        <a:srgbClr val="6E2466"/>
      </a:accent5>
      <a:accent6>
        <a:srgbClr val="1C446A"/>
      </a:accent6>
      <a:hlink>
        <a:srgbClr val="6D2466"/>
      </a:hlink>
      <a:folHlink>
        <a:srgbClr val="61C4D3"/>
      </a:folHlink>
    </a:clrScheme>
    <a:fontScheme name="CER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ERN" id="{D4E191BD-E8F9-5C4A-B0AC-D88C7C339E93}" vid="{F7430BEF-5377-8D4F-89B4-BF88C55B0E06}"/>
    </a:ext>
  </a:extLst>
</a:theme>
</file>

<file path=ppt/theme/theme2.xml><?xml version="1.0" encoding="utf-8"?>
<a:theme xmlns:a="http://schemas.openxmlformats.org/drawingml/2006/main" name="BNL">
  <a:themeElements>
    <a:clrScheme name="BNL_NSLS-II">
      <a:dk1>
        <a:srgbClr val="000000"/>
      </a:dk1>
      <a:lt1>
        <a:srgbClr val="FFFFFF"/>
      </a:lt1>
      <a:dk2>
        <a:srgbClr val="105B78"/>
      </a:dk2>
      <a:lt2>
        <a:srgbClr val="00ACDB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4881C3"/>
      </a:hlink>
      <a:folHlink>
        <a:srgbClr val="24B57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IC_PPT_Template_Widescreen_0923" id="{B3C6C6E8-A343-9F46-9C14-8D262507CB52}" vid="{B0F72776-BFD3-D14D-97CB-9DB1BA4DAEE2}"/>
    </a:ext>
  </a:extLst>
</a:theme>
</file>

<file path=ppt/theme/theme3.xml><?xml version="1.0" encoding="utf-8"?>
<a:theme xmlns:a="http://schemas.openxmlformats.org/drawingml/2006/main" name="1_BNL">
  <a:themeElements>
    <a:clrScheme name="BNL_NSLS-II">
      <a:dk1>
        <a:srgbClr val="000000"/>
      </a:dk1>
      <a:lt1>
        <a:srgbClr val="FFFFFF"/>
      </a:lt1>
      <a:dk2>
        <a:srgbClr val="105B78"/>
      </a:dk2>
      <a:lt2>
        <a:srgbClr val="00ACDB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4881C3"/>
      </a:hlink>
      <a:folHlink>
        <a:srgbClr val="24B57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IC_PPT_Template_Widescreen_0923" id="{B3C6C6E8-A343-9F46-9C14-8D262507CB52}" vid="{B0F72776-BFD3-D14D-97CB-9DB1BA4DAEE2}"/>
    </a:ext>
  </a:extLst>
</a:theme>
</file>

<file path=ppt/theme/theme4.xml><?xml version="1.0" encoding="utf-8"?>
<a:theme xmlns:a="http://schemas.openxmlformats.org/drawingml/2006/main" name="2_BNL">
  <a:themeElements>
    <a:clrScheme name="BNL_NSLS-II">
      <a:dk1>
        <a:srgbClr val="000000"/>
      </a:dk1>
      <a:lt1>
        <a:srgbClr val="FFFFFF"/>
      </a:lt1>
      <a:dk2>
        <a:srgbClr val="105B78"/>
      </a:dk2>
      <a:lt2>
        <a:srgbClr val="00ACDB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4881C3"/>
      </a:hlink>
      <a:folHlink>
        <a:srgbClr val="24B57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IC_PPT_Template_Widescreen_0923" id="{B3C6C6E8-A343-9F46-9C14-8D262507CB52}" vid="{B0F72776-BFD3-D14D-97CB-9DB1BA4DAEE2}"/>
    </a:ext>
  </a:extLst>
</a:theme>
</file>

<file path=ppt/theme/theme5.xml><?xml version="1.0" encoding="utf-8"?>
<a:theme xmlns:a="http://schemas.openxmlformats.org/drawingml/2006/main" name="3_BNL">
  <a:themeElements>
    <a:clrScheme name="BNL_NSLS-II">
      <a:dk1>
        <a:srgbClr val="000000"/>
      </a:dk1>
      <a:lt1>
        <a:srgbClr val="FFFFFF"/>
      </a:lt1>
      <a:dk2>
        <a:srgbClr val="105B78"/>
      </a:dk2>
      <a:lt2>
        <a:srgbClr val="00ACDB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4881C3"/>
      </a:hlink>
      <a:folHlink>
        <a:srgbClr val="24B57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IC_PPT_Template_Widescreen_0923" id="{B3C6C6E8-A343-9F46-9C14-8D262507CB52}" vid="{B0F72776-BFD3-D14D-97CB-9DB1BA4DAEE2}"/>
    </a:ext>
  </a:extLst>
</a:theme>
</file>

<file path=ppt/theme/theme6.xml><?xml version="1.0" encoding="utf-8"?>
<a:theme xmlns:a="http://schemas.openxmlformats.org/drawingml/2006/main" name="4_BNL">
  <a:themeElements>
    <a:clrScheme name="BNL_NSLS-II">
      <a:dk1>
        <a:srgbClr val="000000"/>
      </a:dk1>
      <a:lt1>
        <a:srgbClr val="FFFFFF"/>
      </a:lt1>
      <a:dk2>
        <a:srgbClr val="105B78"/>
      </a:dk2>
      <a:lt2>
        <a:srgbClr val="00ACDB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4881C3"/>
      </a:hlink>
      <a:folHlink>
        <a:srgbClr val="24B57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IC_PPT_Template_Widescreen_0923" id="{B3C6C6E8-A343-9F46-9C14-8D262507CB52}" vid="{B0F72776-BFD3-D14D-97CB-9DB1BA4DAEE2}"/>
    </a:ext>
  </a:ext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172428</TotalTime>
  <Words>8955</Words>
  <Application>Microsoft Macintosh PowerPoint</Application>
  <PresentationFormat>Widescreen</PresentationFormat>
  <Paragraphs>1418</Paragraphs>
  <Slides>100</Slides>
  <Notes>32</Notes>
  <HiddenSlides>24</HiddenSlides>
  <MMClips>1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100</vt:i4>
      </vt:variant>
    </vt:vector>
  </HeadingPairs>
  <TitlesOfParts>
    <vt:vector size="123" baseType="lpstr">
      <vt:lpstr>Batang</vt:lpstr>
      <vt:lpstr>Arial</vt:lpstr>
      <vt:lpstr>Arial Black</vt:lpstr>
      <vt:lpstr>Arial Regular</vt:lpstr>
      <vt:lpstr>Baskerville</vt:lpstr>
      <vt:lpstr>Calibri</vt:lpstr>
      <vt:lpstr>Calibri Light</vt:lpstr>
      <vt:lpstr>Cambria Math</vt:lpstr>
      <vt:lpstr>Comic Sans MS</vt:lpstr>
      <vt:lpstr>Helvetica</vt:lpstr>
      <vt:lpstr>Lucida Grande</vt:lpstr>
      <vt:lpstr>Symbol</vt:lpstr>
      <vt:lpstr>Times</vt:lpstr>
      <vt:lpstr>Times New Roman</vt:lpstr>
      <vt:lpstr>Wingdings</vt:lpstr>
      <vt:lpstr>CERN</vt:lpstr>
      <vt:lpstr>BNL</vt:lpstr>
      <vt:lpstr>1_BNL</vt:lpstr>
      <vt:lpstr>2_BNL</vt:lpstr>
      <vt:lpstr>3_BNL</vt:lpstr>
      <vt:lpstr>4_BNL</vt:lpstr>
      <vt:lpstr>Equation</vt:lpstr>
      <vt:lpstr>Photo Editor Photo</vt:lpstr>
      <vt:lpstr>Introduction to Accelerator Physics  for the EIC</vt:lpstr>
      <vt:lpstr>Disclaimer and Organisational matters</vt:lpstr>
      <vt:lpstr>Compelling EIC Science (National Academy Report)</vt:lpstr>
      <vt:lpstr>EIC Accelerator Performance Needs</vt:lpstr>
      <vt:lpstr>EIC Accelerator Performance Needs</vt:lpstr>
      <vt:lpstr>Accelerating particles Towards Relativity</vt:lpstr>
      <vt:lpstr>Particles to Accelerate</vt:lpstr>
      <vt:lpstr>Speed of different particles vs energy</vt:lpstr>
      <vt:lpstr>EIC Accelerator Performance Needs</vt:lpstr>
      <vt:lpstr>Centre of mass energy</vt:lpstr>
      <vt:lpstr>Accelerating charged particles: Lorentz Force </vt:lpstr>
      <vt:lpstr>Transverse kick in a constant Electric field</vt:lpstr>
      <vt:lpstr>Transverse Kick in a constant Magnetic field</vt:lpstr>
      <vt:lpstr>Which field to guide ultra-relativistic particles?</vt:lpstr>
      <vt:lpstr>The path is long…  …let’s get some Energy !</vt:lpstr>
      <vt:lpstr>Electrostatic acceleration</vt:lpstr>
      <vt:lpstr>Radio-frequency acceleration</vt:lpstr>
      <vt:lpstr>Limitation: RF field break down!</vt:lpstr>
      <vt:lpstr>LINAC: linear accelerator</vt:lpstr>
      <vt:lpstr>From LINAC to Circular Machines</vt:lpstr>
      <vt:lpstr>Circular accelerators: The Synchrotron</vt:lpstr>
      <vt:lpstr>Synchrotron oscillations</vt:lpstr>
      <vt:lpstr>Synchrotron motion in phase space</vt:lpstr>
      <vt:lpstr>Synchrotron oscillations (with acceleration)</vt:lpstr>
      <vt:lpstr>The Synchrotron – Energy ramping</vt:lpstr>
      <vt:lpstr>RF Acceptance versus Synchronous Phase </vt:lpstr>
      <vt:lpstr>Limitation: Synchrotron Radiation </vt:lpstr>
      <vt:lpstr>The DOE CD0 Mission-Need 2019</vt:lpstr>
      <vt:lpstr>Collision Synchronization</vt:lpstr>
      <vt:lpstr>EIC Accelerator Performance Needs</vt:lpstr>
      <vt:lpstr>Luminosity: the main figure of merit for colliders</vt:lpstr>
      <vt:lpstr>Beam size matters…  …let’s Focus!</vt:lpstr>
      <vt:lpstr>Charged particles in homogeneous B field</vt:lpstr>
      <vt:lpstr>Oscillatory Motion of Particles</vt:lpstr>
      <vt:lpstr>Alternating gradient lattice</vt:lpstr>
      <vt:lpstr>More in details: Optics</vt:lpstr>
      <vt:lpstr>Synchrotron main building blocks</vt:lpstr>
      <vt:lpstr>Putting them together</vt:lpstr>
      <vt:lpstr>Equivalent matrix of a FODO cell</vt:lpstr>
      <vt:lpstr>Considering both planes</vt:lpstr>
      <vt:lpstr>Basics accelerator lattice</vt:lpstr>
      <vt:lpstr>Numerical Tracking in a toy FODO lattice</vt:lpstr>
      <vt:lpstr>Beam Envelope: Courant-Snyder formalism</vt:lpstr>
      <vt:lpstr>Beam envelope at a given s location</vt:lpstr>
      <vt:lpstr> What about “off-momentum” particles?</vt:lpstr>
      <vt:lpstr>So: beam size at the IP?!</vt:lpstr>
      <vt:lpstr>Electron Cooling Cartoon</vt:lpstr>
      <vt:lpstr>Electron cooling to produce ‘Flat’ Proton Bunches</vt:lpstr>
      <vt:lpstr>EIC IP Optics design</vt:lpstr>
      <vt:lpstr>Ways to Increase Luminosity</vt:lpstr>
      <vt:lpstr>Its sounds cool…  …but it can get hot</vt:lpstr>
      <vt:lpstr>From model to reality - fields</vt:lpstr>
      <vt:lpstr>Illustration of closed orbit distortion</vt:lpstr>
      <vt:lpstr>Illustration of closed orbit distortion</vt:lpstr>
      <vt:lpstr>Illustration of closed orbit distortion</vt:lpstr>
      <vt:lpstr>Illustration of closed orbit distortion</vt:lpstr>
      <vt:lpstr>Illustration of closed orbit distortion</vt:lpstr>
      <vt:lpstr>Single dipole kick vs. tune</vt:lpstr>
      <vt:lpstr>Integer and half-integer resonance</vt:lpstr>
      <vt:lpstr>Illustration of optics distortion</vt:lpstr>
      <vt:lpstr>Optics distortion vs. tune</vt:lpstr>
      <vt:lpstr>Quadrupole error in phase space</vt:lpstr>
      <vt:lpstr>What about higher order errors?</vt:lpstr>
      <vt:lpstr>Tune diagram with resonances: LHC example</vt:lpstr>
      <vt:lpstr>Dynamic aperture (DA)</vt:lpstr>
      <vt:lpstr>Many (corrector) magnets needed to maximise DA!</vt:lpstr>
      <vt:lpstr>Last not least: Collective Effects</vt:lpstr>
      <vt:lpstr>Heating: Intrabeam Scattering</vt:lpstr>
      <vt:lpstr>Heating: Touscheck effect</vt:lpstr>
      <vt:lpstr>Space-charge Forces</vt:lpstr>
      <vt:lpstr>Space Charge: scaling with energy</vt:lpstr>
      <vt:lpstr>Effect of space charge: Tune Shift!</vt:lpstr>
      <vt:lpstr>Beam-Beam effect</vt:lpstr>
      <vt:lpstr>Beam-Beam: a highly non-linear effect</vt:lpstr>
      <vt:lpstr>Bunch in a conducting pipe with sudden change</vt:lpstr>
      <vt:lpstr>Interaction of beam with vacuum chamber</vt:lpstr>
      <vt:lpstr>Wake potential for a distribution of particles</vt:lpstr>
      <vt:lpstr>Generation and trapping of e- cloud</vt:lpstr>
      <vt:lpstr>High Luminosity and Hadron Cooling</vt:lpstr>
      <vt:lpstr>Cooling at collisions (100 GeV &amp; 275 GeV)</vt:lpstr>
      <vt:lpstr>EIC Accelerator Performance Needs</vt:lpstr>
      <vt:lpstr>Spin Rotators</vt:lpstr>
      <vt:lpstr>PowerPoint Presentation</vt:lpstr>
      <vt:lpstr>EIC Electron Polarization</vt:lpstr>
      <vt:lpstr>Electron polarization loss in the ESR</vt:lpstr>
      <vt:lpstr>EIC Accelerator Performance Needs</vt:lpstr>
      <vt:lpstr>PowerPoint Presentation</vt:lpstr>
      <vt:lpstr>Luminosity Sharing with two IRs</vt:lpstr>
      <vt:lpstr>To Summarize: the EIC</vt:lpstr>
      <vt:lpstr>PowerPoint Presentation</vt:lpstr>
      <vt:lpstr>APPENDIX</vt:lpstr>
      <vt:lpstr>EIC: present concept</vt:lpstr>
      <vt:lpstr>HERA vs EIC: key parameters</vt:lpstr>
      <vt:lpstr>Key EIC accelerator physics concepts</vt:lpstr>
      <vt:lpstr>Key EIC Accelerator Technology Areas </vt:lpstr>
      <vt:lpstr>Adding an electron source and a storage ring</vt:lpstr>
      <vt:lpstr>Present EIC Concept (2025) - summary</vt:lpstr>
      <vt:lpstr>From RHIC to EIC</vt:lpstr>
      <vt:lpstr>Electron Injector &amp; its upgrade path</vt:lpstr>
      <vt:lpstr>EIC Accelerator Performance Needs</vt:lpstr>
    </vt:vector>
  </TitlesOfParts>
  <Company>SNS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EXPERIMENTAL FACILITIES OVERVIEW</dc:title>
  <dc:creator>Yannis Papaphilippou</dc:creator>
  <cp:lastModifiedBy>Davide Gamba</cp:lastModifiedBy>
  <cp:revision>3571</cp:revision>
  <cp:lastPrinted>2024-05-24T08:31:56Z</cp:lastPrinted>
  <dcterms:created xsi:type="dcterms:W3CDTF">2011-01-18T14:20:36Z</dcterms:created>
  <dcterms:modified xsi:type="dcterms:W3CDTF">2025-06-23T09:15:22Z</dcterms:modified>
</cp:coreProperties>
</file>